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Ex1.xml" ContentType="application/vnd.ms-office.chartex+xml"/>
  <Override PartName="/ppt/charts/style8.xml" ContentType="application/vnd.ms-office.chartstyle+xml"/>
  <Override PartName="/ppt/charts/colors8.xml" ContentType="application/vnd.ms-office.chartcolorstyl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Ex2.xml" ContentType="application/vnd.ms-office.chartex+xml"/>
  <Override PartName="/ppt/charts/style12.xml" ContentType="application/vnd.ms-office.chartstyle+xml"/>
  <Override PartName="/ppt/charts/colors12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1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2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9.xml" ContentType="application/vnd.openxmlformats-officedocument.presentationml.notesSlide+xml"/>
  <Override PartName="/ppt/charts/chart13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4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5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6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.xml" ContentType="application/vnd.openxmlformats-officedocument.drawingml.chartshapes+xml"/>
  <Override PartName="/ppt/charts/chart17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2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8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19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0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rawings/drawing3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21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2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rawings/drawing4.xml" ContentType="application/vnd.openxmlformats-officedocument.drawingml.chartshapes+xml"/>
  <Override PartName="/ppt/charts/chart23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4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Ex3.xml" ContentType="application/vnd.ms-office.chartex+xml"/>
  <Override PartName="/ppt/charts/style27.xml" ContentType="application/vnd.ms-office.chartstyle+xml"/>
  <Override PartName="/ppt/charts/colors27.xml" ContentType="application/vnd.ms-office.chartcolorstyle+xml"/>
  <Override PartName="/ppt/charts/chart25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6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27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28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29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30.xml" ContentType="application/vnd.openxmlformats-officedocument.presentationml.notesSlide+xml"/>
  <Override PartName="/ppt/charts/chart30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1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2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3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4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3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448" r:id="rId5"/>
    <p:sldId id="283" r:id="rId6"/>
    <p:sldId id="468" r:id="rId7"/>
    <p:sldId id="467" r:id="rId8"/>
    <p:sldId id="424" r:id="rId9"/>
    <p:sldId id="417" r:id="rId10"/>
    <p:sldId id="418" r:id="rId11"/>
    <p:sldId id="505" r:id="rId12"/>
    <p:sldId id="469" r:id="rId13"/>
    <p:sldId id="423" r:id="rId14"/>
    <p:sldId id="426" r:id="rId15"/>
    <p:sldId id="513" r:id="rId16"/>
    <p:sldId id="509" r:id="rId17"/>
    <p:sldId id="506" r:id="rId18"/>
    <p:sldId id="499" r:id="rId19"/>
    <p:sldId id="484" r:id="rId20"/>
    <p:sldId id="507" r:id="rId21"/>
    <p:sldId id="485" r:id="rId22"/>
    <p:sldId id="517" r:id="rId23"/>
    <p:sldId id="516" r:id="rId24"/>
    <p:sldId id="515" r:id="rId25"/>
    <p:sldId id="508" r:id="rId26"/>
    <p:sldId id="494" r:id="rId27"/>
    <p:sldId id="488" r:id="rId28"/>
    <p:sldId id="518" r:id="rId29"/>
    <p:sldId id="438" r:id="rId30"/>
    <p:sldId id="495" r:id="rId31"/>
    <p:sldId id="519" r:id="rId32"/>
    <p:sldId id="490" r:id="rId33"/>
    <p:sldId id="514" r:id="rId34"/>
    <p:sldId id="416" r:id="rId35"/>
    <p:sldId id="400" r:id="rId36"/>
    <p:sldId id="498" r:id="rId37"/>
    <p:sldId id="496" r:id="rId38"/>
    <p:sldId id="497" r:id="rId39"/>
    <p:sldId id="447" r:id="rId40"/>
    <p:sldId id="48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93A232-0FC7-5BF6-8370-892855FC8712}" name="Cara Santoro" initials="CS" userId="S::csantoro@kingtownship.ca::1e7c3668-627c-45f4-bce4-50e14efafa83" providerId="AD"/>
  <p188:author id="{6979E24B-B863-B3CF-F3EA-2F4077370907}" name="Meghan Ditta" initials="MD" userId="S::mditta@kingtownship.ca::55361ff3-0a52-4efb-8274-4c00b8b3ab4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0066"/>
    <a:srgbClr val="FF3399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EA6B3F-5234-4991-9E8D-6FC71993AD3E}" v="258" dt="2026-04-13T19:30:28.5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63" autoAdjust="0"/>
    <p:restoredTop sz="86077" autoAdjust="0"/>
  </p:normalViewPr>
  <p:slideViewPr>
    <p:cSldViewPr snapToGrid="0">
      <p:cViewPr varScale="1">
        <p:scale>
          <a:sx n="64" d="100"/>
          <a:sy n="64" d="100"/>
        </p:scale>
        <p:origin x="420" y="36"/>
      </p:cViewPr>
      <p:guideLst/>
    </p:cSldViewPr>
  </p:slideViewPr>
  <p:outlineViewPr>
    <p:cViewPr>
      <p:scale>
        <a:sx n="33" d="100"/>
        <a:sy n="33" d="100"/>
      </p:scale>
      <p:origin x="0" y="-296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chartUserShapes" Target="../drawings/drawing3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chartUserShapes" Target="../drawings/drawing4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package" Target="../embeddings/Microsoft_Excel_Worksheet7.xlsx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package" Target="../embeddings/Microsoft_Excel_Worksheet11.xlsx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27.xml"/><Relationship Id="rId2" Type="http://schemas.microsoft.com/office/2011/relationships/chartStyle" Target="style27.xml"/><Relationship Id="rId1" Type="http://schemas.openxmlformats.org/officeDocument/2006/relationships/package" Target="../embeddings/Microsoft_Excel_Worksheet2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759071315585783"/>
          <c:y val="0.1899539513214388"/>
          <c:w val="0.60185684874883816"/>
          <c:h val="0.5874115599038111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9A8-48D6-B19E-8CF467C0C797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9A8-48D6-B19E-8CF467C0C797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9A8-48D6-B19E-8CF467C0C797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9A8-48D6-B19E-8CF467C0C797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39A8-48D6-B19E-8CF467C0C797}"/>
              </c:ext>
            </c:extLst>
          </c:dPt>
          <c:dLbls>
            <c:dLbl>
              <c:idx val="0"/>
              <c:layout>
                <c:manualLayout>
                  <c:x val="0.13377245497155771"/>
                  <c:y val="-0.3684704865154184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334122504749426"/>
                      <c:h val="0.193975458717662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9A8-48D6-B19E-8CF467C0C797}"/>
                </c:ext>
              </c:extLst>
            </c:dLbl>
            <c:dLbl>
              <c:idx val="1"/>
              <c:layout>
                <c:manualLayout>
                  <c:x val="-0.10520749447868027"/>
                  <c:y val="-1.30382478085383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27608622985575"/>
                      <c:h val="0.193975458717662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9A8-48D6-B19E-8CF467C0C79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A8-48D6-B19E-8CF467C0C797}"/>
                </c:ext>
              </c:extLst>
            </c:dLbl>
            <c:dLbl>
              <c:idx val="3"/>
              <c:layout>
                <c:manualLayout>
                  <c:x val="-2.2992126554457846E-2"/>
                  <c:y val="6.53610749066224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FF0000"/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A8-48D6-B19E-8CF467C0C797}"/>
                </c:ext>
              </c:extLst>
            </c:dLbl>
            <c:dLbl>
              <c:idx val="4"/>
              <c:layout>
                <c:manualLayout>
                  <c:x val="-5.1209736416747101E-2"/>
                  <c:y val="2.9412998362113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08733222701211E-2"/>
                      <c:h val="7.80084429010538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9A8-48D6-B19E-8CF467C0C7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Complete</c:v>
                </c:pt>
                <c:pt idx="1">
                  <c:v>Proceeding as Planned</c:v>
                </c:pt>
                <c:pt idx="2">
                  <c:v>Being Monitored</c:v>
                </c:pt>
                <c:pt idx="3">
                  <c:v>Under Review</c:v>
                </c:pt>
                <c:pt idx="4">
                  <c:v>Not Started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0.41</c:v>
                </c:pt>
                <c:pt idx="1">
                  <c:v>0.48</c:v>
                </c:pt>
                <c:pt idx="2">
                  <c:v>0</c:v>
                </c:pt>
                <c:pt idx="3">
                  <c:v>7.0000000000000007E-2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A8-48D6-B19E-8CF467C0C797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609798182424461E-2"/>
          <c:y val="0.35684381480086991"/>
          <c:w val="0.92605844399866621"/>
          <c:h val="0.3082388774311741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396995474719347"/>
                      <c:h val="0.250925817922117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12F-4291-A7EF-0332FDEC4A60}"/>
                </c:ext>
              </c:extLst>
            </c:dLbl>
            <c:spPr>
              <a:solidFill>
                <a:schemeClr val="accent3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29665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2F-4291-A7EF-0332FDEC4A6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Outstanding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B4ECDDF-1B5D-43F7-95BD-23DCC571850C}" type="VALU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C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12F-4291-A7EF-0332FDEC4A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20335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2F-4291-A7EF-0332FDEC4A6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39891183"/>
        <c:axId val="339887343"/>
      </c:barChart>
      <c:catAx>
        <c:axId val="339891183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9887343"/>
        <c:crosses val="autoZero"/>
        <c:auto val="1"/>
        <c:lblAlgn val="ctr"/>
        <c:lblOffset val="100"/>
        <c:noMultiLvlLbl val="0"/>
      </c:catAx>
      <c:valAx>
        <c:axId val="3398873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891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9887955791488993"/>
          <c:y val="1.2209569598246964E-2"/>
          <c:w val="0.56156626952411703"/>
          <c:h val="0.32645706451047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461292848657578E-2"/>
          <c:y val="0.19590811401855063"/>
          <c:w val="0.92605844399866621"/>
          <c:h val="0.4591982360330951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01-4889-8067-B0A42BDE71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9891183"/>
        <c:axId val="339887343"/>
      </c:barChart>
      <c:catAx>
        <c:axId val="3398911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9887343"/>
        <c:crosses val="autoZero"/>
        <c:auto val="1"/>
        <c:lblAlgn val="ctr"/>
        <c:lblOffset val="100"/>
        <c:noMultiLvlLbl val="0"/>
      </c:catAx>
      <c:valAx>
        <c:axId val="33988734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398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461292848657578E-2"/>
          <c:y val="0.19590811401855063"/>
          <c:w val="0.92605844399866621"/>
          <c:h val="0.4591982360330951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21-4BFB-82F0-809B78D544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9891183"/>
        <c:axId val="339887343"/>
      </c:barChart>
      <c:catAx>
        <c:axId val="3398911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9887343"/>
        <c:crosses val="autoZero"/>
        <c:auto val="1"/>
        <c:lblAlgn val="ctr"/>
        <c:lblOffset val="100"/>
        <c:noMultiLvlLbl val="0"/>
      </c:catAx>
      <c:valAx>
        <c:axId val="33988734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398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54297025929829"/>
          <c:y val="0.1726813004892386"/>
          <c:w val="0.48195668948085063"/>
          <c:h val="0.6375331126247736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0E-48A4-96A9-438BCF2D1ECD}"/>
              </c:ext>
            </c:extLst>
          </c:dPt>
          <c:dPt>
            <c:idx val="1"/>
            <c:bubble3D val="0"/>
            <c:spPr>
              <a:solidFill>
                <a:srgbClr val="EE95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0E-48A4-96A9-438BCF2D1ECD}"/>
              </c:ext>
            </c:extLst>
          </c:dPt>
          <c:dLbls>
            <c:dLbl>
              <c:idx val="0"/>
              <c:layout>
                <c:manualLayout>
                  <c:x val="0.16606446191326801"/>
                  <c:y val="-2.0100462606142781E-2"/>
                </c:manualLayout>
              </c:layout>
              <c:tx>
                <c:rich>
                  <a:bodyPr/>
                  <a:lstStyle/>
                  <a:p>
                    <a:fld id="{52C62754-FC21-4AB6-BC90-3195169FC22E}" type="VALUE">
                      <a:rPr lang="en-US" b="1" smtClean="0"/>
                      <a:pPr/>
                      <a:t>[VALUE]</a:t>
                    </a:fld>
                    <a:r>
                      <a:rPr lang="en-US" b="1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70E-48A4-96A9-438BCF2D1ECD}"/>
                </c:ext>
              </c:extLst>
            </c:dLbl>
            <c:dLbl>
              <c:idx val="1"/>
              <c:layout>
                <c:manualLayout>
                  <c:x val="-0.15598584590303763"/>
                  <c:y val="-6.73917841015292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7BCC813A-F63A-4133-B2A4-E7824038E727}" type="VALUE">
                      <a:rPr lang="en-US" b="0" smtClean="0"/>
                      <a:pPr>
                        <a:defRPr/>
                      </a:pPr>
                      <a:t>[VALUE]</a:t>
                    </a:fld>
                    <a:r>
                      <a:rPr lang="en-US" b="0"/>
                      <a:t>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51607888462307"/>
                      <c:h val="0.141976046381528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70E-48A4-96A9-438BCF2D1E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Complete</c:v>
                </c:pt>
                <c:pt idx="1">
                  <c:v>In Progress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80-419D-87C3-B0F49C5409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Raleway" pitchFamily="2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54297025929829"/>
          <c:y val="0.1726813004892386"/>
          <c:w val="0.48195668948085063"/>
          <c:h val="0.6375331126247736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0E-48A4-96A9-438BCF2D1ECD}"/>
              </c:ext>
            </c:extLst>
          </c:dPt>
          <c:dPt>
            <c:idx val="1"/>
            <c:bubble3D val="0"/>
            <c:spPr>
              <a:solidFill>
                <a:srgbClr val="EE95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0E-48A4-96A9-438BCF2D1ECD}"/>
              </c:ext>
            </c:extLst>
          </c:dPt>
          <c:dLbls>
            <c:dLbl>
              <c:idx val="0"/>
              <c:layout>
                <c:manualLayout>
                  <c:x val="0.16606446191326801"/>
                  <c:y val="-2.0100462606142781E-2"/>
                </c:manualLayout>
              </c:layout>
              <c:tx>
                <c:rich>
                  <a:bodyPr/>
                  <a:lstStyle/>
                  <a:p>
                    <a:fld id="{52C62754-FC21-4AB6-BC90-3195169FC22E}" type="VALUE">
                      <a:rPr lang="en-US" b="1" smtClean="0"/>
                      <a:pPr/>
                      <a:t>[VALUE]</a:t>
                    </a:fld>
                    <a:r>
                      <a:rPr lang="en-US" b="1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70E-48A4-96A9-438BCF2D1ECD}"/>
                </c:ext>
              </c:extLst>
            </c:dLbl>
            <c:dLbl>
              <c:idx val="1"/>
              <c:layout>
                <c:manualLayout>
                  <c:x val="-0.15598584590303763"/>
                  <c:y val="-6.73917841015292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7BCC813A-F63A-4133-B2A4-E7824038E727}" type="VALUE">
                      <a:rPr lang="en-US" b="0" smtClean="0"/>
                      <a:pPr>
                        <a:defRPr/>
                      </a:pPr>
                      <a:t>[VALUE]</a:t>
                    </a:fld>
                    <a:r>
                      <a:rPr lang="en-US" b="0"/>
                      <a:t>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51607888462307"/>
                      <c:h val="0.141976046381528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70E-48A4-96A9-438BCF2D1E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Complete</c:v>
                </c:pt>
                <c:pt idx="1">
                  <c:v>In Progress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80-419D-87C3-B0F49C5409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Raleway" pitchFamily="2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54297025929829"/>
          <c:y val="0.1726813004892386"/>
          <c:w val="0.48195668948085063"/>
          <c:h val="0.6375331126247736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EBB-4464-B587-6B07BA2C0094}"/>
              </c:ext>
            </c:extLst>
          </c:dPt>
          <c:dPt>
            <c:idx val="1"/>
            <c:bubble3D val="0"/>
            <c:spPr>
              <a:solidFill>
                <a:srgbClr val="EE95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EBB-4464-B587-6B07BA2C0094}"/>
              </c:ext>
            </c:extLst>
          </c:dPt>
          <c:dLbls>
            <c:dLbl>
              <c:idx val="0"/>
              <c:layout>
                <c:manualLayout>
                  <c:x val="0.23675503297419351"/>
                  <c:y val="-4.6366795484489465E-2"/>
                </c:manualLayout>
              </c:layout>
              <c:tx>
                <c:rich>
                  <a:bodyPr/>
                  <a:lstStyle/>
                  <a:p>
                    <a:fld id="{52C62754-FC21-4AB6-BC90-3195169FC22E}" type="VALUE">
                      <a:rPr lang="en-US" b="1" smtClean="0"/>
                      <a:pPr/>
                      <a:t>[VALUE]</a:t>
                    </a:fld>
                    <a:r>
                      <a:rPr lang="en-US" b="1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EBB-4464-B587-6B07BA2C0094}"/>
                </c:ext>
              </c:extLst>
            </c:dLbl>
            <c:dLbl>
              <c:idx val="1"/>
              <c:layout>
                <c:manualLayout>
                  <c:x val="-0.18931653391762332"/>
                  <c:y val="1.01850471974502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7BCC813A-F63A-4133-B2A4-E7824038E727}" type="VALUE">
                      <a:rPr lang="en-US" b="0" smtClean="0"/>
                      <a:pPr>
                        <a:defRPr/>
                      </a:pPr>
                      <a:t>[VALUE]</a:t>
                    </a:fld>
                    <a:r>
                      <a:rPr lang="en-US" b="0"/>
                      <a:t>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970936934545227"/>
                      <c:h val="0.104299683040982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EBB-4464-B587-6B07BA2C00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Complete</c:v>
                </c:pt>
                <c:pt idx="1">
                  <c:v>In Progress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BB-4464-B587-6B07BA2C00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Raleway" pitchFamily="2" charset="0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461292848657578E-2"/>
          <c:y val="0.19590811401855063"/>
          <c:w val="0.92605844399866621"/>
          <c:h val="0.4591982360330951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4F-49EC-8D30-31C26E1DB1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9891183"/>
        <c:axId val="339887343"/>
      </c:barChart>
      <c:catAx>
        <c:axId val="3398911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9887343"/>
        <c:crosses val="autoZero"/>
        <c:auto val="1"/>
        <c:lblAlgn val="ctr"/>
        <c:lblOffset val="100"/>
        <c:noMultiLvlLbl val="0"/>
      </c:catAx>
      <c:valAx>
        <c:axId val="33988734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398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461292848657578E-2"/>
          <c:y val="0.19590811401855063"/>
          <c:w val="0.92605844399866621"/>
          <c:h val="0.4591982360330951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AE-44F6-AEBF-B3717190B5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 Progress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AE-44F6-AEBF-B3717190B5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9891183"/>
        <c:axId val="339887343"/>
      </c:barChart>
      <c:catAx>
        <c:axId val="3398911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9887343"/>
        <c:crosses val="autoZero"/>
        <c:auto val="1"/>
        <c:lblAlgn val="ctr"/>
        <c:lblOffset val="100"/>
        <c:noMultiLvlLbl val="0"/>
      </c:catAx>
      <c:valAx>
        <c:axId val="33988734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398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54297025929829"/>
          <c:y val="0.1726813004892386"/>
          <c:w val="0.48195668948085063"/>
          <c:h val="0.6375331126247736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65097"/>
            </a:solidFill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0E-48A4-96A9-438BCF2D1ECD}"/>
              </c:ext>
            </c:extLst>
          </c:dPt>
          <c:dPt>
            <c:idx val="1"/>
            <c:bubble3D val="0"/>
            <c:spPr>
              <a:solidFill>
                <a:srgbClr val="F983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0E-48A4-96A9-438BCF2D1ECD}"/>
              </c:ext>
            </c:extLst>
          </c:dPt>
          <c:dLbls>
            <c:dLbl>
              <c:idx val="0"/>
              <c:layout>
                <c:manualLayout>
                  <c:x val="0.11002046989946694"/>
                  <c:y val="-6.7873980286973362E-2"/>
                </c:manualLayout>
              </c:layout>
              <c:tx>
                <c:rich>
                  <a:bodyPr/>
                  <a:lstStyle/>
                  <a:p>
                    <a:fld id="{52C62754-FC21-4AB6-BC90-3195169FC22E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70E-48A4-96A9-438BCF2D1ECD}"/>
                </c:ext>
              </c:extLst>
            </c:dLbl>
            <c:dLbl>
              <c:idx val="1"/>
              <c:layout>
                <c:manualLayout>
                  <c:x val="-0.15034017229290314"/>
                  <c:y val="4.0724348278031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7BCC813A-F63A-4133-B2A4-E7824038E727}" type="VALUE">
                      <a:rPr lang="en-US" b="0" smtClean="0"/>
                      <a:pPr>
                        <a:defRPr/>
                      </a:pPr>
                      <a:t>[VALUE]</a:t>
                    </a:fld>
                    <a:r>
                      <a:rPr lang="en-US" b="0"/>
                      <a:t>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970936934545227"/>
                      <c:h val="0.104299683040982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70E-48A4-96A9-438BCF2D1E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Complete</c:v>
                </c:pt>
                <c:pt idx="1">
                  <c:v>In Progress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80-419D-87C3-B0F49C5409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623066809936455"/>
          <c:y val="0.89388261254114576"/>
          <c:w val="0.5275386638012709"/>
          <c:h val="9.2221280010212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Raleway" pitchFamily="2" charset="0"/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54297025929829"/>
          <c:y val="0.1726813004892386"/>
          <c:w val="0.48195668948085063"/>
          <c:h val="0.6375331126247736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2D-402A-8B2B-1E446F133427}"/>
              </c:ext>
            </c:extLst>
          </c:dPt>
          <c:dPt>
            <c:idx val="1"/>
            <c:bubble3D val="0"/>
            <c:spPr>
              <a:solidFill>
                <a:srgbClr val="F983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2D-402A-8B2B-1E446F133427}"/>
              </c:ext>
            </c:extLst>
          </c:dPt>
          <c:dLbls>
            <c:dLbl>
              <c:idx val="0"/>
              <c:layout>
                <c:manualLayout>
                  <c:x val="0.11002046989946694"/>
                  <c:y val="-6.78739802869733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52C62754-FC21-4AB6-BC90-3195169FC22E}" type="VALUE">
                      <a:rPr lang="en-US" b="1" smtClean="0"/>
                      <a:pPr>
                        <a:defRPr b="1"/>
                      </a:pPr>
                      <a:t>[VALUE]</a:t>
                    </a:fld>
                    <a:r>
                      <a:rPr lang="en-US" b="1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82D-402A-8B2B-1E446F133427}"/>
                </c:ext>
              </c:extLst>
            </c:dLbl>
            <c:dLbl>
              <c:idx val="1"/>
              <c:layout>
                <c:manualLayout>
                  <c:x val="-0.15034017229290314"/>
                  <c:y val="4.0724348278031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7BCC813A-F63A-4133-B2A4-E7824038E727}" type="VALUE">
                      <a:rPr lang="en-US" b="0" smtClean="0"/>
                      <a:pPr>
                        <a:defRPr/>
                      </a:pPr>
                      <a:t>[VALUE]</a:t>
                    </a:fld>
                    <a:r>
                      <a:rPr lang="en-US" b="0" dirty="0"/>
                      <a:t>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970936934545227"/>
                      <c:h val="0.104299683040982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82D-402A-8B2B-1E446F1334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Complete</c:v>
                </c:pt>
                <c:pt idx="1">
                  <c:v>In Progress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2D-402A-8B2B-1E446F1334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623066809936455"/>
          <c:y val="0.89388261254114576"/>
          <c:w val="0.5275386638012709"/>
          <c:h val="9.2221280010212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Raleway" pitchFamily="2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759071315585783"/>
          <c:y val="0.1899539513214388"/>
          <c:w val="0.60185684874883816"/>
          <c:h val="0.5874115599038111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F3F-4F64-9EF3-538B25598AFE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F3F-4F64-9EF3-538B25598AFE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F3F-4F64-9EF3-538B25598AFE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5F3F-4F64-9EF3-538B25598AFE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5F3F-4F64-9EF3-538B25598AFE}"/>
              </c:ext>
            </c:extLst>
          </c:dPt>
          <c:dLbls>
            <c:dLbl>
              <c:idx val="0"/>
              <c:layout>
                <c:manualLayout>
                  <c:x val="-9.7079302413942747E-2"/>
                  <c:y val="-3.69335283733835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3F-4F64-9EF3-538B25598AFE}"/>
                </c:ext>
              </c:extLst>
            </c:dLbl>
            <c:dLbl>
              <c:idx val="1"/>
              <c:layout>
                <c:manualLayout>
                  <c:x val="0.35119865285043989"/>
                  <c:y val="8.20745074964076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3F-4F64-9EF3-538B25598AFE}"/>
                </c:ext>
              </c:extLst>
            </c:dLbl>
            <c:dLbl>
              <c:idx val="2"/>
              <c:layout>
                <c:manualLayout>
                  <c:x val="-7.1381840010251899E-2"/>
                  <c:y val="9.84894089956890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rgbClr val="FF0000"/>
                        </a:solidFill>
                      </a:rPr>
                      <a:t>14%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F3F-4F64-9EF3-538B25598AF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F3F-4F64-9EF3-538B25598AF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F3F-4F64-9EF3-538B25598A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Complete</c:v>
                </c:pt>
                <c:pt idx="1">
                  <c:v>Proceeding as Planned</c:v>
                </c:pt>
                <c:pt idx="2">
                  <c:v>Being Monitored</c:v>
                </c:pt>
                <c:pt idx="3">
                  <c:v>Under Review</c:v>
                </c:pt>
                <c:pt idx="4">
                  <c:v>Not Started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0.14000000000000001</c:v>
                </c:pt>
                <c:pt idx="1">
                  <c:v>0.72</c:v>
                </c:pt>
                <c:pt idx="2">
                  <c:v>0</c:v>
                </c:pt>
                <c:pt idx="3">
                  <c:v>0.14000000000000001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F3F-4F64-9EF3-538B25598AF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609798182424461E-2"/>
          <c:y val="0.20588429761889732"/>
          <c:w val="0.92605844399866621"/>
          <c:h val="0.4591982360330951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rgbClr val="FF006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A8-4D88-9669-D0AB2D8DC1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9891183"/>
        <c:axId val="339887343"/>
      </c:barChart>
      <c:catAx>
        <c:axId val="3398911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9887343"/>
        <c:crosses val="autoZero"/>
        <c:auto val="1"/>
        <c:lblAlgn val="ctr"/>
        <c:lblOffset val="100"/>
        <c:noMultiLvlLbl val="0"/>
      </c:catAx>
      <c:valAx>
        <c:axId val="339887343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rgbClr val="FFDDDD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398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609798182424461E-2"/>
          <c:y val="0.35684381480086991"/>
          <c:w val="0.92605844399866621"/>
          <c:h val="0.30823887743117412"/>
        </c:manualLayout>
      </c:layout>
      <c:barChart>
        <c:barDir val="bar"/>
        <c:grouping val="percentStacked"/>
        <c:varyColors val="0"/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39891183"/>
        <c:axId val="339887343"/>
      </c:barChart>
      <c:catAx>
        <c:axId val="3398911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9887343"/>
        <c:crosses val="autoZero"/>
        <c:auto val="1"/>
        <c:lblAlgn val="ctr"/>
        <c:lblOffset val="100"/>
        <c:noMultiLvlLbl val="0"/>
      </c:catAx>
      <c:valAx>
        <c:axId val="339887343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rgbClr val="FFDDDD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398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609798182424461E-2"/>
          <c:y val="0.20588429761889732"/>
          <c:w val="0.92605844399866621"/>
          <c:h val="0.4591982360330951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rgbClr val="FF006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99-4CC4-BDE3-AF8D5C99A9A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 Progress</c:v>
                </c:pt>
              </c:strCache>
            </c:strRef>
          </c:tx>
          <c:spPr>
            <a:solidFill>
              <a:srgbClr val="FF6699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99-4CC4-BDE3-AF8D5C99A9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9891183"/>
        <c:axId val="339887343"/>
      </c:barChart>
      <c:catAx>
        <c:axId val="3398911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9887343"/>
        <c:crosses val="autoZero"/>
        <c:auto val="1"/>
        <c:lblAlgn val="ctr"/>
        <c:lblOffset val="100"/>
        <c:noMultiLvlLbl val="0"/>
      </c:catAx>
      <c:valAx>
        <c:axId val="339887343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rgbClr val="FFDDDD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39891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372913031765219"/>
          <c:y val="0.58681323573420685"/>
          <c:w val="0.58088952767555779"/>
          <c:h val="0.214256683284019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54297025929829"/>
          <c:y val="0.1726813004892386"/>
          <c:w val="0.48195668948085063"/>
          <c:h val="0.6375331126247736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65097"/>
            </a:solidFill>
          </c:spPr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302-4C55-A244-BA1C5A39B70F}"/>
              </c:ext>
            </c:extLst>
          </c:dPt>
          <c:dPt>
            <c:idx val="1"/>
            <c:bubble3D val="0"/>
            <c:spPr>
              <a:solidFill>
                <a:srgbClr val="F983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302-4C55-A244-BA1C5A39B70F}"/>
              </c:ext>
            </c:extLst>
          </c:dPt>
          <c:dLbls>
            <c:dLbl>
              <c:idx val="0"/>
              <c:layout>
                <c:manualLayout>
                  <c:x val="0.12317680761854231"/>
                  <c:y val="-1.29010754709514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52C62754-FC21-4AB6-BC90-3195169FC22E}" type="VALUE">
                      <a:rPr lang="en-US" b="1" smtClean="0"/>
                      <a:pPr>
                        <a:defRPr b="1"/>
                      </a:pPr>
                      <a:t>[VALUE]</a:t>
                    </a:fld>
                    <a:r>
                      <a:rPr lang="en-US" b="1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152227887738518"/>
                      <c:h val="8.677910301567200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302-4C55-A244-BA1C5A39B70F}"/>
                </c:ext>
              </c:extLst>
            </c:dLbl>
            <c:dLbl>
              <c:idx val="1"/>
              <c:layout>
                <c:manualLayout>
                  <c:x val="-0.12841269084859119"/>
                  <c:y val="9.56972504749089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7BCC813A-F63A-4133-B2A4-E7824038E727}" type="VALUE">
                      <a:rPr lang="en-US" b="0" smtClean="0"/>
                      <a:pPr>
                        <a:defRPr/>
                      </a:pPr>
                      <a:t>[VALUE]</a:t>
                    </a:fld>
                    <a:r>
                      <a:rPr lang="en-US" b="0"/>
                      <a:t>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79360001547024"/>
                      <c:h val="0.167125910242203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302-4C55-A244-BA1C5A39B7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Complete</c:v>
                </c:pt>
                <c:pt idx="1">
                  <c:v>In Progress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302-4C55-A244-BA1C5A39B7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0773489683473818E-2"/>
          <c:y val="0.89388261254114576"/>
          <c:w val="0.8153584283106825"/>
          <c:h val="9.2221280010212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Raleway" pitchFamily="2" charset="0"/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609798182424461E-2"/>
          <c:y val="0.20588429761889732"/>
          <c:w val="0.92605844399866621"/>
          <c:h val="0.4591982360330951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rgbClr val="FF006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D-40F3-BA8B-46B1AA09AC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 Progress</c:v>
                </c:pt>
              </c:strCache>
            </c:strRef>
          </c:tx>
          <c:spPr>
            <a:solidFill>
              <a:srgbClr val="FF6699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1D-40F3-BA8B-46B1AA09AC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9891183"/>
        <c:axId val="339887343"/>
      </c:barChart>
      <c:catAx>
        <c:axId val="3398911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9887343"/>
        <c:crosses val="autoZero"/>
        <c:auto val="1"/>
        <c:lblAlgn val="ctr"/>
        <c:lblOffset val="100"/>
        <c:noMultiLvlLbl val="0"/>
      </c:catAx>
      <c:valAx>
        <c:axId val="339887343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rgbClr val="FFDDDD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398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609798182424461E-2"/>
          <c:y val="0.35684381480086991"/>
          <c:w val="0.92605844399866621"/>
          <c:h val="0.3082388774311741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570700575679021E-17"/>
                  <c:y val="-0.176689424511878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/>
                      <a:t>100%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40445485003772"/>
                      <c:h val="0.5608122334007009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ED70-4F43-9527-EBF5D7C1DB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70-4F43-9527-EBF5D7C1DB1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39891183"/>
        <c:axId val="339887343"/>
      </c:barChart>
      <c:catAx>
        <c:axId val="3398911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9887343"/>
        <c:crosses val="autoZero"/>
        <c:auto val="1"/>
        <c:lblAlgn val="ctr"/>
        <c:lblOffset val="100"/>
        <c:noMultiLvlLbl val="0"/>
      </c:catAx>
      <c:valAx>
        <c:axId val="339887343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rgbClr val="FFDDDD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398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641036354739719"/>
          <c:y val="0.14239443407899546"/>
          <c:w val="0.48195668948085063"/>
          <c:h val="0.6375331126247736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82-4CA5-A6CF-44515383A933}"/>
              </c:ext>
            </c:extLst>
          </c:dPt>
          <c:dLbls>
            <c:dLbl>
              <c:idx val="0"/>
              <c:layout>
                <c:manualLayout>
                  <c:x val="-1.3809959732461382E-2"/>
                  <c:y val="9.3573464986553598E-2"/>
                </c:manualLayout>
              </c:layout>
              <c:tx>
                <c:rich>
                  <a:bodyPr/>
                  <a:lstStyle/>
                  <a:p>
                    <a:fld id="{52C62754-FC21-4AB6-BC90-3195169FC22E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D82-4CA5-A6CF-44515383A9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</c:f>
              <c:strCache>
                <c:ptCount val="1"/>
                <c:pt idx="0">
                  <c:v>Complete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82-4CA5-A6CF-44515383A9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601290246387884"/>
          <c:y val="0.76795978056062797"/>
          <c:w val="0.45736409748881257"/>
          <c:h val="0.223032228445218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Raleway" pitchFamily="2" charset="0"/>
        </a:defRPr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54296470443866"/>
          <c:y val="0.19722533324589053"/>
          <c:w val="0.48195668948085063"/>
          <c:h val="0.6375331126247736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27-4F9D-8BC3-96AEFB7B602A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27-4F9D-8BC3-96AEFB7B602A}"/>
              </c:ext>
            </c:extLst>
          </c:dPt>
          <c:dLbls>
            <c:dLbl>
              <c:idx val="0"/>
              <c:layout>
                <c:manualLayout>
                  <c:x val="2.4176282309080331E-2"/>
                  <c:y val="0.12687818443603999"/>
                </c:manualLayout>
              </c:layout>
              <c:tx>
                <c:rich>
                  <a:bodyPr/>
                  <a:lstStyle/>
                  <a:p>
                    <a:fld id="{52C62754-FC21-4AB6-BC90-3195169FC22E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827-4F9D-8BC3-96AEFB7B602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1970936934545227"/>
                      <c:h val="0.104299683040982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827-4F9D-8BC3-96AEFB7B60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Complete</c:v>
                </c:pt>
                <c:pt idx="1">
                  <c:v>In Progress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27-4F9D-8BC3-96AEFB7B60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Raleway" pitchFamily="2" charset="0"/>
        </a:defRPr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609798182424461E-2"/>
          <c:y val="0.35684381480086991"/>
          <c:w val="0.92605844399866621"/>
          <c:h val="0.3082388774311741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443919272969783E-2"/>
                  <c:y val="-0.2403439757561688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9D34453-025E-4902-AA57-2FCD5E85A8E0}" type="VALUE">
                      <a:rPr lang="en-US" b="1" smtClean="0"/>
                      <a:pPr>
                        <a:defRPr b="1"/>
                      </a:pPr>
                      <a:t>[VALUE]</a:t>
                    </a:fld>
                    <a:r>
                      <a:rPr lang="en-US" b="1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DE1-4BDA-9A87-33E5108366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5C-464E-9EA8-DAF672E46EE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39891183"/>
        <c:axId val="339887343"/>
      </c:barChart>
      <c:catAx>
        <c:axId val="3398911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9887343"/>
        <c:crosses val="autoZero"/>
        <c:auto val="1"/>
        <c:lblAlgn val="ctr"/>
        <c:lblOffset val="100"/>
        <c:noMultiLvlLbl val="0"/>
      </c:catAx>
      <c:valAx>
        <c:axId val="339887343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39891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53717455394238E-2"/>
          <c:y val="0.45973196129884686"/>
          <c:w val="0.92605844399866621"/>
          <c:h val="0.3082388774311741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80489909121223E-2"/>
                  <c:y val="-0.19136105571696271"/>
                </c:manualLayout>
              </c:layout>
              <c:tx>
                <c:rich>
                  <a:bodyPr/>
                  <a:lstStyle/>
                  <a:p>
                    <a:fld id="{A8591AA7-D04E-4B1A-AD3F-3DAD674E0F23}" type="VALUE">
                      <a:rPr lang="en-US" b="1"/>
                      <a:pPr/>
                      <a:t>[VALUE]</a:t>
                    </a:fld>
                    <a:endParaRPr lang="en-CA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132-4469-B296-5725AB4BE7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0" i="0" u="none" strike="noStrike" kern="1200" baseline="0">
                    <a:solidFill>
                      <a:schemeClr val="tx1"/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4E-40EC-8BC5-6716424006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 Progress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443919272969783E-2"/>
                  <c:y val="-0.224482596338606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32-4469-B296-5725AB4BE7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0" i="0" u="none" strike="noStrike" kern="1200" baseline="0">
                    <a:solidFill>
                      <a:schemeClr val="tx1"/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4E-40EC-8BC5-67164240065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39891183"/>
        <c:axId val="339887343"/>
      </c:barChart>
      <c:catAx>
        <c:axId val="3398911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9887343"/>
        <c:crosses val="autoZero"/>
        <c:auto val="1"/>
        <c:lblAlgn val="ctr"/>
        <c:lblOffset val="100"/>
        <c:noMultiLvlLbl val="0"/>
      </c:catAx>
      <c:valAx>
        <c:axId val="339887343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39891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8.3616857211950141E-3"/>
          <c:y val="9.1068239924587846E-2"/>
          <c:w val="0.91848261366176986"/>
          <c:h val="0.204862216772980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chemeClr val="tx1"/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lang="en-US" sz="1400" kern="1200">
          <a:solidFill>
            <a:schemeClr val="tx1"/>
          </a:solidFill>
          <a:latin typeface="Raleway" pitchFamily="2" charset="0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759071315585783"/>
          <c:y val="0.1899539513214388"/>
          <c:w val="0.60185684874883816"/>
          <c:h val="0.5874115599038111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860-4324-9EB9-65F16D96510F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860-4324-9EB9-65F16D96510F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860-4324-9EB9-65F16D96510F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860-4324-9EB9-65F16D96510F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3860-4324-9EB9-65F16D96510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3860-4324-9EB9-65F16D96510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3860-4324-9EB9-65F16D96510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60-4324-9EB9-65F16D96510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860-4324-9EB9-65F16D96510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3860-4324-9EB9-65F16D96510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Complete</c:v>
                </c:pt>
                <c:pt idx="1">
                  <c:v>Proceeding as Planned</c:v>
                </c:pt>
                <c:pt idx="2">
                  <c:v>Being Monitored</c:v>
                </c:pt>
                <c:pt idx="3">
                  <c:v>Under Review</c:v>
                </c:pt>
                <c:pt idx="4">
                  <c:v>Not Started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0.25</c:v>
                </c:pt>
                <c:pt idx="1">
                  <c:v>0.62</c:v>
                </c:pt>
                <c:pt idx="2">
                  <c:v>0</c:v>
                </c:pt>
                <c:pt idx="3">
                  <c:v>0</c:v>
                </c:pt>
                <c:pt idx="4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60-4324-9EB9-65F16D96510F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759071315585783"/>
          <c:y val="0.1899539513214388"/>
          <c:w val="0.60185684874883816"/>
          <c:h val="0.5874115599038111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9A8-48D6-B19E-8CF467C0C797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9A8-48D6-B19E-8CF467C0C797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9A8-48D6-B19E-8CF467C0C797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9A8-48D6-B19E-8CF467C0C797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39A8-48D6-B19E-8CF467C0C797}"/>
              </c:ext>
            </c:extLst>
          </c:dPt>
          <c:dLbls>
            <c:dLbl>
              <c:idx val="0"/>
              <c:layout>
                <c:manualLayout>
                  <c:x val="0.13377245497155771"/>
                  <c:y val="-0.3684704865154184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334122504749426"/>
                      <c:h val="0.193975458717662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9A8-48D6-B19E-8CF467C0C797}"/>
                </c:ext>
              </c:extLst>
            </c:dLbl>
            <c:dLbl>
              <c:idx val="1"/>
              <c:layout>
                <c:manualLayout>
                  <c:x val="-0.10520749447868027"/>
                  <c:y val="-1.30382478085383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27608622985575"/>
                      <c:h val="0.193975458717662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9A8-48D6-B19E-8CF467C0C79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A8-48D6-B19E-8CF467C0C797}"/>
                </c:ext>
              </c:extLst>
            </c:dLbl>
            <c:dLbl>
              <c:idx val="3"/>
              <c:layout>
                <c:manualLayout>
                  <c:x val="-2.2992126554457846E-2"/>
                  <c:y val="6.53610749066224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FF0000"/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A8-48D6-B19E-8CF467C0C797}"/>
                </c:ext>
              </c:extLst>
            </c:dLbl>
            <c:dLbl>
              <c:idx val="4"/>
              <c:layout>
                <c:manualLayout>
                  <c:x val="-5.1209736416747101E-2"/>
                  <c:y val="2.9412998362113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08733222701211E-2"/>
                      <c:h val="7.80084429010538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9A8-48D6-B19E-8CF467C0C7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Complete</c:v>
                </c:pt>
                <c:pt idx="1">
                  <c:v>Proceeding as Planned</c:v>
                </c:pt>
                <c:pt idx="2">
                  <c:v>Being Monitored</c:v>
                </c:pt>
                <c:pt idx="3">
                  <c:v>Under Review</c:v>
                </c:pt>
                <c:pt idx="4">
                  <c:v>Not Started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0.41</c:v>
                </c:pt>
                <c:pt idx="1">
                  <c:v>0.48</c:v>
                </c:pt>
                <c:pt idx="2">
                  <c:v>0</c:v>
                </c:pt>
                <c:pt idx="3">
                  <c:v>7.0000000000000007E-2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A8-48D6-B19E-8CF467C0C797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759071315585783"/>
          <c:y val="0.1899539513214388"/>
          <c:w val="0.60185684874883816"/>
          <c:h val="0.5874115599038111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F3F-4F64-9EF3-538B25598AFE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F3F-4F64-9EF3-538B25598AFE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F3F-4F64-9EF3-538B25598AFE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5F3F-4F64-9EF3-538B25598AFE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5F3F-4F64-9EF3-538B25598AFE}"/>
              </c:ext>
            </c:extLst>
          </c:dPt>
          <c:dLbls>
            <c:dLbl>
              <c:idx val="0"/>
              <c:layout>
                <c:manualLayout>
                  <c:x val="-9.7079302413942747E-2"/>
                  <c:y val="-3.69335283733835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3F-4F64-9EF3-538B25598AFE}"/>
                </c:ext>
              </c:extLst>
            </c:dLbl>
            <c:dLbl>
              <c:idx val="1"/>
              <c:layout>
                <c:manualLayout>
                  <c:x val="0.35119865285043989"/>
                  <c:y val="8.20745074964076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3F-4F64-9EF3-538B25598AFE}"/>
                </c:ext>
              </c:extLst>
            </c:dLbl>
            <c:dLbl>
              <c:idx val="2"/>
              <c:layout>
                <c:manualLayout>
                  <c:x val="-7.1381840010251899E-2"/>
                  <c:y val="9.84894089956890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rgbClr val="FF0000"/>
                        </a:solidFill>
                      </a:rPr>
                      <a:t>14%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F3F-4F64-9EF3-538B25598AF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F3F-4F64-9EF3-538B25598AF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F3F-4F64-9EF3-538B25598A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Complete</c:v>
                </c:pt>
                <c:pt idx="1">
                  <c:v>Proceeding as Planned</c:v>
                </c:pt>
                <c:pt idx="2">
                  <c:v>Being Monitored</c:v>
                </c:pt>
                <c:pt idx="3">
                  <c:v>Under Review</c:v>
                </c:pt>
                <c:pt idx="4">
                  <c:v>Not Started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0.14000000000000001</c:v>
                </c:pt>
                <c:pt idx="1">
                  <c:v>0.72</c:v>
                </c:pt>
                <c:pt idx="2">
                  <c:v>0</c:v>
                </c:pt>
                <c:pt idx="3">
                  <c:v>0.14000000000000001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F3F-4F64-9EF3-538B25598AF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759071315585783"/>
          <c:y val="0.1899539513214388"/>
          <c:w val="0.60185684874883816"/>
          <c:h val="0.5874115599038111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860-4324-9EB9-65F16D96510F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860-4324-9EB9-65F16D96510F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860-4324-9EB9-65F16D96510F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860-4324-9EB9-65F16D96510F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3860-4324-9EB9-65F16D96510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3860-4324-9EB9-65F16D96510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3860-4324-9EB9-65F16D96510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60-4324-9EB9-65F16D96510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860-4324-9EB9-65F16D96510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3860-4324-9EB9-65F16D96510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Complete</c:v>
                </c:pt>
                <c:pt idx="1">
                  <c:v>Proceeding as Planned</c:v>
                </c:pt>
                <c:pt idx="2">
                  <c:v>Being Monitored</c:v>
                </c:pt>
                <c:pt idx="3">
                  <c:v>Under Review</c:v>
                </c:pt>
                <c:pt idx="4">
                  <c:v>Not Started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0.25</c:v>
                </c:pt>
                <c:pt idx="1">
                  <c:v>0.62</c:v>
                </c:pt>
                <c:pt idx="2">
                  <c:v>0</c:v>
                </c:pt>
                <c:pt idx="3">
                  <c:v>0</c:v>
                </c:pt>
                <c:pt idx="4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60-4324-9EB9-65F16D96510F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759071315585783"/>
          <c:y val="0.1899539513214388"/>
          <c:w val="0.60185684874883816"/>
          <c:h val="0.5874115599038111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00D-4226-82E5-990F746A3C7E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00D-4226-82E5-990F746A3C7E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00D-4226-82E5-990F746A3C7E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600D-4226-82E5-990F746A3C7E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600D-4226-82E5-990F746A3C7E}"/>
              </c:ext>
            </c:extLst>
          </c:dPt>
          <c:dLbls>
            <c:dLbl>
              <c:idx val="0"/>
              <c:layout>
                <c:manualLayout>
                  <c:x val="5.4250198407791522E-2"/>
                  <c:y val="-0.1272154866194318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0D-4226-82E5-990F746A3C7E}"/>
                </c:ext>
              </c:extLst>
            </c:dLbl>
            <c:dLbl>
              <c:idx val="1"/>
              <c:layout>
                <c:manualLayout>
                  <c:x val="-1.9986915202870562E-2"/>
                  <c:y val="-7.38670567467668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0D-4226-82E5-990F746A3C7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600D-4226-82E5-990F746A3C7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600D-4226-82E5-990F746A3C7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00D-4226-82E5-990F746A3C7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Complete</c:v>
                </c:pt>
                <c:pt idx="1">
                  <c:v>Proceeding as Planned</c:v>
                </c:pt>
                <c:pt idx="2">
                  <c:v>Being Monitored</c:v>
                </c:pt>
                <c:pt idx="3">
                  <c:v>Under Review</c:v>
                </c:pt>
                <c:pt idx="4">
                  <c:v>Not Started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0.56999999999999995</c:v>
                </c:pt>
                <c:pt idx="1">
                  <c:v>0.28999999999999998</c:v>
                </c:pt>
                <c:pt idx="3">
                  <c:v>0.14000000000000001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0D-4226-82E5-990F746A3C7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759071315585783"/>
          <c:y val="0.1899539513214388"/>
          <c:w val="0.60185684874883816"/>
          <c:h val="0.5874115599038111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C71-4E97-813E-027A76F5427A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C71-4E97-813E-027A76F5427A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C71-4E97-813E-027A76F5427A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5C71-4E97-813E-027A76F5427A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5C71-4E97-813E-027A76F5427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5C71-4E97-813E-027A76F5427A}"/>
                </c:ext>
              </c:extLst>
            </c:dLbl>
            <c:dLbl>
              <c:idx val="1"/>
              <c:layout>
                <c:manualLayout>
                  <c:x val="-5.1394924807381552E-2"/>
                  <c:y val="8.61782328712279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71-4E97-813E-027A76F5427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71-4E97-813E-027A76F5427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71-4E97-813E-027A76F5427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C71-4E97-813E-027A76F5427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Complete</c:v>
                </c:pt>
                <c:pt idx="1">
                  <c:v>Proceeding as Planned</c:v>
                </c:pt>
                <c:pt idx="2">
                  <c:v>Being Monitored</c:v>
                </c:pt>
                <c:pt idx="3">
                  <c:v>Under Review</c:v>
                </c:pt>
                <c:pt idx="4">
                  <c:v>Not Started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0.71</c:v>
                </c:pt>
                <c:pt idx="1">
                  <c:v>0.28999999999999998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C71-4E97-813E-027A76F5427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759071315585783"/>
          <c:y val="0.1899539513214388"/>
          <c:w val="0.60185684874883816"/>
          <c:h val="0.5874115599038111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00D-4226-82E5-990F746A3C7E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00D-4226-82E5-990F746A3C7E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00D-4226-82E5-990F746A3C7E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600D-4226-82E5-990F746A3C7E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600D-4226-82E5-990F746A3C7E}"/>
              </c:ext>
            </c:extLst>
          </c:dPt>
          <c:dLbls>
            <c:dLbl>
              <c:idx val="0"/>
              <c:layout>
                <c:manualLayout>
                  <c:x val="5.4250198407791522E-2"/>
                  <c:y val="-0.1272154866194318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0D-4226-82E5-990F746A3C7E}"/>
                </c:ext>
              </c:extLst>
            </c:dLbl>
            <c:dLbl>
              <c:idx val="1"/>
              <c:layout>
                <c:manualLayout>
                  <c:x val="-1.9986915202870562E-2"/>
                  <c:y val="-7.38670567467668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0D-4226-82E5-990F746A3C7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600D-4226-82E5-990F746A3C7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600D-4226-82E5-990F746A3C7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00D-4226-82E5-990F746A3C7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Complete</c:v>
                </c:pt>
                <c:pt idx="1">
                  <c:v>Proceeding as Planned</c:v>
                </c:pt>
                <c:pt idx="2">
                  <c:v>Being Monitored</c:v>
                </c:pt>
                <c:pt idx="3">
                  <c:v>Under Review</c:v>
                </c:pt>
                <c:pt idx="4">
                  <c:v>Not Started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0.56999999999999995</c:v>
                </c:pt>
                <c:pt idx="1">
                  <c:v>0.28999999999999998</c:v>
                </c:pt>
                <c:pt idx="3">
                  <c:v>0.14000000000000001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0D-4226-82E5-990F746A3C7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759071315585783"/>
          <c:y val="0.1899539513214388"/>
          <c:w val="0.60185684874883816"/>
          <c:h val="0.5874115599038111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C71-4E97-813E-027A76F5427A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C71-4E97-813E-027A76F5427A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C71-4E97-813E-027A76F5427A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5C71-4E97-813E-027A76F5427A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5C71-4E97-813E-027A76F5427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5C71-4E97-813E-027A76F5427A}"/>
                </c:ext>
              </c:extLst>
            </c:dLbl>
            <c:dLbl>
              <c:idx val="1"/>
              <c:layout>
                <c:manualLayout>
                  <c:x val="-5.1394924807381552E-2"/>
                  <c:y val="8.61782328712279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71-4E97-813E-027A76F5427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71-4E97-813E-027A76F5427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71-4E97-813E-027A76F5427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C71-4E97-813E-027A76F5427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Complete</c:v>
                </c:pt>
                <c:pt idx="1">
                  <c:v>Proceeding as Planned</c:v>
                </c:pt>
                <c:pt idx="2">
                  <c:v>Being Monitored</c:v>
                </c:pt>
                <c:pt idx="3">
                  <c:v>Under Review</c:v>
                </c:pt>
                <c:pt idx="4">
                  <c:v>Not Started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0.71</c:v>
                </c:pt>
                <c:pt idx="1">
                  <c:v>0.28999999999999998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C71-4E97-813E-027A76F5427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54297025929829"/>
          <c:y val="0.1726813004892386"/>
          <c:w val="0.48195668948085063"/>
          <c:h val="0.6375331126247736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2E-468A-9172-D52C28BCC077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2E-468A-9172-D52C28BCC077}"/>
              </c:ext>
            </c:extLst>
          </c:dPt>
          <c:dLbls>
            <c:dLbl>
              <c:idx val="0"/>
              <c:layout>
                <c:manualLayout>
                  <c:x val="0.19323228089010466"/>
                  <c:y val="-6.87158734387713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52C62754-FC21-4AB6-BC90-3195169FC22E}" type="VALUE">
                      <a:rPr lang="en-US" b="1" smtClean="0"/>
                      <a:pPr>
                        <a:defRPr b="1"/>
                      </a:pPr>
                      <a:t>[VALUE]</a:t>
                    </a:fld>
                    <a:r>
                      <a:rPr lang="en-US" b="1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B2E-468A-9172-D52C28BCC077}"/>
                </c:ext>
              </c:extLst>
            </c:dLbl>
            <c:dLbl>
              <c:idx val="1"/>
              <c:layout>
                <c:manualLayout>
                  <c:x val="-0.15693463911333208"/>
                  <c:y val="-7.942522304173736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7BCC813A-F63A-4133-B2A4-E7824038E727}" type="VALUE">
                      <a:rPr lang="en-US" b="0" smtClean="0"/>
                      <a:pPr>
                        <a:defRPr/>
                      </a:pPr>
                      <a:t>[VALUE]</a:t>
                    </a:fld>
                    <a:r>
                      <a:rPr lang="en-US" b="0"/>
                      <a:t>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228760008329285"/>
                      <c:h val="0.163472449479664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B2E-468A-9172-D52C28BCC0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Complete</c:v>
                </c:pt>
                <c:pt idx="1">
                  <c:v>In Progress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2E-468A-9172-D52C28BCC0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Raleway" pitchFamily="2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54297025929829"/>
          <c:y val="0.1726813004892386"/>
          <c:w val="0.48195668948085063"/>
          <c:h val="0.6375331126247736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5F-487A-AE12-DB8A56E3116C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5F-487A-AE12-DB8A56E3116C}"/>
              </c:ext>
            </c:extLst>
          </c:dPt>
          <c:dLbls>
            <c:dLbl>
              <c:idx val="0"/>
              <c:layout>
                <c:manualLayout>
                  <c:x val="0.25760615702932727"/>
                  <c:y val="-9.023314008181943E-2"/>
                </c:manualLayout>
              </c:layout>
              <c:tx>
                <c:rich>
                  <a:bodyPr/>
                  <a:lstStyle/>
                  <a:p>
                    <a:fld id="{52C62754-FC21-4AB6-BC90-3195169FC22E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F5F-487A-AE12-DB8A56E3116C}"/>
                </c:ext>
              </c:extLst>
            </c:dLbl>
            <c:dLbl>
              <c:idx val="1"/>
              <c:layout>
                <c:manualLayout>
                  <c:x val="-0.26182879645165219"/>
                  <c:y val="-1.09059171788681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7BCC813A-F63A-4133-B2A4-E7824038E727}" type="VALUE">
                      <a:rPr lang="en-US" b="0" smtClean="0"/>
                      <a:pPr>
                        <a:defRPr b="1"/>
                      </a:pPr>
                      <a:t>[VALUE]</a:t>
                    </a:fld>
                    <a:r>
                      <a:rPr lang="en-US" b="0" dirty="0"/>
                      <a:t>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970936934545227"/>
                      <c:h val="0.104299683040982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F5F-487A-AE12-DB8A56E311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Complete</c:v>
                </c:pt>
                <c:pt idx="1">
                  <c:v>In Progress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5F-487A-AE12-DB8A56E3116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Raleway" pitchFamily="2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54297025929829"/>
          <c:y val="0.1726813004892386"/>
          <c:w val="0.48195668948085063"/>
          <c:h val="0.6375331126247736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2E-468A-9172-D52C28BCC077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2E-468A-9172-D52C28BCC077}"/>
              </c:ext>
            </c:extLst>
          </c:dPt>
          <c:dLbls>
            <c:dLbl>
              <c:idx val="0"/>
              <c:layout>
                <c:manualLayout>
                  <c:x val="0.25760615702932727"/>
                  <c:y val="-9.023314008181943E-2"/>
                </c:manualLayout>
              </c:layout>
              <c:tx>
                <c:rich>
                  <a:bodyPr/>
                  <a:lstStyle/>
                  <a:p>
                    <a:fld id="{52C62754-FC21-4AB6-BC90-3195169FC22E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B2E-468A-9172-D52C28BCC077}"/>
                </c:ext>
              </c:extLst>
            </c:dLbl>
            <c:dLbl>
              <c:idx val="1"/>
              <c:layout>
                <c:manualLayout>
                  <c:x val="-0.26182879645165219"/>
                  <c:y val="-1.09059171788681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7BCC813A-F63A-4133-B2A4-E7824038E727}" type="VALUE">
                      <a:rPr lang="en-US" b="0" smtClean="0"/>
                      <a:pPr>
                        <a:defRPr/>
                      </a:pPr>
                      <a:t>[VALUE]</a:t>
                    </a:fld>
                    <a:r>
                      <a:rPr lang="en-US" b="0" dirty="0"/>
                      <a:t>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970936934545227"/>
                      <c:h val="0.104299683040982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B2E-468A-9172-D52C28BCC0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Complete</c:v>
                </c:pt>
                <c:pt idx="1">
                  <c:v>In Progress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2E-468A-9172-D52C28BCC0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Raleway" pitchFamily="2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609798182424461E-2"/>
          <c:y val="0.20588429761889732"/>
          <c:w val="0.92605844399866621"/>
          <c:h val="0.4591982360330951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A9-471D-92E2-6F62E655D6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 Progress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A9-471D-92E2-6F62E655D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9891183"/>
        <c:axId val="339887343"/>
      </c:barChart>
      <c:catAx>
        <c:axId val="3398911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9887343"/>
        <c:crosses val="autoZero"/>
        <c:auto val="1"/>
        <c:lblAlgn val="ctr"/>
        <c:lblOffset val="100"/>
        <c:noMultiLvlLbl val="0"/>
      </c:catAx>
      <c:valAx>
        <c:axId val="33988734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39891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784729255415901"/>
          <c:y val="0.59936482802005631"/>
          <c:w val="0.66060196402947169"/>
          <c:h val="0.193075776137266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</cx:f>
        <cx:lvl ptCount="1">
          <cx:pt idx="0">Complete</cx:pt>
        </cx:lvl>
      </cx:strDim>
      <cx:numDim type="size">
        <cx:f>Sheet1!$B$2</cx:f>
        <cx:lvl ptCount="1" formatCode="General">
          <cx:pt idx="0">100</cx:pt>
        </cx:lvl>
      </cx:numDim>
    </cx:data>
  </cx:chartData>
  <cx:chart>
    <cx:plotArea>
      <cx:plotAreaRegion>
        <cx:series layoutId="treemap" uniqueId="{6B2470D2-CD49-4CDC-A37A-30B00A0D51F6}">
          <cx:spPr>
            <a:solidFill>
              <a:schemeClr val="accent3"/>
            </a:solidFill>
          </cx:spPr>
          <cx:dataId val="0"/>
          <cx:layoutPr/>
        </cx:series>
      </cx:plotAreaRegion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1197" b="0" i="0" u="none" strike="noStrike" kern="1200" baseline="0">
            <a:solidFill>
              <a:prstClr val="black">
                <a:lumMod val="65000"/>
                <a:lumOff val="35000"/>
              </a:prstClr>
            </a:solidFill>
            <a:latin typeface="Aptos" panose="02110004020202020204"/>
          </a:endParaRPr>
        </a:p>
      </cx:txPr>
    </cx:legend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Sheet1!$A$2:$A$3</cx:f>
        <cx:lvl ptCount="2">
          <cx:pt idx="0">Complete</cx:pt>
          <cx:pt idx="1">In Progress</cx:pt>
        </cx:lvl>
      </cx:strDim>
      <cx:numDim type="size">
        <cx:f>Sheet1!$B$2:$B$3</cx:f>
        <cx:lvl ptCount="2" formatCode="General">
          <cx:pt idx="0">97</cx:pt>
          <cx:pt idx="1">3</cx:pt>
        </cx:lvl>
      </cx:numDim>
    </cx:data>
  </cx:chartData>
  <cx:chart>
    <cx:plotArea>
      <cx:plotAreaRegion>
        <cx:series layoutId="treemap" uniqueId="{9AEA8DC1-9BD1-42F4-B70B-FED371D913A8}">
          <cx:tx>
            <cx:txData>
              <cx:f>Sheet1!$B$1</cx:f>
              <cx:v>Sales</cx:v>
            </cx:txData>
          </cx:tx>
          <cx:dataPt idx="0">
            <cx:spPr>
              <a:solidFill>
                <a:srgbClr val="196B24"/>
              </a:solidFill>
            </cx:spPr>
          </cx:dataPt>
          <cx:dataPt idx="1">
            <cx:spPr>
              <a:solidFill>
                <a:srgbClr val="4EA72E"/>
              </a:solidFill>
            </cx:spPr>
          </cx:dataPt>
          <cx:dataId val="0"/>
          <cx:layoutPr/>
        </cx:series>
      </cx:plotAreaRegion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1197" b="0" i="0" u="none" strike="noStrike" kern="1200" baseline="0">
            <a:solidFill>
              <a:prstClr val="black">
                <a:lumMod val="65000"/>
                <a:lumOff val="35000"/>
              </a:prstClr>
            </a:solidFill>
            <a:latin typeface="Aptos" panose="02110004020202020204"/>
          </a:endParaRPr>
        </a:p>
      </cx:txPr>
    </cx:legend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Sheet1!$A$2:$A$3</cx:f>
        <cx:lvl ptCount="2">
          <cx:pt idx="0">Complete</cx:pt>
          <cx:pt idx="1">In Progress</cx:pt>
        </cx:lvl>
      </cx:strDim>
      <cx:numDim type="size">
        <cx:f>Sheet1!$B$2:$B$3</cx:f>
        <cx:lvl ptCount="2" formatCode="General">
          <cx:pt idx="0">75</cx:pt>
          <cx:pt idx="1">25</cx:pt>
        </cx:lvl>
      </cx:numDim>
    </cx:data>
  </cx:chartData>
  <cx:chart>
    <cx:plotArea>
      <cx:plotAreaRegion>
        <cx:series layoutId="treemap" uniqueId="{9AEA8DC1-9BD1-42F4-B70B-FED371D913A8}">
          <cx:tx>
            <cx:txData>
              <cx:f>Sheet1!$B$1</cx:f>
              <cx:v>Sales</cx:v>
            </cx:txData>
          </cx:tx>
          <cx:dataPt idx="0">
            <cx:spPr>
              <a:solidFill>
                <a:srgbClr val="156082">
                  <a:lumMod val="75000"/>
                </a:srgbClr>
              </a:solidFill>
            </cx:spPr>
          </cx:dataPt>
          <cx:dataPt idx="1">
            <cx:spPr>
              <a:solidFill>
                <a:srgbClr val="156082">
                  <a:lumMod val="60000"/>
                  <a:lumOff val="40000"/>
                </a:srgbClr>
              </a:solidFill>
            </cx:spPr>
          </cx:dataPt>
          <cx:dataId val="0"/>
          <cx:layoutPr/>
        </cx:series>
      </cx:plotAreaRegion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000"/>
          </a:pPr>
          <a:endParaRPr lang="en-US" sz="1000" b="0" i="0" u="none" strike="noStrike" kern="1200" baseline="0">
            <a:solidFill>
              <a:prstClr val="black">
                <a:lumMod val="65000"/>
                <a:lumOff val="35000"/>
              </a:prstClr>
            </a:solidFill>
            <a:latin typeface="Aptos" panose="02110004020202020204"/>
          </a:endParaRPr>
        </a:p>
      </cx:txPr>
    </cx:legend>
  </cx:chart>
  <cx:spPr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16E6A3-8E41-4C83-A11B-18B97E6B948B}" type="doc">
      <dgm:prSet loTypeId="urn:microsoft.com/office/officeart/2005/8/layout/pyramid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B52904-A5A1-4267-B8CA-854DCA0215C2}">
      <dgm:prSet custT="1"/>
      <dgm:spPr>
        <a:ln w="28575"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n-CA" sz="1600" b="1" dirty="0">
              <a:latin typeface="Raleway" pitchFamily="2" charset="0"/>
              <a:cs typeface="Arial" panose="020B0604020202020204" pitchFamily="34" charset="0"/>
            </a:rPr>
            <a:t>Community Vision &amp; Mission </a:t>
          </a:r>
        </a:p>
      </dgm:t>
    </dgm:pt>
    <dgm:pt modelId="{1D47F7D9-BC68-4E4F-AE6B-8CEFCAA42CC7}" type="parTrans" cxnId="{E4903088-29C5-4C80-A791-92CDB0BAADBD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56FD7D-8525-4F9B-851D-492255AB89D5}" type="sibTrans" cxnId="{E4903088-29C5-4C80-A791-92CDB0BAADBD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A2E6B9-6A59-4E47-878C-0F150BC4379F}">
      <dgm:prSet custT="1"/>
      <dgm:spPr>
        <a:ln w="28575">
          <a:solidFill>
            <a:srgbClr val="33CCCC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n-CA" sz="1400" b="1" dirty="0">
              <a:latin typeface="Raleway" pitchFamily="2" charset="0"/>
              <a:cs typeface="Arial" panose="020B0604020202020204" pitchFamily="34" charset="0"/>
            </a:rPr>
            <a:t>Corporate Mission, Vision &amp; Values and </a:t>
          </a:r>
          <a:r>
            <a:rPr lang="en-CA" sz="1400" b="1" dirty="0">
              <a:solidFill>
                <a:srgbClr val="FF0000"/>
              </a:solidFill>
              <a:latin typeface="Raleway" pitchFamily="2" charset="0"/>
              <a:cs typeface="Arial" panose="020B0604020202020204" pitchFamily="34" charset="0"/>
            </a:rPr>
            <a:t>Corporate Strategic Plan  </a:t>
          </a:r>
        </a:p>
        <a:p>
          <a:pPr algn="r"/>
          <a:r>
            <a:rPr lang="en-CA" sz="1100" dirty="0">
              <a:latin typeface="Raleway" pitchFamily="2" charset="0"/>
              <a:cs typeface="Arial" panose="020B0604020202020204" pitchFamily="34" charset="0"/>
            </a:rPr>
            <a:t>. </a:t>
          </a:r>
          <a:endParaRPr lang="en-US" sz="1400" dirty="0">
            <a:latin typeface="Raleway" pitchFamily="2" charset="0"/>
            <a:cs typeface="Arial" panose="020B0604020202020204" pitchFamily="34" charset="0"/>
          </a:endParaRPr>
        </a:p>
      </dgm:t>
    </dgm:pt>
    <dgm:pt modelId="{EF4AAE1E-2C82-44D1-888F-4EA2541C6832}" type="parTrans" cxnId="{7DF00793-5E29-4D50-891C-208C62C85822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79BFE9-787F-48CA-8F6D-27BE767FCC8E}" type="sibTrans" cxnId="{7DF00793-5E29-4D50-891C-208C62C85822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C8ABE3-F06A-4013-B433-9F0BD7489A95}">
      <dgm:prSet custT="1"/>
      <dgm:spPr>
        <a:ln w="28575">
          <a:solidFill>
            <a:srgbClr val="00B05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n-CA" sz="1600" b="1" dirty="0">
              <a:latin typeface="Raleway" pitchFamily="2" charset="0"/>
              <a:cs typeface="Arial" panose="020B0604020202020204" pitchFamily="34" charset="0"/>
            </a:rPr>
            <a:t>Departmental Plans, Frameworks &amp; Initiatives</a:t>
          </a:r>
        </a:p>
      </dgm:t>
    </dgm:pt>
    <dgm:pt modelId="{5E468C18-FFB8-42FA-83F6-7A2B509C0337}" type="parTrans" cxnId="{AED3F42C-324A-4CF8-823F-7C8CFE803AB5}">
      <dgm:prSet/>
      <dgm:spPr/>
      <dgm:t>
        <a:bodyPr/>
        <a:lstStyle/>
        <a:p>
          <a:endParaRPr lang="en-CA"/>
        </a:p>
      </dgm:t>
    </dgm:pt>
    <dgm:pt modelId="{C1B1DA69-5A53-4A94-BB4A-8B65393D3C84}" type="sibTrans" cxnId="{AED3F42C-324A-4CF8-823F-7C8CFE803AB5}">
      <dgm:prSet/>
      <dgm:spPr/>
      <dgm:t>
        <a:bodyPr/>
        <a:lstStyle/>
        <a:p>
          <a:endParaRPr lang="en-CA"/>
        </a:p>
      </dgm:t>
    </dgm:pt>
    <dgm:pt modelId="{6DDA8ECB-427E-4254-B7E7-1B8BF170784A}">
      <dgm:prSet custT="1"/>
      <dgm:spPr>
        <a:ln w="28575">
          <a:solidFill>
            <a:schemeClr val="accent6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n-US" sz="1600" b="1" dirty="0">
              <a:latin typeface="Raleway" pitchFamily="2" charset="0"/>
              <a:cs typeface="Arial" panose="020B0604020202020204" pitchFamily="34" charset="0"/>
            </a:rPr>
            <a:t>Multi-Year Operational &amp; Capital Planning</a:t>
          </a:r>
        </a:p>
        <a:p>
          <a:pPr algn="r"/>
          <a:r>
            <a:rPr lang="en-CA" sz="1100" dirty="0">
              <a:latin typeface="Raleway" pitchFamily="2" charset="0"/>
              <a:cs typeface="Arial" panose="020B0604020202020204" pitchFamily="34" charset="0"/>
            </a:rPr>
            <a:t>.</a:t>
          </a:r>
          <a:endParaRPr lang="en-US" sz="1100" dirty="0">
            <a:latin typeface="Raleway" pitchFamily="2" charset="0"/>
            <a:cs typeface="Arial" panose="020B0604020202020204" pitchFamily="34" charset="0"/>
          </a:endParaRPr>
        </a:p>
      </dgm:t>
    </dgm:pt>
    <dgm:pt modelId="{47E2A168-F369-4FD4-8013-B1636E907C42}" type="parTrans" cxnId="{4288F18B-9C21-430F-B957-9C1C324DBC61}">
      <dgm:prSet/>
      <dgm:spPr/>
      <dgm:t>
        <a:bodyPr/>
        <a:lstStyle/>
        <a:p>
          <a:endParaRPr lang="en-CA"/>
        </a:p>
      </dgm:t>
    </dgm:pt>
    <dgm:pt modelId="{59C56603-663D-495F-89D4-507808A5B753}" type="sibTrans" cxnId="{4288F18B-9C21-430F-B957-9C1C324DBC61}">
      <dgm:prSet/>
      <dgm:spPr/>
      <dgm:t>
        <a:bodyPr/>
        <a:lstStyle/>
        <a:p>
          <a:endParaRPr lang="en-CA"/>
        </a:p>
      </dgm:t>
    </dgm:pt>
    <dgm:pt modelId="{DDD15083-E468-4FCC-82B3-92DF4378B006}" type="pres">
      <dgm:prSet presAssocID="{C216E6A3-8E41-4C83-A11B-18B97E6B948B}" presName="compositeShape" presStyleCnt="0">
        <dgm:presLayoutVars>
          <dgm:dir/>
          <dgm:resizeHandles/>
        </dgm:presLayoutVars>
      </dgm:prSet>
      <dgm:spPr/>
    </dgm:pt>
    <dgm:pt modelId="{682A3733-307C-4235-87B3-FB0B961C1074}" type="pres">
      <dgm:prSet presAssocID="{C216E6A3-8E41-4C83-A11B-18B97E6B948B}" presName="pyramid" presStyleLbl="node1" presStyleIdx="0" presStyleCnt="1" custLinFactNeighborX="24659" custLinFactNeighborY="4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07BC4C85-18BA-47D2-BA7F-7B2532A2D855}" type="pres">
      <dgm:prSet presAssocID="{C216E6A3-8E41-4C83-A11B-18B97E6B948B}" presName="theList" presStyleCnt="0"/>
      <dgm:spPr/>
    </dgm:pt>
    <dgm:pt modelId="{CBCDBE34-CFB8-43FA-9C33-8890C3744642}" type="pres">
      <dgm:prSet presAssocID="{C6B52904-A5A1-4267-B8CA-854DCA0215C2}" presName="aNode" presStyleLbl="fgAcc1" presStyleIdx="0" presStyleCnt="4" custScaleX="73854" custScaleY="101654" custLinFactY="1581" custLinFactNeighborX="-43538" custLinFactNeighborY="100000">
        <dgm:presLayoutVars>
          <dgm:bulletEnabled val="1"/>
        </dgm:presLayoutVars>
      </dgm:prSet>
      <dgm:spPr/>
    </dgm:pt>
    <dgm:pt modelId="{A5C3A0D1-1A50-4714-8543-FFF4030ACAF7}" type="pres">
      <dgm:prSet presAssocID="{C6B52904-A5A1-4267-B8CA-854DCA0215C2}" presName="aSpace" presStyleCnt="0"/>
      <dgm:spPr/>
    </dgm:pt>
    <dgm:pt modelId="{E0023AAE-18D5-497A-9AF7-690192A499AC}" type="pres">
      <dgm:prSet presAssocID="{0BA2E6B9-6A59-4E47-878C-0F150BC4379F}" presName="aNode" presStyleLbl="fgAcc1" presStyleIdx="1" presStyleCnt="4" custScaleX="98092" custScaleY="114652" custLinFactY="13738" custLinFactNeighborX="-42009" custLinFactNeighborY="100000">
        <dgm:presLayoutVars>
          <dgm:bulletEnabled val="1"/>
        </dgm:presLayoutVars>
      </dgm:prSet>
      <dgm:spPr/>
    </dgm:pt>
    <dgm:pt modelId="{8B2040B2-CFC6-4D74-9377-A9363BE57CA3}" type="pres">
      <dgm:prSet presAssocID="{0BA2E6B9-6A59-4E47-878C-0F150BC4379F}" presName="aSpace" presStyleCnt="0"/>
      <dgm:spPr/>
    </dgm:pt>
    <dgm:pt modelId="{42581C02-B34E-4C71-943B-19A1F0586340}" type="pres">
      <dgm:prSet presAssocID="{18C8ABE3-F06A-4013-B433-9F0BD7489A95}" presName="aNode" presStyleLbl="fgAcc1" presStyleIdx="2" presStyleCnt="4" custScaleX="123821" custScaleY="98618" custLinFactY="30978" custLinFactNeighborX="-39098" custLinFactNeighborY="100000">
        <dgm:presLayoutVars>
          <dgm:bulletEnabled val="1"/>
        </dgm:presLayoutVars>
      </dgm:prSet>
      <dgm:spPr/>
    </dgm:pt>
    <dgm:pt modelId="{B61C4C59-68D4-465E-83E1-9E1691EC5125}" type="pres">
      <dgm:prSet presAssocID="{18C8ABE3-F06A-4013-B433-9F0BD7489A95}" presName="aSpace" presStyleCnt="0"/>
      <dgm:spPr/>
    </dgm:pt>
    <dgm:pt modelId="{8BD06814-595C-48FB-B6A8-88E26A7C61D6}" type="pres">
      <dgm:prSet presAssocID="{6DDA8ECB-427E-4254-B7E7-1B8BF170784A}" presName="aNode" presStyleLbl="fgAcc1" presStyleIdx="3" presStyleCnt="4" custScaleX="151539" custScaleY="92645" custLinFactY="37231" custLinFactNeighborX="-39213" custLinFactNeighborY="100000">
        <dgm:presLayoutVars>
          <dgm:bulletEnabled val="1"/>
        </dgm:presLayoutVars>
      </dgm:prSet>
      <dgm:spPr/>
    </dgm:pt>
    <dgm:pt modelId="{6DB159DC-9250-4CA2-97AA-B5E49AE69DF6}" type="pres">
      <dgm:prSet presAssocID="{6DDA8ECB-427E-4254-B7E7-1B8BF170784A}" presName="aSpace" presStyleCnt="0"/>
      <dgm:spPr/>
    </dgm:pt>
  </dgm:ptLst>
  <dgm:cxnLst>
    <dgm:cxn modelId="{6C502410-51B7-4490-9F23-E56BFF4DACC2}" type="presOf" srcId="{C6B52904-A5A1-4267-B8CA-854DCA0215C2}" destId="{CBCDBE34-CFB8-43FA-9C33-8890C3744642}" srcOrd="0" destOrd="0" presId="urn:microsoft.com/office/officeart/2005/8/layout/pyramid2"/>
    <dgm:cxn modelId="{AED3F42C-324A-4CF8-823F-7C8CFE803AB5}" srcId="{C216E6A3-8E41-4C83-A11B-18B97E6B948B}" destId="{18C8ABE3-F06A-4013-B433-9F0BD7489A95}" srcOrd="2" destOrd="0" parTransId="{5E468C18-FFB8-42FA-83F6-7A2B509C0337}" sibTransId="{C1B1DA69-5A53-4A94-BB4A-8B65393D3C84}"/>
    <dgm:cxn modelId="{CADD0433-888F-4289-ACBE-7007738CB872}" type="presOf" srcId="{18C8ABE3-F06A-4013-B433-9F0BD7489A95}" destId="{42581C02-B34E-4C71-943B-19A1F0586340}" srcOrd="0" destOrd="0" presId="urn:microsoft.com/office/officeart/2005/8/layout/pyramid2"/>
    <dgm:cxn modelId="{4DC52075-E012-416A-ACA3-1CEBF7576AB1}" type="presOf" srcId="{0BA2E6B9-6A59-4E47-878C-0F150BC4379F}" destId="{E0023AAE-18D5-497A-9AF7-690192A499AC}" srcOrd="0" destOrd="0" presId="urn:microsoft.com/office/officeart/2005/8/layout/pyramid2"/>
    <dgm:cxn modelId="{E4903088-29C5-4C80-A791-92CDB0BAADBD}" srcId="{C216E6A3-8E41-4C83-A11B-18B97E6B948B}" destId="{C6B52904-A5A1-4267-B8CA-854DCA0215C2}" srcOrd="0" destOrd="0" parTransId="{1D47F7D9-BC68-4E4F-AE6B-8CEFCAA42CC7}" sibTransId="{0656FD7D-8525-4F9B-851D-492255AB89D5}"/>
    <dgm:cxn modelId="{4288F18B-9C21-430F-B957-9C1C324DBC61}" srcId="{C216E6A3-8E41-4C83-A11B-18B97E6B948B}" destId="{6DDA8ECB-427E-4254-B7E7-1B8BF170784A}" srcOrd="3" destOrd="0" parTransId="{47E2A168-F369-4FD4-8013-B1636E907C42}" sibTransId="{59C56603-663D-495F-89D4-507808A5B753}"/>
    <dgm:cxn modelId="{7DF00793-5E29-4D50-891C-208C62C85822}" srcId="{C216E6A3-8E41-4C83-A11B-18B97E6B948B}" destId="{0BA2E6B9-6A59-4E47-878C-0F150BC4379F}" srcOrd="1" destOrd="0" parTransId="{EF4AAE1E-2C82-44D1-888F-4EA2541C6832}" sibTransId="{EC79BFE9-787F-48CA-8F6D-27BE767FCC8E}"/>
    <dgm:cxn modelId="{2C429CE3-B881-4011-8715-EBE7822DF668}" type="presOf" srcId="{6DDA8ECB-427E-4254-B7E7-1B8BF170784A}" destId="{8BD06814-595C-48FB-B6A8-88E26A7C61D6}" srcOrd="0" destOrd="0" presId="urn:microsoft.com/office/officeart/2005/8/layout/pyramid2"/>
    <dgm:cxn modelId="{B0E41DEA-2E62-4A3D-94BC-5CF49A4AC20F}" type="presOf" srcId="{C216E6A3-8E41-4C83-A11B-18B97E6B948B}" destId="{DDD15083-E468-4FCC-82B3-92DF4378B006}" srcOrd="0" destOrd="0" presId="urn:microsoft.com/office/officeart/2005/8/layout/pyramid2"/>
    <dgm:cxn modelId="{55497C0A-09E1-4138-B00B-83B00CC6CE78}" type="presParOf" srcId="{DDD15083-E468-4FCC-82B3-92DF4378B006}" destId="{682A3733-307C-4235-87B3-FB0B961C1074}" srcOrd="0" destOrd="0" presId="urn:microsoft.com/office/officeart/2005/8/layout/pyramid2"/>
    <dgm:cxn modelId="{A9D9FB66-4343-45DF-95C7-3819A632E66E}" type="presParOf" srcId="{DDD15083-E468-4FCC-82B3-92DF4378B006}" destId="{07BC4C85-18BA-47D2-BA7F-7B2532A2D855}" srcOrd="1" destOrd="0" presId="urn:microsoft.com/office/officeart/2005/8/layout/pyramid2"/>
    <dgm:cxn modelId="{CE14EAFA-B4DC-4D5B-B8C3-8CD8827A2096}" type="presParOf" srcId="{07BC4C85-18BA-47D2-BA7F-7B2532A2D855}" destId="{CBCDBE34-CFB8-43FA-9C33-8890C3744642}" srcOrd="0" destOrd="0" presId="urn:microsoft.com/office/officeart/2005/8/layout/pyramid2"/>
    <dgm:cxn modelId="{F588AE09-2455-4915-82F5-04C14989151D}" type="presParOf" srcId="{07BC4C85-18BA-47D2-BA7F-7B2532A2D855}" destId="{A5C3A0D1-1A50-4714-8543-FFF4030ACAF7}" srcOrd="1" destOrd="0" presId="urn:microsoft.com/office/officeart/2005/8/layout/pyramid2"/>
    <dgm:cxn modelId="{318953E4-42A8-4A07-ADBF-14F1FC548981}" type="presParOf" srcId="{07BC4C85-18BA-47D2-BA7F-7B2532A2D855}" destId="{E0023AAE-18D5-497A-9AF7-690192A499AC}" srcOrd="2" destOrd="0" presId="urn:microsoft.com/office/officeart/2005/8/layout/pyramid2"/>
    <dgm:cxn modelId="{7C660822-E105-4018-B49F-A2ED91EF4CFF}" type="presParOf" srcId="{07BC4C85-18BA-47D2-BA7F-7B2532A2D855}" destId="{8B2040B2-CFC6-4D74-9377-A9363BE57CA3}" srcOrd="3" destOrd="0" presId="urn:microsoft.com/office/officeart/2005/8/layout/pyramid2"/>
    <dgm:cxn modelId="{0DD830E8-F80B-46C3-A6FA-7491A145EC7E}" type="presParOf" srcId="{07BC4C85-18BA-47D2-BA7F-7B2532A2D855}" destId="{42581C02-B34E-4C71-943B-19A1F0586340}" srcOrd="4" destOrd="0" presId="urn:microsoft.com/office/officeart/2005/8/layout/pyramid2"/>
    <dgm:cxn modelId="{47679F65-1690-4AC4-91FB-3F42CE4B492B}" type="presParOf" srcId="{07BC4C85-18BA-47D2-BA7F-7B2532A2D855}" destId="{B61C4C59-68D4-465E-83E1-9E1691EC5125}" srcOrd="5" destOrd="0" presId="urn:microsoft.com/office/officeart/2005/8/layout/pyramid2"/>
    <dgm:cxn modelId="{614CDD23-0D18-47B1-8467-311824CBB962}" type="presParOf" srcId="{07BC4C85-18BA-47D2-BA7F-7B2532A2D855}" destId="{8BD06814-595C-48FB-B6A8-88E26A7C61D6}" srcOrd="6" destOrd="0" presId="urn:microsoft.com/office/officeart/2005/8/layout/pyramid2"/>
    <dgm:cxn modelId="{6DE53632-4397-4D82-A336-EEFCFD2814BD}" type="presParOf" srcId="{07BC4C85-18BA-47D2-BA7F-7B2532A2D855}" destId="{6DB159DC-9250-4CA2-97AA-B5E49AE69DF6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93B6A9-3CAD-46D9-B398-8AB97671A705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1C0E977-27B1-4848-804B-4A0D22C5A210}">
      <dgm:prSet custT="1"/>
      <dgm:spPr/>
      <dgm:t>
        <a:bodyPr/>
        <a:lstStyle/>
        <a:p>
          <a:r>
            <a:rPr lang="en-CA" sz="1600" b="1" dirty="0">
              <a:latin typeface="Raleway" pitchFamily="2" charset="0"/>
              <a:cs typeface="Arial" panose="020B0604020202020204" pitchFamily="34" charset="0"/>
            </a:rPr>
            <a:t>Term of Council </a:t>
          </a:r>
        </a:p>
        <a:p>
          <a:r>
            <a:rPr lang="en-CA" sz="1400" b="1" dirty="0">
              <a:solidFill>
                <a:srgbClr val="FF0000"/>
              </a:solidFill>
              <a:latin typeface="Raleway" pitchFamily="2" charset="0"/>
              <a:cs typeface="Arial" panose="020B0604020202020204" pitchFamily="34" charset="0"/>
            </a:rPr>
            <a:t>Corporate Strategic Plan </a:t>
          </a:r>
          <a:r>
            <a:rPr lang="en-CA" sz="1400" dirty="0">
              <a:latin typeface="Raleway" pitchFamily="2" charset="0"/>
              <a:cs typeface="Arial" panose="020B0604020202020204" pitchFamily="34" charset="0"/>
            </a:rPr>
            <a:t>/ Service Budget</a:t>
          </a:r>
          <a:endParaRPr lang="en-US" sz="1400" dirty="0">
            <a:latin typeface="Raleway" pitchFamily="2" charset="0"/>
            <a:cs typeface="Arial" panose="020B0604020202020204" pitchFamily="34" charset="0"/>
          </a:endParaRPr>
        </a:p>
      </dgm:t>
    </dgm:pt>
    <dgm:pt modelId="{9D6E54DF-A745-4BF6-8AD3-53D0138689AD}" type="parTrans" cxnId="{F537B812-2CA0-4581-822C-A1B7D4063E45}">
      <dgm:prSet/>
      <dgm:spPr/>
      <dgm:t>
        <a:bodyPr/>
        <a:lstStyle/>
        <a:p>
          <a:endParaRPr lang="en-US" sz="3600">
            <a:latin typeface="Raleway" pitchFamily="2" charset="0"/>
            <a:cs typeface="Arial" panose="020B0604020202020204" pitchFamily="34" charset="0"/>
          </a:endParaRPr>
        </a:p>
      </dgm:t>
    </dgm:pt>
    <dgm:pt modelId="{3B90781D-1A8E-483C-995E-EDF5DBC86F88}" type="sibTrans" cxnId="{F537B812-2CA0-4581-822C-A1B7D4063E45}">
      <dgm:prSet/>
      <dgm:spPr/>
      <dgm:t>
        <a:bodyPr/>
        <a:lstStyle/>
        <a:p>
          <a:endParaRPr lang="en-US" sz="3600">
            <a:latin typeface="Raleway" pitchFamily="2" charset="0"/>
            <a:cs typeface="Arial" panose="020B0604020202020204" pitchFamily="34" charset="0"/>
          </a:endParaRPr>
        </a:p>
      </dgm:t>
    </dgm:pt>
    <dgm:pt modelId="{0F74519F-BB39-4749-8246-8D7000C95B78}">
      <dgm:prSet custT="1"/>
      <dgm:spPr/>
      <dgm:t>
        <a:bodyPr/>
        <a:lstStyle/>
        <a:p>
          <a:r>
            <a:rPr lang="en-CA" sz="1600" b="1" dirty="0">
              <a:latin typeface="Raleway" pitchFamily="2" charset="0"/>
              <a:cs typeface="Arial" panose="020B0604020202020204" pitchFamily="34" charset="0"/>
            </a:rPr>
            <a:t>Daily</a:t>
          </a:r>
          <a:r>
            <a:rPr lang="en-CA" sz="1600" dirty="0">
              <a:latin typeface="Raleway" pitchFamily="2" charset="0"/>
              <a:cs typeface="Arial" panose="020B0604020202020204" pitchFamily="34" charset="0"/>
            </a:rPr>
            <a:t> </a:t>
          </a:r>
        </a:p>
        <a:p>
          <a:r>
            <a:rPr lang="en-CA" sz="1400" dirty="0">
              <a:latin typeface="Raleway" pitchFamily="2" charset="0"/>
              <a:cs typeface="Arial" panose="020B0604020202020204" pitchFamily="34" charset="0"/>
            </a:rPr>
            <a:t>Employee Work Plans</a:t>
          </a:r>
          <a:endParaRPr lang="en-US" sz="1400" dirty="0">
            <a:latin typeface="Raleway" pitchFamily="2" charset="0"/>
            <a:cs typeface="Arial" panose="020B0604020202020204" pitchFamily="34" charset="0"/>
          </a:endParaRPr>
        </a:p>
      </dgm:t>
    </dgm:pt>
    <dgm:pt modelId="{F5DC564F-E875-4601-B69A-15964B457AF0}" type="parTrans" cxnId="{F6C94FDA-9FB4-40F5-A599-4AD5CF95331F}">
      <dgm:prSet/>
      <dgm:spPr/>
      <dgm:t>
        <a:bodyPr/>
        <a:lstStyle/>
        <a:p>
          <a:endParaRPr lang="en-US" sz="3600">
            <a:latin typeface="Raleway" pitchFamily="2" charset="0"/>
            <a:cs typeface="Arial" panose="020B0604020202020204" pitchFamily="34" charset="0"/>
          </a:endParaRPr>
        </a:p>
      </dgm:t>
    </dgm:pt>
    <dgm:pt modelId="{19FBF7FB-C40B-4C4B-B78B-7BCA5BDD56D4}" type="sibTrans" cxnId="{F6C94FDA-9FB4-40F5-A599-4AD5CF95331F}">
      <dgm:prSet/>
      <dgm:spPr/>
      <dgm:t>
        <a:bodyPr/>
        <a:lstStyle/>
        <a:p>
          <a:endParaRPr lang="en-US" sz="3600">
            <a:latin typeface="Raleway" pitchFamily="2" charset="0"/>
            <a:cs typeface="Arial" panose="020B0604020202020204" pitchFamily="34" charset="0"/>
          </a:endParaRPr>
        </a:p>
      </dgm:t>
    </dgm:pt>
    <dgm:pt modelId="{294AA7BF-0091-431E-9066-CFE56A61817C}">
      <dgm:prSet custT="1"/>
      <dgm:spPr/>
      <dgm:t>
        <a:bodyPr/>
        <a:lstStyle/>
        <a:p>
          <a:r>
            <a:rPr lang="en-CA" sz="1600" b="1" dirty="0">
              <a:latin typeface="Raleway" pitchFamily="2" charset="0"/>
              <a:cs typeface="Arial" pitchFamily="34" charset="0"/>
            </a:rPr>
            <a:t>Medium to Long Term</a:t>
          </a:r>
        </a:p>
        <a:p>
          <a:r>
            <a:rPr lang="en-CA" sz="1400" dirty="0">
              <a:latin typeface="Raleway" pitchFamily="2" charset="0"/>
              <a:cs typeface="Arial" pitchFamily="34" charset="0"/>
            </a:rPr>
            <a:t>Official Plan, Master Plans and Frameworks</a:t>
          </a:r>
        </a:p>
      </dgm:t>
    </dgm:pt>
    <dgm:pt modelId="{F4289A4D-B6AD-4043-AA3C-5A6F45A5F75E}" type="parTrans" cxnId="{95811195-FAA8-4B6A-8A4C-52AC75998C42}">
      <dgm:prSet/>
      <dgm:spPr/>
      <dgm:t>
        <a:bodyPr/>
        <a:lstStyle/>
        <a:p>
          <a:endParaRPr lang="en-CA" sz="3600">
            <a:latin typeface="Raleway" pitchFamily="2" charset="0"/>
          </a:endParaRPr>
        </a:p>
      </dgm:t>
    </dgm:pt>
    <dgm:pt modelId="{A817EEF6-EC1C-438B-B3C6-EBF831933D57}" type="sibTrans" cxnId="{95811195-FAA8-4B6A-8A4C-52AC75998C42}">
      <dgm:prSet/>
      <dgm:spPr/>
      <dgm:t>
        <a:bodyPr/>
        <a:lstStyle/>
        <a:p>
          <a:endParaRPr lang="en-CA" sz="3600">
            <a:latin typeface="Raleway" pitchFamily="2" charset="0"/>
          </a:endParaRPr>
        </a:p>
      </dgm:t>
    </dgm:pt>
    <dgm:pt modelId="{0473ED0A-C3D4-4CC4-B6EE-EDBD4D62B7B1}">
      <dgm:prSet custT="1"/>
      <dgm:spPr/>
      <dgm:t>
        <a:bodyPr/>
        <a:lstStyle/>
        <a:p>
          <a:r>
            <a:rPr lang="en-CA" sz="1600" b="1" dirty="0">
              <a:latin typeface="Raleway" pitchFamily="2" charset="0"/>
              <a:cs typeface="Arial" panose="020B0604020202020204" pitchFamily="34" charset="0"/>
            </a:rPr>
            <a:t>Annual</a:t>
          </a:r>
          <a:r>
            <a:rPr lang="en-CA" sz="1600" dirty="0">
              <a:latin typeface="Raleway" pitchFamily="2" charset="0"/>
              <a:cs typeface="Arial" panose="020B0604020202020204" pitchFamily="34" charset="0"/>
            </a:rPr>
            <a:t> </a:t>
          </a:r>
        </a:p>
        <a:p>
          <a:r>
            <a:rPr lang="en-US" sz="1400" dirty="0">
              <a:latin typeface="Raleway" pitchFamily="2" charset="0"/>
              <a:cs typeface="Arial" panose="020B0604020202020204" pitchFamily="34" charset="0"/>
            </a:rPr>
            <a:t>Budget &amp; Business Plans </a:t>
          </a:r>
        </a:p>
      </dgm:t>
    </dgm:pt>
    <dgm:pt modelId="{63C57CBD-9DC3-4AA0-B86F-9D7FE6C7D99F}" type="parTrans" cxnId="{BFF43288-FEF9-4BD5-B90E-C0D443E98C34}">
      <dgm:prSet/>
      <dgm:spPr/>
      <dgm:t>
        <a:bodyPr/>
        <a:lstStyle/>
        <a:p>
          <a:endParaRPr lang="en-CA">
            <a:latin typeface="Raleway" pitchFamily="2" charset="0"/>
          </a:endParaRPr>
        </a:p>
      </dgm:t>
    </dgm:pt>
    <dgm:pt modelId="{8B75DDB1-0F96-4D3A-BFAC-1075F5B57857}" type="sibTrans" cxnId="{BFF43288-FEF9-4BD5-B90E-C0D443E98C34}">
      <dgm:prSet/>
      <dgm:spPr/>
      <dgm:t>
        <a:bodyPr/>
        <a:lstStyle/>
        <a:p>
          <a:endParaRPr lang="en-CA">
            <a:latin typeface="Raleway" pitchFamily="2" charset="0"/>
          </a:endParaRPr>
        </a:p>
      </dgm:t>
    </dgm:pt>
    <dgm:pt modelId="{B7BE936F-6261-491A-8285-A2170113C2CB}" type="pres">
      <dgm:prSet presAssocID="{1F93B6A9-3CAD-46D9-B398-8AB97671A705}" presName="Name0" presStyleCnt="0">
        <dgm:presLayoutVars>
          <dgm:dir/>
          <dgm:animLvl val="lvl"/>
          <dgm:resizeHandles val="exact"/>
        </dgm:presLayoutVars>
      </dgm:prSet>
      <dgm:spPr/>
    </dgm:pt>
    <dgm:pt modelId="{226A2341-0703-42D4-B881-8772EF4F2BF4}" type="pres">
      <dgm:prSet presAssocID="{0F74519F-BB39-4749-8246-8D7000C95B78}" presName="boxAndChildren" presStyleCnt="0"/>
      <dgm:spPr/>
    </dgm:pt>
    <dgm:pt modelId="{F9B735C8-C549-46C4-B5E0-D9CF7BB2839B}" type="pres">
      <dgm:prSet presAssocID="{0F74519F-BB39-4749-8246-8D7000C95B78}" presName="parentTextBox" presStyleLbl="node1" presStyleIdx="0" presStyleCnt="4"/>
      <dgm:spPr/>
    </dgm:pt>
    <dgm:pt modelId="{8C5E0048-A04A-4EEB-AB88-0695EC0E2A04}" type="pres">
      <dgm:prSet presAssocID="{8B75DDB1-0F96-4D3A-BFAC-1075F5B57857}" presName="sp" presStyleCnt="0"/>
      <dgm:spPr/>
    </dgm:pt>
    <dgm:pt modelId="{37080A95-20C2-4E08-965C-1E0708C71964}" type="pres">
      <dgm:prSet presAssocID="{0473ED0A-C3D4-4CC4-B6EE-EDBD4D62B7B1}" presName="arrowAndChildren" presStyleCnt="0"/>
      <dgm:spPr/>
    </dgm:pt>
    <dgm:pt modelId="{6EEECD8C-5432-4E0C-8A61-AE08140AB8AB}" type="pres">
      <dgm:prSet presAssocID="{0473ED0A-C3D4-4CC4-B6EE-EDBD4D62B7B1}" presName="parentTextArrow" presStyleLbl="node1" presStyleIdx="1" presStyleCnt="4"/>
      <dgm:spPr/>
    </dgm:pt>
    <dgm:pt modelId="{FDFA2E98-B3CD-4C36-B460-B68FF4C6FE65}" type="pres">
      <dgm:prSet presAssocID="{3B90781D-1A8E-483C-995E-EDF5DBC86F88}" presName="sp" presStyleCnt="0"/>
      <dgm:spPr/>
    </dgm:pt>
    <dgm:pt modelId="{3863571A-0F4C-4C21-B4F3-0CF45D8D84AD}" type="pres">
      <dgm:prSet presAssocID="{21C0E977-27B1-4848-804B-4A0D22C5A210}" presName="arrowAndChildren" presStyleCnt="0"/>
      <dgm:spPr/>
    </dgm:pt>
    <dgm:pt modelId="{0789ACE2-564C-4F17-BCB8-B8155A78744A}" type="pres">
      <dgm:prSet presAssocID="{21C0E977-27B1-4848-804B-4A0D22C5A210}" presName="parentTextArrow" presStyleLbl="node1" presStyleIdx="2" presStyleCnt="4"/>
      <dgm:spPr/>
    </dgm:pt>
    <dgm:pt modelId="{2EF59D50-64C0-431C-B407-D160277C752B}" type="pres">
      <dgm:prSet presAssocID="{A817EEF6-EC1C-438B-B3C6-EBF831933D57}" presName="sp" presStyleCnt="0"/>
      <dgm:spPr/>
    </dgm:pt>
    <dgm:pt modelId="{0E6A049E-B151-4B0B-A776-390AA51E588E}" type="pres">
      <dgm:prSet presAssocID="{294AA7BF-0091-431E-9066-CFE56A61817C}" presName="arrowAndChildren" presStyleCnt="0"/>
      <dgm:spPr/>
    </dgm:pt>
    <dgm:pt modelId="{074F25F8-BAB9-4B3D-A14C-02847CCD0368}" type="pres">
      <dgm:prSet presAssocID="{294AA7BF-0091-431E-9066-CFE56A61817C}" presName="parentTextArrow" presStyleLbl="node1" presStyleIdx="3" presStyleCnt="4"/>
      <dgm:spPr/>
    </dgm:pt>
  </dgm:ptLst>
  <dgm:cxnLst>
    <dgm:cxn modelId="{979C9802-8024-4853-8934-AF0D1400DD87}" type="presOf" srcId="{0473ED0A-C3D4-4CC4-B6EE-EDBD4D62B7B1}" destId="{6EEECD8C-5432-4E0C-8A61-AE08140AB8AB}" srcOrd="0" destOrd="0" presId="urn:microsoft.com/office/officeart/2005/8/layout/process4"/>
    <dgm:cxn modelId="{FF158F0B-2251-42B6-8B8B-85BEE15A3E4A}" type="presOf" srcId="{0F74519F-BB39-4749-8246-8D7000C95B78}" destId="{F9B735C8-C549-46C4-B5E0-D9CF7BB2839B}" srcOrd="0" destOrd="0" presId="urn:microsoft.com/office/officeart/2005/8/layout/process4"/>
    <dgm:cxn modelId="{F537B812-2CA0-4581-822C-A1B7D4063E45}" srcId="{1F93B6A9-3CAD-46D9-B398-8AB97671A705}" destId="{21C0E977-27B1-4848-804B-4A0D22C5A210}" srcOrd="1" destOrd="0" parTransId="{9D6E54DF-A745-4BF6-8AD3-53D0138689AD}" sibTransId="{3B90781D-1A8E-483C-995E-EDF5DBC86F88}"/>
    <dgm:cxn modelId="{359B064F-C3B9-4FCE-A530-F2240760847B}" type="presOf" srcId="{1F93B6A9-3CAD-46D9-B398-8AB97671A705}" destId="{B7BE936F-6261-491A-8285-A2170113C2CB}" srcOrd="0" destOrd="0" presId="urn:microsoft.com/office/officeart/2005/8/layout/process4"/>
    <dgm:cxn modelId="{BFF43288-FEF9-4BD5-B90E-C0D443E98C34}" srcId="{1F93B6A9-3CAD-46D9-B398-8AB97671A705}" destId="{0473ED0A-C3D4-4CC4-B6EE-EDBD4D62B7B1}" srcOrd="2" destOrd="0" parTransId="{63C57CBD-9DC3-4AA0-B86F-9D7FE6C7D99F}" sibTransId="{8B75DDB1-0F96-4D3A-BFAC-1075F5B57857}"/>
    <dgm:cxn modelId="{95811195-FAA8-4B6A-8A4C-52AC75998C42}" srcId="{1F93B6A9-3CAD-46D9-B398-8AB97671A705}" destId="{294AA7BF-0091-431E-9066-CFE56A61817C}" srcOrd="0" destOrd="0" parTransId="{F4289A4D-B6AD-4043-AA3C-5A6F45A5F75E}" sibTransId="{A817EEF6-EC1C-438B-B3C6-EBF831933D57}"/>
    <dgm:cxn modelId="{3A8951A1-7BD0-4A9F-90EA-F1DE2AA9D327}" type="presOf" srcId="{294AA7BF-0091-431E-9066-CFE56A61817C}" destId="{074F25F8-BAB9-4B3D-A14C-02847CCD0368}" srcOrd="0" destOrd="0" presId="urn:microsoft.com/office/officeart/2005/8/layout/process4"/>
    <dgm:cxn modelId="{1A5CEDB9-0071-4CF3-B9F7-38FEE7C93FAF}" type="presOf" srcId="{21C0E977-27B1-4848-804B-4A0D22C5A210}" destId="{0789ACE2-564C-4F17-BCB8-B8155A78744A}" srcOrd="0" destOrd="0" presId="urn:microsoft.com/office/officeart/2005/8/layout/process4"/>
    <dgm:cxn modelId="{F6C94FDA-9FB4-40F5-A599-4AD5CF95331F}" srcId="{1F93B6A9-3CAD-46D9-B398-8AB97671A705}" destId="{0F74519F-BB39-4749-8246-8D7000C95B78}" srcOrd="3" destOrd="0" parTransId="{F5DC564F-E875-4601-B69A-15964B457AF0}" sibTransId="{19FBF7FB-C40B-4C4B-B78B-7BCA5BDD56D4}"/>
    <dgm:cxn modelId="{A5C05D27-5265-491F-82AE-BF856528FDBC}" type="presParOf" srcId="{B7BE936F-6261-491A-8285-A2170113C2CB}" destId="{226A2341-0703-42D4-B881-8772EF4F2BF4}" srcOrd="0" destOrd="0" presId="urn:microsoft.com/office/officeart/2005/8/layout/process4"/>
    <dgm:cxn modelId="{4070C77E-E041-4CEB-B2FF-3BCE6B356D2B}" type="presParOf" srcId="{226A2341-0703-42D4-B881-8772EF4F2BF4}" destId="{F9B735C8-C549-46C4-B5E0-D9CF7BB2839B}" srcOrd="0" destOrd="0" presId="urn:microsoft.com/office/officeart/2005/8/layout/process4"/>
    <dgm:cxn modelId="{72BDD050-8304-4637-8034-FECA8CD35A2D}" type="presParOf" srcId="{B7BE936F-6261-491A-8285-A2170113C2CB}" destId="{8C5E0048-A04A-4EEB-AB88-0695EC0E2A04}" srcOrd="1" destOrd="0" presId="urn:microsoft.com/office/officeart/2005/8/layout/process4"/>
    <dgm:cxn modelId="{7BD3F538-A8B2-4C18-AE43-E9F56D185924}" type="presParOf" srcId="{B7BE936F-6261-491A-8285-A2170113C2CB}" destId="{37080A95-20C2-4E08-965C-1E0708C71964}" srcOrd="2" destOrd="0" presId="urn:microsoft.com/office/officeart/2005/8/layout/process4"/>
    <dgm:cxn modelId="{CEAEDDBE-146A-4F82-950F-92C1E76984C9}" type="presParOf" srcId="{37080A95-20C2-4E08-965C-1E0708C71964}" destId="{6EEECD8C-5432-4E0C-8A61-AE08140AB8AB}" srcOrd="0" destOrd="0" presId="urn:microsoft.com/office/officeart/2005/8/layout/process4"/>
    <dgm:cxn modelId="{5CAE03A9-5204-421A-8932-E7747BD169D2}" type="presParOf" srcId="{B7BE936F-6261-491A-8285-A2170113C2CB}" destId="{FDFA2E98-B3CD-4C36-B460-B68FF4C6FE65}" srcOrd="3" destOrd="0" presId="urn:microsoft.com/office/officeart/2005/8/layout/process4"/>
    <dgm:cxn modelId="{29DC78EC-5C3A-4388-B358-0181DE8611FA}" type="presParOf" srcId="{B7BE936F-6261-491A-8285-A2170113C2CB}" destId="{3863571A-0F4C-4C21-B4F3-0CF45D8D84AD}" srcOrd="4" destOrd="0" presId="urn:microsoft.com/office/officeart/2005/8/layout/process4"/>
    <dgm:cxn modelId="{D2409D59-BF68-4655-ACE9-C2B40FA9522D}" type="presParOf" srcId="{3863571A-0F4C-4C21-B4F3-0CF45D8D84AD}" destId="{0789ACE2-564C-4F17-BCB8-B8155A78744A}" srcOrd="0" destOrd="0" presId="urn:microsoft.com/office/officeart/2005/8/layout/process4"/>
    <dgm:cxn modelId="{C8127B3B-89B1-4212-83F2-177CED2FDE69}" type="presParOf" srcId="{B7BE936F-6261-491A-8285-A2170113C2CB}" destId="{2EF59D50-64C0-431C-B407-D160277C752B}" srcOrd="5" destOrd="0" presId="urn:microsoft.com/office/officeart/2005/8/layout/process4"/>
    <dgm:cxn modelId="{4F46B834-5C6F-4E82-BFC7-087A7150AC28}" type="presParOf" srcId="{B7BE936F-6261-491A-8285-A2170113C2CB}" destId="{0E6A049E-B151-4B0B-A776-390AA51E588E}" srcOrd="6" destOrd="0" presId="urn:microsoft.com/office/officeart/2005/8/layout/process4"/>
    <dgm:cxn modelId="{E42E66F1-8204-4D06-AEE2-49B10DEF447B}" type="presParOf" srcId="{0E6A049E-B151-4B0B-A776-390AA51E588E}" destId="{074F25F8-BAB9-4B3D-A14C-02847CCD036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A532E5-1408-44B5-9B17-9C8B9B307226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EB24654-101E-4A18-8F21-00760701033A}">
      <dgm:prSet custT="1"/>
      <dgm:spPr/>
      <dgm:t>
        <a:bodyPr/>
        <a:lstStyle/>
        <a:p>
          <a:r>
            <a:rPr lang="en-CA" sz="1800" b="1" dirty="0">
              <a:latin typeface="Raleway" pitchFamily="2" charset="0"/>
              <a:cs typeface="Arial" panose="020B0604020202020204" pitchFamily="34" charset="0"/>
            </a:rPr>
            <a:t>Objective Key Results (OKR) Framework</a:t>
          </a:r>
          <a:endParaRPr lang="en-US" sz="1800" b="1" dirty="0">
            <a:latin typeface="Raleway" pitchFamily="2" charset="0"/>
            <a:cs typeface="Arial" panose="020B0604020202020204" pitchFamily="34" charset="0"/>
          </a:endParaRPr>
        </a:p>
      </dgm:t>
    </dgm:pt>
    <dgm:pt modelId="{B5DBB52D-87E8-4FA9-88C8-84D82914F8D2}" type="parTrans" cxnId="{F7815342-5D5D-43C7-88D9-EC31D16D2214}">
      <dgm:prSet/>
      <dgm:spPr/>
      <dgm:t>
        <a:bodyPr/>
        <a:lstStyle/>
        <a:p>
          <a:endParaRPr lang="en-CA" sz="3600"/>
        </a:p>
      </dgm:t>
    </dgm:pt>
    <dgm:pt modelId="{DC1B1698-00D5-42D7-B6E0-AC202F844635}" type="sibTrans" cxnId="{F7815342-5D5D-43C7-88D9-EC31D16D2214}">
      <dgm:prSet/>
      <dgm:spPr/>
      <dgm:t>
        <a:bodyPr/>
        <a:lstStyle/>
        <a:p>
          <a:endParaRPr lang="en-CA" sz="3600"/>
        </a:p>
      </dgm:t>
    </dgm:pt>
    <dgm:pt modelId="{44123324-6F83-4972-A355-79627DC06ABE}">
      <dgm:prSet custT="1"/>
      <dgm:spPr/>
      <dgm:t>
        <a:bodyPr/>
        <a:lstStyle/>
        <a:p>
          <a:r>
            <a:rPr lang="en-CA" sz="1600" dirty="0">
              <a:latin typeface="Raleway" pitchFamily="2" charset="0"/>
              <a:cs typeface="Arial" panose="020B0604020202020204" pitchFamily="34" charset="0"/>
            </a:rPr>
            <a:t>Performance Measurement of </a:t>
          </a:r>
          <a:r>
            <a:rPr lang="en-CA" sz="1600" u="sng" dirty="0">
              <a:latin typeface="Raleway" pitchFamily="2" charset="0"/>
              <a:cs typeface="Arial" panose="020B0604020202020204" pitchFamily="34" charset="0"/>
            </a:rPr>
            <a:t>Strategic Plans</a:t>
          </a:r>
          <a:r>
            <a:rPr lang="en-CA" sz="1600" dirty="0">
              <a:latin typeface="Raleway" pitchFamily="2" charset="0"/>
              <a:cs typeface="Arial" panose="020B0604020202020204" pitchFamily="34" charset="0"/>
            </a:rPr>
            <a:t> in Local Government </a:t>
          </a:r>
          <a:endParaRPr lang="en-US" sz="1600" i="1" dirty="0">
            <a:latin typeface="Raleway" pitchFamily="2" charset="0"/>
            <a:cs typeface="Arial" panose="020B0604020202020204" pitchFamily="34" charset="0"/>
          </a:endParaRPr>
        </a:p>
      </dgm:t>
    </dgm:pt>
    <dgm:pt modelId="{5996B5A7-03E6-4A7C-B7DF-DC1426A7983A}" type="parTrans" cxnId="{D530C651-5D73-433E-ABC1-9B136116EB36}">
      <dgm:prSet/>
      <dgm:spPr/>
      <dgm:t>
        <a:bodyPr/>
        <a:lstStyle/>
        <a:p>
          <a:endParaRPr lang="en-CA" sz="3600"/>
        </a:p>
      </dgm:t>
    </dgm:pt>
    <dgm:pt modelId="{21CCD95D-7C4D-4B7E-8824-9328D4AF98BA}" type="sibTrans" cxnId="{D530C651-5D73-433E-ABC1-9B136116EB36}">
      <dgm:prSet/>
      <dgm:spPr/>
      <dgm:t>
        <a:bodyPr/>
        <a:lstStyle/>
        <a:p>
          <a:endParaRPr lang="en-CA" sz="3600"/>
        </a:p>
      </dgm:t>
    </dgm:pt>
    <dgm:pt modelId="{F3D3BA6E-1FE2-4E35-B0FF-B045BB305427}">
      <dgm:prSet custT="1"/>
      <dgm:spPr/>
      <dgm:t>
        <a:bodyPr/>
        <a:lstStyle/>
        <a:p>
          <a:r>
            <a:rPr lang="en-CA" sz="1800" b="1" dirty="0">
              <a:latin typeface="Raleway" pitchFamily="2" charset="0"/>
              <a:cs typeface="Arial" panose="020B0604020202020204" pitchFamily="34" charset="0"/>
            </a:rPr>
            <a:t>Accountability and Transparency of Strategic Performance</a:t>
          </a:r>
          <a:endParaRPr lang="en-US" sz="1800" b="1" dirty="0">
            <a:latin typeface="Raleway" pitchFamily="2" charset="0"/>
            <a:cs typeface="Arial" panose="020B0604020202020204" pitchFamily="34" charset="0"/>
          </a:endParaRPr>
        </a:p>
      </dgm:t>
    </dgm:pt>
    <dgm:pt modelId="{F8BA84DC-55BC-4FE0-9271-3480357CE540}" type="parTrans" cxnId="{79886ACA-4C87-4F98-9924-FA9C65403B9A}">
      <dgm:prSet/>
      <dgm:spPr/>
      <dgm:t>
        <a:bodyPr/>
        <a:lstStyle/>
        <a:p>
          <a:endParaRPr lang="en-CA" sz="3600"/>
        </a:p>
      </dgm:t>
    </dgm:pt>
    <dgm:pt modelId="{7C452958-4EB1-45C6-9F7A-AB502C179BB3}" type="sibTrans" cxnId="{79886ACA-4C87-4F98-9924-FA9C65403B9A}">
      <dgm:prSet/>
      <dgm:spPr/>
      <dgm:t>
        <a:bodyPr/>
        <a:lstStyle/>
        <a:p>
          <a:endParaRPr lang="en-CA" sz="3600"/>
        </a:p>
      </dgm:t>
    </dgm:pt>
    <dgm:pt modelId="{4C553DB4-208A-4853-97C0-C89D1312F85F}">
      <dgm:prSet custT="1"/>
      <dgm:spPr/>
      <dgm:t>
        <a:bodyPr/>
        <a:lstStyle/>
        <a:p>
          <a:r>
            <a:rPr lang="en-US" sz="1600" dirty="0">
              <a:latin typeface="Raleway" pitchFamily="2" charset="0"/>
              <a:cs typeface="Arial" panose="020B0604020202020204" pitchFamily="34" charset="0"/>
            </a:rPr>
            <a:t>Qualitative &amp; Quantitative Reporting</a:t>
          </a:r>
        </a:p>
      </dgm:t>
    </dgm:pt>
    <dgm:pt modelId="{0EC3277D-ADBA-4C00-9F23-F6A53DEEFD2F}" type="parTrans" cxnId="{1F66206E-59EE-4409-98E4-999C470931AA}">
      <dgm:prSet/>
      <dgm:spPr/>
      <dgm:t>
        <a:bodyPr/>
        <a:lstStyle/>
        <a:p>
          <a:endParaRPr lang="en-CA" sz="3600"/>
        </a:p>
      </dgm:t>
    </dgm:pt>
    <dgm:pt modelId="{A437834A-B895-46AC-954C-F701B8425327}" type="sibTrans" cxnId="{1F66206E-59EE-4409-98E4-999C470931AA}">
      <dgm:prSet/>
      <dgm:spPr/>
      <dgm:t>
        <a:bodyPr/>
        <a:lstStyle/>
        <a:p>
          <a:endParaRPr lang="en-CA" sz="3600"/>
        </a:p>
      </dgm:t>
    </dgm:pt>
    <dgm:pt modelId="{FAE102CB-E746-4404-8978-77ED9A0C0C6A}">
      <dgm:prSet custT="1"/>
      <dgm:spPr/>
      <dgm:t>
        <a:bodyPr/>
        <a:lstStyle/>
        <a:p>
          <a:r>
            <a:rPr lang="en-CA" sz="1600" dirty="0">
              <a:latin typeface="Raleway" pitchFamily="2" charset="0"/>
              <a:cs typeface="Arial" panose="020B0604020202020204" pitchFamily="34" charset="0"/>
            </a:rPr>
            <a:t>Reported Annually in Q2 </a:t>
          </a:r>
          <a:endParaRPr lang="en-US" sz="1600" dirty="0">
            <a:latin typeface="Raleway" pitchFamily="2" charset="0"/>
            <a:cs typeface="Arial" panose="020B0604020202020204" pitchFamily="34" charset="0"/>
          </a:endParaRPr>
        </a:p>
      </dgm:t>
    </dgm:pt>
    <dgm:pt modelId="{25894781-07C1-4338-9BA5-DC305A991D56}" type="parTrans" cxnId="{52103534-38FF-439A-89AC-1500F9E4D885}">
      <dgm:prSet/>
      <dgm:spPr/>
      <dgm:t>
        <a:bodyPr/>
        <a:lstStyle/>
        <a:p>
          <a:endParaRPr lang="en-CA" sz="3600"/>
        </a:p>
      </dgm:t>
    </dgm:pt>
    <dgm:pt modelId="{961632E3-6E9A-4B56-BCAA-BE43945BDAEC}" type="sibTrans" cxnId="{52103534-38FF-439A-89AC-1500F9E4D885}">
      <dgm:prSet/>
      <dgm:spPr/>
      <dgm:t>
        <a:bodyPr/>
        <a:lstStyle/>
        <a:p>
          <a:endParaRPr lang="en-CA" sz="3600"/>
        </a:p>
      </dgm:t>
    </dgm:pt>
    <dgm:pt modelId="{8464119A-5FE3-4975-AA05-E587A9EE9B07}">
      <dgm:prSet custT="1"/>
      <dgm:spPr/>
      <dgm:t>
        <a:bodyPr/>
        <a:lstStyle/>
        <a:p>
          <a:r>
            <a:rPr lang="en-CA" sz="1600" i="1" dirty="0">
              <a:latin typeface="Raleway" pitchFamily="2" charset="0"/>
              <a:cs typeface="Arial" panose="020B0604020202020204" pitchFamily="34" charset="0"/>
            </a:rPr>
            <a:t>Measure What Matters – John </a:t>
          </a:r>
          <a:r>
            <a:rPr lang="en-CA" sz="1600" i="1" dirty="0" err="1">
              <a:latin typeface="Raleway" pitchFamily="2" charset="0"/>
              <a:cs typeface="Arial" panose="020B0604020202020204" pitchFamily="34" charset="0"/>
            </a:rPr>
            <a:t>Doerr</a:t>
          </a:r>
          <a:endParaRPr lang="en-US" sz="1600" dirty="0">
            <a:latin typeface="Raleway" pitchFamily="2" charset="0"/>
            <a:cs typeface="Arial" panose="020B0604020202020204" pitchFamily="34" charset="0"/>
          </a:endParaRPr>
        </a:p>
      </dgm:t>
    </dgm:pt>
    <dgm:pt modelId="{D2254907-073C-4EB3-A719-FACC9460198A}" type="parTrans" cxnId="{08C9DF9C-9AA3-4305-8E7C-7F1ED25A89B5}">
      <dgm:prSet/>
      <dgm:spPr/>
    </dgm:pt>
    <dgm:pt modelId="{E821F468-40F3-4624-AB24-AD8141659D06}" type="sibTrans" cxnId="{08C9DF9C-9AA3-4305-8E7C-7F1ED25A89B5}">
      <dgm:prSet/>
      <dgm:spPr/>
    </dgm:pt>
    <dgm:pt modelId="{49E1A93C-E36A-42C2-9827-DB55611938D8}" type="pres">
      <dgm:prSet presAssocID="{86A532E5-1408-44B5-9B17-9C8B9B307226}" presName="linear" presStyleCnt="0">
        <dgm:presLayoutVars>
          <dgm:dir/>
          <dgm:animLvl val="lvl"/>
          <dgm:resizeHandles val="exact"/>
        </dgm:presLayoutVars>
      </dgm:prSet>
      <dgm:spPr/>
    </dgm:pt>
    <dgm:pt modelId="{8EE261FD-F913-4656-8B63-B19F39A40D8C}" type="pres">
      <dgm:prSet presAssocID="{FEB24654-101E-4A18-8F21-00760701033A}" presName="parentLin" presStyleCnt="0"/>
      <dgm:spPr/>
    </dgm:pt>
    <dgm:pt modelId="{08FB08BA-80FD-4544-9B77-EAFEC4E1E68C}" type="pres">
      <dgm:prSet presAssocID="{FEB24654-101E-4A18-8F21-00760701033A}" presName="parentLeftMargin" presStyleLbl="node1" presStyleIdx="0" presStyleCnt="2"/>
      <dgm:spPr/>
    </dgm:pt>
    <dgm:pt modelId="{E3F93F46-A5BA-4145-BB32-D0DC27A5250A}" type="pres">
      <dgm:prSet presAssocID="{FEB24654-101E-4A18-8F21-00760701033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326EDA2-5E30-4429-A244-3199252EC85A}" type="pres">
      <dgm:prSet presAssocID="{FEB24654-101E-4A18-8F21-00760701033A}" presName="negativeSpace" presStyleCnt="0"/>
      <dgm:spPr/>
    </dgm:pt>
    <dgm:pt modelId="{888C17FC-7F3D-40D5-8872-B79BB18E16C5}" type="pres">
      <dgm:prSet presAssocID="{FEB24654-101E-4A18-8F21-00760701033A}" presName="childText" presStyleLbl="conFgAcc1" presStyleIdx="0" presStyleCnt="2">
        <dgm:presLayoutVars>
          <dgm:bulletEnabled val="1"/>
        </dgm:presLayoutVars>
      </dgm:prSet>
      <dgm:spPr/>
    </dgm:pt>
    <dgm:pt modelId="{101F27AD-B985-4226-B186-BD4499F71DA0}" type="pres">
      <dgm:prSet presAssocID="{DC1B1698-00D5-42D7-B6E0-AC202F844635}" presName="spaceBetweenRectangles" presStyleCnt="0"/>
      <dgm:spPr/>
    </dgm:pt>
    <dgm:pt modelId="{AE6B27F1-0C5F-4CD9-939E-DD4C41397263}" type="pres">
      <dgm:prSet presAssocID="{F3D3BA6E-1FE2-4E35-B0FF-B045BB305427}" presName="parentLin" presStyleCnt="0"/>
      <dgm:spPr/>
    </dgm:pt>
    <dgm:pt modelId="{79613ADE-330A-4397-A8CB-C594DCB9D0F7}" type="pres">
      <dgm:prSet presAssocID="{F3D3BA6E-1FE2-4E35-B0FF-B045BB305427}" presName="parentLeftMargin" presStyleLbl="node1" presStyleIdx="0" presStyleCnt="2"/>
      <dgm:spPr/>
    </dgm:pt>
    <dgm:pt modelId="{153CAF98-7CEC-473C-8DC5-0657F7E666C0}" type="pres">
      <dgm:prSet presAssocID="{F3D3BA6E-1FE2-4E35-B0FF-B045BB30542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6529EED-E888-4CC3-8472-20F9A73DFCB8}" type="pres">
      <dgm:prSet presAssocID="{F3D3BA6E-1FE2-4E35-B0FF-B045BB305427}" presName="negativeSpace" presStyleCnt="0"/>
      <dgm:spPr/>
    </dgm:pt>
    <dgm:pt modelId="{623E419B-E51A-4E15-84A3-31A8AF174FDC}" type="pres">
      <dgm:prSet presAssocID="{F3D3BA6E-1FE2-4E35-B0FF-B045BB30542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06A1707-F056-467C-9E36-8A962016BAEB}" type="presOf" srcId="{F3D3BA6E-1FE2-4E35-B0FF-B045BB305427}" destId="{79613ADE-330A-4397-A8CB-C594DCB9D0F7}" srcOrd="0" destOrd="0" presId="urn:microsoft.com/office/officeart/2005/8/layout/list1"/>
    <dgm:cxn modelId="{7FA3B322-E73B-48D9-ADD0-245196E45BA3}" type="presOf" srcId="{4C553DB4-208A-4853-97C0-C89D1312F85F}" destId="{623E419B-E51A-4E15-84A3-31A8AF174FDC}" srcOrd="0" destOrd="0" presId="urn:microsoft.com/office/officeart/2005/8/layout/list1"/>
    <dgm:cxn modelId="{52103534-38FF-439A-89AC-1500F9E4D885}" srcId="{F3D3BA6E-1FE2-4E35-B0FF-B045BB305427}" destId="{FAE102CB-E746-4404-8978-77ED9A0C0C6A}" srcOrd="1" destOrd="0" parTransId="{25894781-07C1-4338-9BA5-DC305A991D56}" sibTransId="{961632E3-6E9A-4B56-BCAA-BE43945BDAEC}"/>
    <dgm:cxn modelId="{F7815342-5D5D-43C7-88D9-EC31D16D2214}" srcId="{86A532E5-1408-44B5-9B17-9C8B9B307226}" destId="{FEB24654-101E-4A18-8F21-00760701033A}" srcOrd="0" destOrd="0" parTransId="{B5DBB52D-87E8-4FA9-88C8-84D82914F8D2}" sibTransId="{DC1B1698-00D5-42D7-B6E0-AC202F844635}"/>
    <dgm:cxn modelId="{9C0FBB6C-A0E2-4ACB-88A5-1F3951F36365}" type="presOf" srcId="{F3D3BA6E-1FE2-4E35-B0FF-B045BB305427}" destId="{153CAF98-7CEC-473C-8DC5-0657F7E666C0}" srcOrd="1" destOrd="0" presId="urn:microsoft.com/office/officeart/2005/8/layout/list1"/>
    <dgm:cxn modelId="{6025CD4C-EA80-4D8F-A2FD-60AA5CF2040C}" type="presOf" srcId="{86A532E5-1408-44B5-9B17-9C8B9B307226}" destId="{49E1A93C-E36A-42C2-9827-DB55611938D8}" srcOrd="0" destOrd="0" presId="urn:microsoft.com/office/officeart/2005/8/layout/list1"/>
    <dgm:cxn modelId="{1F66206E-59EE-4409-98E4-999C470931AA}" srcId="{F3D3BA6E-1FE2-4E35-B0FF-B045BB305427}" destId="{4C553DB4-208A-4853-97C0-C89D1312F85F}" srcOrd="0" destOrd="0" parTransId="{0EC3277D-ADBA-4C00-9F23-F6A53DEEFD2F}" sibTransId="{A437834A-B895-46AC-954C-F701B8425327}"/>
    <dgm:cxn modelId="{D530C651-5D73-433E-ABC1-9B136116EB36}" srcId="{FEB24654-101E-4A18-8F21-00760701033A}" destId="{44123324-6F83-4972-A355-79627DC06ABE}" srcOrd="0" destOrd="0" parTransId="{5996B5A7-03E6-4A7C-B7DF-DC1426A7983A}" sibTransId="{21CCD95D-7C4D-4B7E-8824-9328D4AF98BA}"/>
    <dgm:cxn modelId="{25826F92-770D-494C-8D21-42D03014778B}" type="presOf" srcId="{FEB24654-101E-4A18-8F21-00760701033A}" destId="{08FB08BA-80FD-4544-9B77-EAFEC4E1E68C}" srcOrd="0" destOrd="0" presId="urn:microsoft.com/office/officeart/2005/8/layout/list1"/>
    <dgm:cxn modelId="{08C9DF9C-9AA3-4305-8E7C-7F1ED25A89B5}" srcId="{FEB24654-101E-4A18-8F21-00760701033A}" destId="{8464119A-5FE3-4975-AA05-E587A9EE9B07}" srcOrd="1" destOrd="0" parTransId="{D2254907-073C-4EB3-A719-FACC9460198A}" sibTransId="{E821F468-40F3-4624-AB24-AD8141659D06}"/>
    <dgm:cxn modelId="{8489E4BD-566D-4E18-A6DB-DD08C0218969}" type="presOf" srcId="{FAE102CB-E746-4404-8978-77ED9A0C0C6A}" destId="{623E419B-E51A-4E15-84A3-31A8AF174FDC}" srcOrd="0" destOrd="1" presId="urn:microsoft.com/office/officeart/2005/8/layout/list1"/>
    <dgm:cxn modelId="{EF0CEEC3-F97E-47F7-9CBB-A574B7723763}" type="presOf" srcId="{44123324-6F83-4972-A355-79627DC06ABE}" destId="{888C17FC-7F3D-40D5-8872-B79BB18E16C5}" srcOrd="0" destOrd="0" presId="urn:microsoft.com/office/officeart/2005/8/layout/list1"/>
    <dgm:cxn modelId="{79886ACA-4C87-4F98-9924-FA9C65403B9A}" srcId="{86A532E5-1408-44B5-9B17-9C8B9B307226}" destId="{F3D3BA6E-1FE2-4E35-B0FF-B045BB305427}" srcOrd="1" destOrd="0" parTransId="{F8BA84DC-55BC-4FE0-9271-3480357CE540}" sibTransId="{7C452958-4EB1-45C6-9F7A-AB502C179BB3}"/>
    <dgm:cxn modelId="{BBDBAFD7-1557-45AA-9E0E-EB96EF828767}" type="presOf" srcId="{FEB24654-101E-4A18-8F21-00760701033A}" destId="{E3F93F46-A5BA-4145-BB32-D0DC27A5250A}" srcOrd="1" destOrd="0" presId="urn:microsoft.com/office/officeart/2005/8/layout/list1"/>
    <dgm:cxn modelId="{F63603FC-9402-4C76-A19A-D0B731FF430C}" type="presOf" srcId="{8464119A-5FE3-4975-AA05-E587A9EE9B07}" destId="{888C17FC-7F3D-40D5-8872-B79BB18E16C5}" srcOrd="0" destOrd="1" presId="urn:microsoft.com/office/officeart/2005/8/layout/list1"/>
    <dgm:cxn modelId="{1B87A9D8-D8A2-465B-8598-57F36BCA79B3}" type="presParOf" srcId="{49E1A93C-E36A-42C2-9827-DB55611938D8}" destId="{8EE261FD-F913-4656-8B63-B19F39A40D8C}" srcOrd="0" destOrd="0" presId="urn:microsoft.com/office/officeart/2005/8/layout/list1"/>
    <dgm:cxn modelId="{350D2E1E-630E-4A78-B83E-6F0672053DC7}" type="presParOf" srcId="{8EE261FD-F913-4656-8B63-B19F39A40D8C}" destId="{08FB08BA-80FD-4544-9B77-EAFEC4E1E68C}" srcOrd="0" destOrd="0" presId="urn:microsoft.com/office/officeart/2005/8/layout/list1"/>
    <dgm:cxn modelId="{32EBF41D-EFFC-4C66-AC20-5EC30B7BC157}" type="presParOf" srcId="{8EE261FD-F913-4656-8B63-B19F39A40D8C}" destId="{E3F93F46-A5BA-4145-BB32-D0DC27A5250A}" srcOrd="1" destOrd="0" presId="urn:microsoft.com/office/officeart/2005/8/layout/list1"/>
    <dgm:cxn modelId="{694A4F5B-1DD3-4823-BAA6-34598479C541}" type="presParOf" srcId="{49E1A93C-E36A-42C2-9827-DB55611938D8}" destId="{6326EDA2-5E30-4429-A244-3199252EC85A}" srcOrd="1" destOrd="0" presId="urn:microsoft.com/office/officeart/2005/8/layout/list1"/>
    <dgm:cxn modelId="{E76D448F-7DE2-46C7-B785-EBF621513575}" type="presParOf" srcId="{49E1A93C-E36A-42C2-9827-DB55611938D8}" destId="{888C17FC-7F3D-40D5-8872-B79BB18E16C5}" srcOrd="2" destOrd="0" presId="urn:microsoft.com/office/officeart/2005/8/layout/list1"/>
    <dgm:cxn modelId="{075C69D7-B0ED-42A1-8C7C-6C3A63F6A776}" type="presParOf" srcId="{49E1A93C-E36A-42C2-9827-DB55611938D8}" destId="{101F27AD-B985-4226-B186-BD4499F71DA0}" srcOrd="3" destOrd="0" presId="urn:microsoft.com/office/officeart/2005/8/layout/list1"/>
    <dgm:cxn modelId="{8CAE3C19-30A6-4412-BE3F-995EB2CA481C}" type="presParOf" srcId="{49E1A93C-E36A-42C2-9827-DB55611938D8}" destId="{AE6B27F1-0C5F-4CD9-939E-DD4C41397263}" srcOrd="4" destOrd="0" presId="urn:microsoft.com/office/officeart/2005/8/layout/list1"/>
    <dgm:cxn modelId="{346AAB22-B8CC-4CBF-BCEC-D9693A0E5144}" type="presParOf" srcId="{AE6B27F1-0C5F-4CD9-939E-DD4C41397263}" destId="{79613ADE-330A-4397-A8CB-C594DCB9D0F7}" srcOrd="0" destOrd="0" presId="urn:microsoft.com/office/officeart/2005/8/layout/list1"/>
    <dgm:cxn modelId="{B10AF932-1E27-4EDD-B967-9C6B0ADB480E}" type="presParOf" srcId="{AE6B27F1-0C5F-4CD9-939E-DD4C41397263}" destId="{153CAF98-7CEC-473C-8DC5-0657F7E666C0}" srcOrd="1" destOrd="0" presId="urn:microsoft.com/office/officeart/2005/8/layout/list1"/>
    <dgm:cxn modelId="{EFD82233-0D0A-4D18-B0DE-F9DA4DB4EA00}" type="presParOf" srcId="{49E1A93C-E36A-42C2-9827-DB55611938D8}" destId="{46529EED-E888-4CC3-8472-20F9A73DFCB8}" srcOrd="5" destOrd="0" presId="urn:microsoft.com/office/officeart/2005/8/layout/list1"/>
    <dgm:cxn modelId="{B1ECAA61-1A34-4204-ADEF-7AF076EB78F3}" type="presParOf" srcId="{49E1A93C-E36A-42C2-9827-DB55611938D8}" destId="{623E419B-E51A-4E15-84A3-31A8AF174FD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281B74-1AD5-4BBC-ABA1-7E9C6EE99D1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D301D84-6F03-4F7C-9034-309CE5F19802}">
      <dgm:prSet/>
      <dgm:spPr/>
      <dgm:t>
        <a:bodyPr/>
        <a:lstStyle/>
        <a:p>
          <a:r>
            <a:rPr lang="en-CA" b="1" dirty="0">
              <a:latin typeface="Raleway" pitchFamily="2" charset="0"/>
              <a:cs typeface="Arial" panose="020B0604020202020204" pitchFamily="34" charset="0"/>
            </a:rPr>
            <a:t>29 Key Results</a:t>
          </a:r>
          <a:r>
            <a:rPr lang="en-CA" dirty="0">
              <a:latin typeface="Raleway" pitchFamily="2" charset="0"/>
              <a:cs typeface="Arial" panose="020B0604020202020204" pitchFamily="34" charset="0"/>
            </a:rPr>
            <a:t> </a:t>
          </a:r>
          <a:endParaRPr lang="en-US" dirty="0">
            <a:latin typeface="Raleway" pitchFamily="2" charset="0"/>
            <a:cs typeface="Arial" panose="020B0604020202020204" pitchFamily="34" charset="0"/>
          </a:endParaRPr>
        </a:p>
      </dgm:t>
    </dgm:pt>
    <dgm:pt modelId="{8BDD50FD-CA5B-4502-83DB-E21F49BCB3FD}" type="parTrans" cxnId="{CD755622-3130-40B8-A372-AAEE258151E5}">
      <dgm:prSet/>
      <dgm:spPr/>
      <dgm:t>
        <a:bodyPr/>
        <a:lstStyle/>
        <a:p>
          <a:endParaRPr lang="en-US">
            <a:latin typeface="Raleway" pitchFamily="2" charset="0"/>
            <a:cs typeface="Arial" panose="020B0604020202020204" pitchFamily="34" charset="0"/>
          </a:endParaRPr>
        </a:p>
      </dgm:t>
    </dgm:pt>
    <dgm:pt modelId="{A6DD0F6A-4B96-474E-B765-4839A9725641}" type="sibTrans" cxnId="{CD755622-3130-40B8-A372-AAEE258151E5}">
      <dgm:prSet/>
      <dgm:spPr/>
      <dgm:t>
        <a:bodyPr/>
        <a:lstStyle/>
        <a:p>
          <a:endParaRPr lang="en-US">
            <a:latin typeface="Raleway" pitchFamily="2" charset="0"/>
            <a:cs typeface="Arial" panose="020B0604020202020204" pitchFamily="34" charset="0"/>
          </a:endParaRPr>
        </a:p>
      </dgm:t>
    </dgm:pt>
    <dgm:pt modelId="{02638CF3-4396-4926-A365-0A80A687418F}">
      <dgm:prSet/>
      <dgm:spPr/>
      <dgm:t>
        <a:bodyPr/>
        <a:lstStyle/>
        <a:p>
          <a:r>
            <a:rPr lang="en-CA" b="1" dirty="0">
              <a:latin typeface="Raleway" pitchFamily="2" charset="0"/>
              <a:cs typeface="Arial" panose="020B0604020202020204" pitchFamily="34" charset="0"/>
            </a:rPr>
            <a:t>Percentage Towards Completion</a:t>
          </a:r>
          <a:endParaRPr lang="en-US" dirty="0">
            <a:latin typeface="Raleway" pitchFamily="2" charset="0"/>
            <a:cs typeface="Arial" panose="020B0604020202020204" pitchFamily="34" charset="0"/>
          </a:endParaRPr>
        </a:p>
      </dgm:t>
    </dgm:pt>
    <dgm:pt modelId="{B0448C1A-114E-47B8-B72E-F1F5C9C3193F}" type="parTrans" cxnId="{C113A901-1198-4784-9431-C96EEC4AD643}">
      <dgm:prSet/>
      <dgm:spPr/>
      <dgm:t>
        <a:bodyPr/>
        <a:lstStyle/>
        <a:p>
          <a:endParaRPr lang="en-US">
            <a:latin typeface="Raleway" pitchFamily="2" charset="0"/>
            <a:cs typeface="Arial" panose="020B0604020202020204" pitchFamily="34" charset="0"/>
          </a:endParaRPr>
        </a:p>
      </dgm:t>
    </dgm:pt>
    <dgm:pt modelId="{B729ECC6-6C73-432E-9BB8-1B6AEBFDFA61}" type="sibTrans" cxnId="{C113A901-1198-4784-9431-C96EEC4AD643}">
      <dgm:prSet/>
      <dgm:spPr/>
      <dgm:t>
        <a:bodyPr/>
        <a:lstStyle/>
        <a:p>
          <a:endParaRPr lang="en-US">
            <a:latin typeface="Raleway" pitchFamily="2" charset="0"/>
            <a:cs typeface="Arial" panose="020B0604020202020204" pitchFamily="34" charset="0"/>
          </a:endParaRPr>
        </a:p>
      </dgm:t>
    </dgm:pt>
    <dgm:pt modelId="{2C63BA5B-DF14-4DA8-AA5B-4CA19EE808D5}">
      <dgm:prSet/>
      <dgm:spPr/>
      <dgm:t>
        <a:bodyPr/>
        <a:lstStyle/>
        <a:p>
          <a:r>
            <a:rPr lang="en-US" b="1" dirty="0">
              <a:latin typeface="Raleway" pitchFamily="2" charset="0"/>
              <a:cs typeface="Arial" panose="020B0604020202020204" pitchFamily="34" charset="0"/>
            </a:rPr>
            <a:t>Actions Undertaken</a:t>
          </a:r>
        </a:p>
      </dgm:t>
    </dgm:pt>
    <dgm:pt modelId="{22020179-FC70-421E-A859-155AFDE3E87B}" type="parTrans" cxnId="{549D27B2-29E1-4020-890C-D3FDCFFB08F6}">
      <dgm:prSet/>
      <dgm:spPr/>
      <dgm:t>
        <a:bodyPr/>
        <a:lstStyle/>
        <a:p>
          <a:endParaRPr lang="en-CA"/>
        </a:p>
      </dgm:t>
    </dgm:pt>
    <dgm:pt modelId="{118FF6DB-A84A-43FF-B7DF-BC727006136D}" type="sibTrans" cxnId="{549D27B2-29E1-4020-890C-D3FDCFFB08F6}">
      <dgm:prSet/>
      <dgm:spPr/>
      <dgm:t>
        <a:bodyPr/>
        <a:lstStyle/>
        <a:p>
          <a:endParaRPr lang="en-CA"/>
        </a:p>
      </dgm:t>
    </dgm:pt>
    <dgm:pt modelId="{63662E5E-1A6E-4277-AAF1-A194538A5B6D}">
      <dgm:prSet/>
      <dgm:spPr/>
      <dgm:t>
        <a:bodyPr/>
        <a:lstStyle/>
        <a:p>
          <a:r>
            <a:rPr lang="en-CA" b="1">
              <a:latin typeface="Raleway" pitchFamily="2" charset="0"/>
              <a:cs typeface="Arial" panose="020B0604020202020204" pitchFamily="34" charset="0"/>
            </a:rPr>
            <a:t>Status</a:t>
          </a:r>
          <a:endParaRPr lang="en-US" b="1" dirty="0">
            <a:latin typeface="Raleway" pitchFamily="2" charset="0"/>
            <a:cs typeface="Arial" panose="020B0604020202020204" pitchFamily="34" charset="0"/>
          </a:endParaRPr>
        </a:p>
      </dgm:t>
    </dgm:pt>
    <dgm:pt modelId="{2661C814-34E5-4248-ACFB-0016BB3C4A85}" type="parTrans" cxnId="{9A9A1049-28F2-442F-B491-660E509AE80F}">
      <dgm:prSet/>
      <dgm:spPr/>
      <dgm:t>
        <a:bodyPr/>
        <a:lstStyle/>
        <a:p>
          <a:endParaRPr lang="en-CA"/>
        </a:p>
      </dgm:t>
    </dgm:pt>
    <dgm:pt modelId="{4A4DB0FA-06B5-4A9D-8C23-EBB52997981D}" type="sibTrans" cxnId="{9A9A1049-28F2-442F-B491-660E509AE80F}">
      <dgm:prSet/>
      <dgm:spPr/>
      <dgm:t>
        <a:bodyPr/>
        <a:lstStyle/>
        <a:p>
          <a:endParaRPr lang="en-CA"/>
        </a:p>
      </dgm:t>
    </dgm:pt>
    <dgm:pt modelId="{23D8294E-ABF3-4EBF-BEDC-48C23C3C5D7C}" type="pres">
      <dgm:prSet presAssocID="{6B281B74-1AD5-4BBC-ABA1-7E9C6EE99D1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77031A1-1A3A-4B02-9270-BECDEC1D5B8A}" type="pres">
      <dgm:prSet presAssocID="{CD301D84-6F03-4F7C-9034-309CE5F19802}" presName="hierRoot1" presStyleCnt="0"/>
      <dgm:spPr/>
    </dgm:pt>
    <dgm:pt modelId="{BDEAFA57-A4B5-400D-86C0-78A509F3D7A3}" type="pres">
      <dgm:prSet presAssocID="{CD301D84-6F03-4F7C-9034-309CE5F19802}" presName="composite" presStyleCnt="0"/>
      <dgm:spPr/>
    </dgm:pt>
    <dgm:pt modelId="{8F7A395B-30FD-4483-8B4D-8AF107926D22}" type="pres">
      <dgm:prSet presAssocID="{CD301D84-6F03-4F7C-9034-309CE5F19802}" presName="background" presStyleLbl="node0" presStyleIdx="0" presStyleCnt="1"/>
      <dgm:spPr/>
    </dgm:pt>
    <dgm:pt modelId="{E1EAF255-DF2E-48C6-A41A-D11193DD3AA2}" type="pres">
      <dgm:prSet presAssocID="{CD301D84-6F03-4F7C-9034-309CE5F19802}" presName="text" presStyleLbl="fgAcc0" presStyleIdx="0" presStyleCnt="1">
        <dgm:presLayoutVars>
          <dgm:chPref val="3"/>
        </dgm:presLayoutVars>
      </dgm:prSet>
      <dgm:spPr/>
    </dgm:pt>
    <dgm:pt modelId="{4B3582E7-1ECB-4B6A-9BDE-3D0EB4AF5E26}" type="pres">
      <dgm:prSet presAssocID="{CD301D84-6F03-4F7C-9034-309CE5F19802}" presName="hierChild2" presStyleCnt="0"/>
      <dgm:spPr/>
    </dgm:pt>
    <dgm:pt modelId="{61C92E1D-7249-4D15-9D17-A69EAAAC8016}" type="pres">
      <dgm:prSet presAssocID="{B0448C1A-114E-47B8-B72E-F1F5C9C3193F}" presName="Name10" presStyleLbl="parChTrans1D2" presStyleIdx="0" presStyleCnt="3"/>
      <dgm:spPr/>
    </dgm:pt>
    <dgm:pt modelId="{3737F998-8568-4B08-89C8-D73ACDCC154D}" type="pres">
      <dgm:prSet presAssocID="{02638CF3-4396-4926-A365-0A80A687418F}" presName="hierRoot2" presStyleCnt="0"/>
      <dgm:spPr/>
    </dgm:pt>
    <dgm:pt modelId="{EEBACA44-76B7-49B3-9CCB-DEA92931424E}" type="pres">
      <dgm:prSet presAssocID="{02638CF3-4396-4926-A365-0A80A687418F}" presName="composite2" presStyleCnt="0"/>
      <dgm:spPr/>
    </dgm:pt>
    <dgm:pt modelId="{F6FD4D61-5492-40BF-A5A6-7C638D13163F}" type="pres">
      <dgm:prSet presAssocID="{02638CF3-4396-4926-A365-0A80A687418F}" presName="background2" presStyleLbl="node2" presStyleIdx="0" presStyleCnt="3"/>
      <dgm:spPr/>
    </dgm:pt>
    <dgm:pt modelId="{35B461D3-955E-4ED8-BF6F-2FEDD5432B32}" type="pres">
      <dgm:prSet presAssocID="{02638CF3-4396-4926-A365-0A80A687418F}" presName="text2" presStyleLbl="fgAcc2" presStyleIdx="0" presStyleCnt="3">
        <dgm:presLayoutVars>
          <dgm:chPref val="3"/>
        </dgm:presLayoutVars>
      </dgm:prSet>
      <dgm:spPr/>
    </dgm:pt>
    <dgm:pt modelId="{CF748D97-7CA7-48C1-97E9-0D17DB14DCF4}" type="pres">
      <dgm:prSet presAssocID="{02638CF3-4396-4926-A365-0A80A687418F}" presName="hierChild3" presStyleCnt="0"/>
      <dgm:spPr/>
    </dgm:pt>
    <dgm:pt modelId="{B9BEE294-98C0-4B5E-BEEE-4B503FF9788D}" type="pres">
      <dgm:prSet presAssocID="{22020179-FC70-421E-A859-155AFDE3E87B}" presName="Name10" presStyleLbl="parChTrans1D2" presStyleIdx="1" presStyleCnt="3"/>
      <dgm:spPr/>
    </dgm:pt>
    <dgm:pt modelId="{0E0887F1-FF2E-440A-9DB9-FE581B4C95C6}" type="pres">
      <dgm:prSet presAssocID="{2C63BA5B-DF14-4DA8-AA5B-4CA19EE808D5}" presName="hierRoot2" presStyleCnt="0"/>
      <dgm:spPr/>
    </dgm:pt>
    <dgm:pt modelId="{6C11E2E8-7ED5-468E-9E64-DEF4912C8F5C}" type="pres">
      <dgm:prSet presAssocID="{2C63BA5B-DF14-4DA8-AA5B-4CA19EE808D5}" presName="composite2" presStyleCnt="0"/>
      <dgm:spPr/>
    </dgm:pt>
    <dgm:pt modelId="{99C80AED-28CC-437C-9204-0BF32AED599F}" type="pres">
      <dgm:prSet presAssocID="{2C63BA5B-DF14-4DA8-AA5B-4CA19EE808D5}" presName="background2" presStyleLbl="node2" presStyleIdx="1" presStyleCnt="3"/>
      <dgm:spPr/>
    </dgm:pt>
    <dgm:pt modelId="{CAE74E70-FCFD-403C-8BE6-B79A9D1D3B36}" type="pres">
      <dgm:prSet presAssocID="{2C63BA5B-DF14-4DA8-AA5B-4CA19EE808D5}" presName="text2" presStyleLbl="fgAcc2" presStyleIdx="1" presStyleCnt="3">
        <dgm:presLayoutVars>
          <dgm:chPref val="3"/>
        </dgm:presLayoutVars>
      </dgm:prSet>
      <dgm:spPr/>
    </dgm:pt>
    <dgm:pt modelId="{62B6548D-0AA8-410E-9AB7-F1A9BCCB01A5}" type="pres">
      <dgm:prSet presAssocID="{2C63BA5B-DF14-4DA8-AA5B-4CA19EE808D5}" presName="hierChild3" presStyleCnt="0"/>
      <dgm:spPr/>
    </dgm:pt>
    <dgm:pt modelId="{7A68C2F1-138D-4D38-8E39-ADE87AE5464E}" type="pres">
      <dgm:prSet presAssocID="{2661C814-34E5-4248-ACFB-0016BB3C4A85}" presName="Name10" presStyleLbl="parChTrans1D2" presStyleIdx="2" presStyleCnt="3"/>
      <dgm:spPr/>
    </dgm:pt>
    <dgm:pt modelId="{101FA959-93CA-40C7-B97F-B3066469A18F}" type="pres">
      <dgm:prSet presAssocID="{63662E5E-1A6E-4277-AAF1-A194538A5B6D}" presName="hierRoot2" presStyleCnt="0"/>
      <dgm:spPr/>
    </dgm:pt>
    <dgm:pt modelId="{2033DE68-6085-4EA9-ABA3-F6FC92A34745}" type="pres">
      <dgm:prSet presAssocID="{63662E5E-1A6E-4277-AAF1-A194538A5B6D}" presName="composite2" presStyleCnt="0"/>
      <dgm:spPr/>
    </dgm:pt>
    <dgm:pt modelId="{C9764ECA-C84F-4877-A57E-2B455BDAF291}" type="pres">
      <dgm:prSet presAssocID="{63662E5E-1A6E-4277-AAF1-A194538A5B6D}" presName="background2" presStyleLbl="node2" presStyleIdx="2" presStyleCnt="3"/>
      <dgm:spPr/>
    </dgm:pt>
    <dgm:pt modelId="{E6A8A4BB-BB10-4424-A193-496A5E636C60}" type="pres">
      <dgm:prSet presAssocID="{63662E5E-1A6E-4277-AAF1-A194538A5B6D}" presName="text2" presStyleLbl="fgAcc2" presStyleIdx="2" presStyleCnt="3">
        <dgm:presLayoutVars>
          <dgm:chPref val="3"/>
        </dgm:presLayoutVars>
      </dgm:prSet>
      <dgm:spPr/>
    </dgm:pt>
    <dgm:pt modelId="{1DDEF116-AE11-41BC-B38C-DD0C43FFEEB4}" type="pres">
      <dgm:prSet presAssocID="{63662E5E-1A6E-4277-AAF1-A194538A5B6D}" presName="hierChild3" presStyleCnt="0"/>
      <dgm:spPr/>
    </dgm:pt>
  </dgm:ptLst>
  <dgm:cxnLst>
    <dgm:cxn modelId="{C113A901-1198-4784-9431-C96EEC4AD643}" srcId="{CD301D84-6F03-4F7C-9034-309CE5F19802}" destId="{02638CF3-4396-4926-A365-0A80A687418F}" srcOrd="0" destOrd="0" parTransId="{B0448C1A-114E-47B8-B72E-F1F5C9C3193F}" sibTransId="{B729ECC6-6C73-432E-9BB8-1B6AEBFDFA61}"/>
    <dgm:cxn modelId="{51C02C09-AA4F-4887-A7E6-45D98A7C75A1}" type="presOf" srcId="{2661C814-34E5-4248-ACFB-0016BB3C4A85}" destId="{7A68C2F1-138D-4D38-8E39-ADE87AE5464E}" srcOrd="0" destOrd="0" presId="urn:microsoft.com/office/officeart/2005/8/layout/hierarchy1"/>
    <dgm:cxn modelId="{CD755622-3130-40B8-A372-AAEE258151E5}" srcId="{6B281B74-1AD5-4BBC-ABA1-7E9C6EE99D18}" destId="{CD301D84-6F03-4F7C-9034-309CE5F19802}" srcOrd="0" destOrd="0" parTransId="{8BDD50FD-CA5B-4502-83DB-E21F49BCB3FD}" sibTransId="{A6DD0F6A-4B96-474E-B765-4839A9725641}"/>
    <dgm:cxn modelId="{A33EF623-7164-4A7D-8650-59B7F62F71EF}" type="presOf" srcId="{6B281B74-1AD5-4BBC-ABA1-7E9C6EE99D18}" destId="{23D8294E-ABF3-4EBF-BEDC-48C23C3C5D7C}" srcOrd="0" destOrd="0" presId="urn:microsoft.com/office/officeart/2005/8/layout/hierarchy1"/>
    <dgm:cxn modelId="{A1772336-73A9-4C87-B44E-A1A11974034B}" type="presOf" srcId="{2C63BA5B-DF14-4DA8-AA5B-4CA19EE808D5}" destId="{CAE74E70-FCFD-403C-8BE6-B79A9D1D3B36}" srcOrd="0" destOrd="0" presId="urn:microsoft.com/office/officeart/2005/8/layout/hierarchy1"/>
    <dgm:cxn modelId="{9A9A1049-28F2-442F-B491-660E509AE80F}" srcId="{CD301D84-6F03-4F7C-9034-309CE5F19802}" destId="{63662E5E-1A6E-4277-AAF1-A194538A5B6D}" srcOrd="2" destOrd="0" parTransId="{2661C814-34E5-4248-ACFB-0016BB3C4A85}" sibTransId="{4A4DB0FA-06B5-4A9D-8C23-EBB52997981D}"/>
    <dgm:cxn modelId="{E614F069-2D5C-4167-ABE9-7D8359CC4405}" type="presOf" srcId="{63662E5E-1A6E-4277-AAF1-A194538A5B6D}" destId="{E6A8A4BB-BB10-4424-A193-496A5E636C60}" srcOrd="0" destOrd="0" presId="urn:microsoft.com/office/officeart/2005/8/layout/hierarchy1"/>
    <dgm:cxn modelId="{181DA86E-7223-44A3-BBB4-F864C44AF099}" type="presOf" srcId="{02638CF3-4396-4926-A365-0A80A687418F}" destId="{35B461D3-955E-4ED8-BF6F-2FEDD5432B32}" srcOrd="0" destOrd="0" presId="urn:microsoft.com/office/officeart/2005/8/layout/hierarchy1"/>
    <dgm:cxn modelId="{578E3DAF-4701-4205-97E9-EE17917930AA}" type="presOf" srcId="{22020179-FC70-421E-A859-155AFDE3E87B}" destId="{B9BEE294-98C0-4B5E-BEEE-4B503FF9788D}" srcOrd="0" destOrd="0" presId="urn:microsoft.com/office/officeart/2005/8/layout/hierarchy1"/>
    <dgm:cxn modelId="{549D27B2-29E1-4020-890C-D3FDCFFB08F6}" srcId="{CD301D84-6F03-4F7C-9034-309CE5F19802}" destId="{2C63BA5B-DF14-4DA8-AA5B-4CA19EE808D5}" srcOrd="1" destOrd="0" parTransId="{22020179-FC70-421E-A859-155AFDE3E87B}" sibTransId="{118FF6DB-A84A-43FF-B7DF-BC727006136D}"/>
    <dgm:cxn modelId="{85E570C7-01FB-4720-BE1B-1A3E453E923E}" type="presOf" srcId="{B0448C1A-114E-47B8-B72E-F1F5C9C3193F}" destId="{61C92E1D-7249-4D15-9D17-A69EAAAC8016}" srcOrd="0" destOrd="0" presId="urn:microsoft.com/office/officeart/2005/8/layout/hierarchy1"/>
    <dgm:cxn modelId="{EA35D0D3-012F-4B5A-95E1-7F5C030C41D5}" type="presOf" srcId="{CD301D84-6F03-4F7C-9034-309CE5F19802}" destId="{E1EAF255-DF2E-48C6-A41A-D11193DD3AA2}" srcOrd="0" destOrd="0" presId="urn:microsoft.com/office/officeart/2005/8/layout/hierarchy1"/>
    <dgm:cxn modelId="{3D0E526D-B990-484B-854C-FE8AF3134C5C}" type="presParOf" srcId="{23D8294E-ABF3-4EBF-BEDC-48C23C3C5D7C}" destId="{577031A1-1A3A-4B02-9270-BECDEC1D5B8A}" srcOrd="0" destOrd="0" presId="urn:microsoft.com/office/officeart/2005/8/layout/hierarchy1"/>
    <dgm:cxn modelId="{3CC01575-D242-4D8C-A0B3-75881AB16270}" type="presParOf" srcId="{577031A1-1A3A-4B02-9270-BECDEC1D5B8A}" destId="{BDEAFA57-A4B5-400D-86C0-78A509F3D7A3}" srcOrd="0" destOrd="0" presId="urn:microsoft.com/office/officeart/2005/8/layout/hierarchy1"/>
    <dgm:cxn modelId="{0AB89458-E8D8-41A7-8FD5-91198DABF049}" type="presParOf" srcId="{BDEAFA57-A4B5-400D-86C0-78A509F3D7A3}" destId="{8F7A395B-30FD-4483-8B4D-8AF107926D22}" srcOrd="0" destOrd="0" presId="urn:microsoft.com/office/officeart/2005/8/layout/hierarchy1"/>
    <dgm:cxn modelId="{E855FD1A-C22C-4519-AA5A-15354D225838}" type="presParOf" srcId="{BDEAFA57-A4B5-400D-86C0-78A509F3D7A3}" destId="{E1EAF255-DF2E-48C6-A41A-D11193DD3AA2}" srcOrd="1" destOrd="0" presId="urn:microsoft.com/office/officeart/2005/8/layout/hierarchy1"/>
    <dgm:cxn modelId="{27088E95-B114-4F2B-9C17-2D1F2D2537A8}" type="presParOf" srcId="{577031A1-1A3A-4B02-9270-BECDEC1D5B8A}" destId="{4B3582E7-1ECB-4B6A-9BDE-3D0EB4AF5E26}" srcOrd="1" destOrd="0" presId="urn:microsoft.com/office/officeart/2005/8/layout/hierarchy1"/>
    <dgm:cxn modelId="{15D4817D-2E01-46C3-8419-03C6C8BB42A2}" type="presParOf" srcId="{4B3582E7-1ECB-4B6A-9BDE-3D0EB4AF5E26}" destId="{61C92E1D-7249-4D15-9D17-A69EAAAC8016}" srcOrd="0" destOrd="0" presId="urn:microsoft.com/office/officeart/2005/8/layout/hierarchy1"/>
    <dgm:cxn modelId="{3B5A7A71-F221-4870-821A-E23B2A500B91}" type="presParOf" srcId="{4B3582E7-1ECB-4B6A-9BDE-3D0EB4AF5E26}" destId="{3737F998-8568-4B08-89C8-D73ACDCC154D}" srcOrd="1" destOrd="0" presId="urn:microsoft.com/office/officeart/2005/8/layout/hierarchy1"/>
    <dgm:cxn modelId="{77F81CBF-D4E5-40A1-AE30-A3DAFE2D0DB5}" type="presParOf" srcId="{3737F998-8568-4B08-89C8-D73ACDCC154D}" destId="{EEBACA44-76B7-49B3-9CCB-DEA92931424E}" srcOrd="0" destOrd="0" presId="urn:microsoft.com/office/officeart/2005/8/layout/hierarchy1"/>
    <dgm:cxn modelId="{6057285A-49BA-43B5-9CFE-CBA2F588B180}" type="presParOf" srcId="{EEBACA44-76B7-49B3-9CCB-DEA92931424E}" destId="{F6FD4D61-5492-40BF-A5A6-7C638D13163F}" srcOrd="0" destOrd="0" presId="urn:microsoft.com/office/officeart/2005/8/layout/hierarchy1"/>
    <dgm:cxn modelId="{0B7C46FF-7EED-4BE8-8599-DAA66221B7C5}" type="presParOf" srcId="{EEBACA44-76B7-49B3-9CCB-DEA92931424E}" destId="{35B461D3-955E-4ED8-BF6F-2FEDD5432B32}" srcOrd="1" destOrd="0" presId="urn:microsoft.com/office/officeart/2005/8/layout/hierarchy1"/>
    <dgm:cxn modelId="{C94BBAC8-E674-4351-B16C-6417F12D9D7B}" type="presParOf" srcId="{3737F998-8568-4B08-89C8-D73ACDCC154D}" destId="{CF748D97-7CA7-48C1-97E9-0D17DB14DCF4}" srcOrd="1" destOrd="0" presId="urn:microsoft.com/office/officeart/2005/8/layout/hierarchy1"/>
    <dgm:cxn modelId="{5B803182-4E78-47D6-B7B9-3717E625DCB9}" type="presParOf" srcId="{4B3582E7-1ECB-4B6A-9BDE-3D0EB4AF5E26}" destId="{B9BEE294-98C0-4B5E-BEEE-4B503FF9788D}" srcOrd="2" destOrd="0" presId="urn:microsoft.com/office/officeart/2005/8/layout/hierarchy1"/>
    <dgm:cxn modelId="{DE087CCE-E073-482B-98C0-A392F84A7A88}" type="presParOf" srcId="{4B3582E7-1ECB-4B6A-9BDE-3D0EB4AF5E26}" destId="{0E0887F1-FF2E-440A-9DB9-FE581B4C95C6}" srcOrd="3" destOrd="0" presId="urn:microsoft.com/office/officeart/2005/8/layout/hierarchy1"/>
    <dgm:cxn modelId="{824BE8E6-749E-465A-96CA-5C2AF3AC2500}" type="presParOf" srcId="{0E0887F1-FF2E-440A-9DB9-FE581B4C95C6}" destId="{6C11E2E8-7ED5-468E-9E64-DEF4912C8F5C}" srcOrd="0" destOrd="0" presId="urn:microsoft.com/office/officeart/2005/8/layout/hierarchy1"/>
    <dgm:cxn modelId="{22E85C6D-0851-4745-95D0-5FF112353ED0}" type="presParOf" srcId="{6C11E2E8-7ED5-468E-9E64-DEF4912C8F5C}" destId="{99C80AED-28CC-437C-9204-0BF32AED599F}" srcOrd="0" destOrd="0" presId="urn:microsoft.com/office/officeart/2005/8/layout/hierarchy1"/>
    <dgm:cxn modelId="{682FE07F-8AF7-4DA3-A2D5-1EEB3B8D4799}" type="presParOf" srcId="{6C11E2E8-7ED5-468E-9E64-DEF4912C8F5C}" destId="{CAE74E70-FCFD-403C-8BE6-B79A9D1D3B36}" srcOrd="1" destOrd="0" presId="urn:microsoft.com/office/officeart/2005/8/layout/hierarchy1"/>
    <dgm:cxn modelId="{D4911C2B-B61F-42FF-9431-5A55B36D32D3}" type="presParOf" srcId="{0E0887F1-FF2E-440A-9DB9-FE581B4C95C6}" destId="{62B6548D-0AA8-410E-9AB7-F1A9BCCB01A5}" srcOrd="1" destOrd="0" presId="urn:microsoft.com/office/officeart/2005/8/layout/hierarchy1"/>
    <dgm:cxn modelId="{E82BDAD5-E076-4603-8E88-43AC00A891CD}" type="presParOf" srcId="{4B3582E7-1ECB-4B6A-9BDE-3D0EB4AF5E26}" destId="{7A68C2F1-138D-4D38-8E39-ADE87AE5464E}" srcOrd="4" destOrd="0" presId="urn:microsoft.com/office/officeart/2005/8/layout/hierarchy1"/>
    <dgm:cxn modelId="{0E102AC9-6D23-4362-B182-89858EE2B680}" type="presParOf" srcId="{4B3582E7-1ECB-4B6A-9BDE-3D0EB4AF5E26}" destId="{101FA959-93CA-40C7-B97F-B3066469A18F}" srcOrd="5" destOrd="0" presId="urn:microsoft.com/office/officeart/2005/8/layout/hierarchy1"/>
    <dgm:cxn modelId="{46E4054E-1632-43D8-A3FC-913B69CDF219}" type="presParOf" srcId="{101FA959-93CA-40C7-B97F-B3066469A18F}" destId="{2033DE68-6085-4EA9-ABA3-F6FC92A34745}" srcOrd="0" destOrd="0" presId="urn:microsoft.com/office/officeart/2005/8/layout/hierarchy1"/>
    <dgm:cxn modelId="{D20A8D4B-5B71-4687-8A8A-3FA1746D52D6}" type="presParOf" srcId="{2033DE68-6085-4EA9-ABA3-F6FC92A34745}" destId="{C9764ECA-C84F-4877-A57E-2B455BDAF291}" srcOrd="0" destOrd="0" presId="urn:microsoft.com/office/officeart/2005/8/layout/hierarchy1"/>
    <dgm:cxn modelId="{CF9ACA19-E862-480D-895F-AA7FE354C2FF}" type="presParOf" srcId="{2033DE68-6085-4EA9-ABA3-F6FC92A34745}" destId="{E6A8A4BB-BB10-4424-A193-496A5E636C60}" srcOrd="1" destOrd="0" presId="urn:microsoft.com/office/officeart/2005/8/layout/hierarchy1"/>
    <dgm:cxn modelId="{F7169F7F-FB5E-4D9B-8F4B-1A2D9151AF8A}" type="presParOf" srcId="{101FA959-93CA-40C7-B97F-B3066469A18F}" destId="{1DDEF116-AE11-41BC-B38C-DD0C43FFEEB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13A35E-6E49-46D1-AB5C-C83CA4FAFCA4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E839BCE-183D-4AFA-83A8-3BA01372BC4E}">
      <dgm:prSet custT="1"/>
      <dgm:spPr/>
      <dgm:t>
        <a:bodyPr/>
        <a:lstStyle/>
        <a:p>
          <a:pPr>
            <a:defRPr cap="all"/>
          </a:pPr>
          <a:r>
            <a:rPr lang="en-US" sz="1400" b="1">
              <a:latin typeface="Raleway" pitchFamily="2" charset="0"/>
              <a:cs typeface="Arial" panose="020B0604020202020204" pitchFamily="34" charset="0"/>
            </a:rPr>
            <a:t>Newspaper Half Page Ad</a:t>
          </a:r>
        </a:p>
      </dgm:t>
    </dgm:pt>
    <dgm:pt modelId="{DBEAE3A4-EE51-4051-B613-AF8DA2AC6719}" type="parTrans" cxnId="{3FC2E9D5-CDA4-4102-A853-1A5D8E13EE48}">
      <dgm:prSet/>
      <dgm:spPr/>
      <dgm:t>
        <a:bodyPr/>
        <a:lstStyle/>
        <a:p>
          <a:endParaRPr lang="en-US" sz="1400" b="1">
            <a:latin typeface="Raleway" pitchFamily="2" charset="0"/>
            <a:cs typeface="Arial" panose="020B0604020202020204" pitchFamily="34" charset="0"/>
          </a:endParaRPr>
        </a:p>
      </dgm:t>
    </dgm:pt>
    <dgm:pt modelId="{2B8238F5-5E76-4FB7-8E95-D8C5814A1DFF}" type="sibTrans" cxnId="{3FC2E9D5-CDA4-4102-A853-1A5D8E13EE48}">
      <dgm:prSet/>
      <dgm:spPr/>
      <dgm:t>
        <a:bodyPr/>
        <a:lstStyle/>
        <a:p>
          <a:endParaRPr lang="en-US" sz="1400" b="1">
            <a:latin typeface="Raleway" pitchFamily="2" charset="0"/>
            <a:cs typeface="Arial" panose="020B0604020202020204" pitchFamily="34" charset="0"/>
          </a:endParaRPr>
        </a:p>
      </dgm:t>
    </dgm:pt>
    <dgm:pt modelId="{6564411D-3524-408F-8981-7B7A64E2BBC9}">
      <dgm:prSet custT="1"/>
      <dgm:spPr/>
      <dgm:t>
        <a:bodyPr/>
        <a:lstStyle/>
        <a:p>
          <a:pPr>
            <a:defRPr cap="all"/>
          </a:pPr>
          <a:r>
            <a:rPr lang="en-US" sz="1400" b="1">
              <a:latin typeface="Raleway" pitchFamily="2" charset="0"/>
              <a:cs typeface="Arial" panose="020B0604020202020204" pitchFamily="34" charset="0"/>
            </a:rPr>
            <a:t>Social Media</a:t>
          </a:r>
        </a:p>
      </dgm:t>
    </dgm:pt>
    <dgm:pt modelId="{003392FC-7446-49BA-9DC6-1A01F2A39485}" type="parTrans" cxnId="{B1372C5C-578E-4A13-BE20-5AA55FFEF67E}">
      <dgm:prSet/>
      <dgm:spPr/>
      <dgm:t>
        <a:bodyPr/>
        <a:lstStyle/>
        <a:p>
          <a:endParaRPr lang="en-US" sz="1400" b="1">
            <a:latin typeface="Raleway" pitchFamily="2" charset="0"/>
            <a:cs typeface="Arial" panose="020B0604020202020204" pitchFamily="34" charset="0"/>
          </a:endParaRPr>
        </a:p>
      </dgm:t>
    </dgm:pt>
    <dgm:pt modelId="{A846943D-D43E-41E8-877C-86CE9B44D4D1}" type="sibTrans" cxnId="{B1372C5C-578E-4A13-BE20-5AA55FFEF67E}">
      <dgm:prSet/>
      <dgm:spPr/>
      <dgm:t>
        <a:bodyPr/>
        <a:lstStyle/>
        <a:p>
          <a:endParaRPr lang="en-US" sz="1400" b="1">
            <a:latin typeface="Raleway" pitchFamily="2" charset="0"/>
            <a:cs typeface="Arial" panose="020B0604020202020204" pitchFamily="34" charset="0"/>
          </a:endParaRPr>
        </a:p>
      </dgm:t>
    </dgm:pt>
    <dgm:pt modelId="{12A37F3F-2E0B-400F-824F-2A57BFDE7F9D}">
      <dgm:prSet custT="1"/>
      <dgm:spPr/>
      <dgm:t>
        <a:bodyPr/>
        <a:lstStyle/>
        <a:p>
          <a:pPr>
            <a:defRPr cap="all"/>
          </a:pPr>
          <a:r>
            <a:rPr lang="en-US" sz="1400" b="1">
              <a:latin typeface="Raleway" pitchFamily="2" charset="0"/>
              <a:cs typeface="Arial" panose="020B0604020202020204" pitchFamily="34" charset="0"/>
            </a:rPr>
            <a:t>Media Release </a:t>
          </a:r>
        </a:p>
      </dgm:t>
    </dgm:pt>
    <dgm:pt modelId="{7DD37196-FF1D-4187-A6C4-4B622D65F48A}" type="parTrans" cxnId="{82D265C6-3255-4A0A-968B-4039C2F46791}">
      <dgm:prSet/>
      <dgm:spPr/>
      <dgm:t>
        <a:bodyPr/>
        <a:lstStyle/>
        <a:p>
          <a:endParaRPr lang="en-US" sz="1400" b="1">
            <a:latin typeface="Raleway" pitchFamily="2" charset="0"/>
            <a:cs typeface="Arial" panose="020B0604020202020204" pitchFamily="34" charset="0"/>
          </a:endParaRPr>
        </a:p>
      </dgm:t>
    </dgm:pt>
    <dgm:pt modelId="{EAA2BC51-B959-4815-ADAF-748624BFB0E4}" type="sibTrans" cxnId="{82D265C6-3255-4A0A-968B-4039C2F46791}">
      <dgm:prSet/>
      <dgm:spPr/>
      <dgm:t>
        <a:bodyPr/>
        <a:lstStyle/>
        <a:p>
          <a:endParaRPr lang="en-US" sz="1400" b="1">
            <a:latin typeface="Raleway" pitchFamily="2" charset="0"/>
            <a:cs typeface="Arial" panose="020B0604020202020204" pitchFamily="34" charset="0"/>
          </a:endParaRPr>
        </a:p>
      </dgm:t>
    </dgm:pt>
    <dgm:pt modelId="{0FECE47B-5D20-4EDC-A884-2E46A4E34C8B}">
      <dgm:prSet custT="1"/>
      <dgm:spPr/>
      <dgm:t>
        <a:bodyPr/>
        <a:lstStyle/>
        <a:p>
          <a:pPr>
            <a:defRPr cap="all"/>
          </a:pPr>
          <a:r>
            <a:rPr lang="en-US" sz="1400" b="1">
              <a:latin typeface="Raleway" pitchFamily="2" charset="0"/>
              <a:cs typeface="Arial" panose="020B0604020202020204" pitchFamily="34" charset="0"/>
            </a:rPr>
            <a:t>King.ca</a:t>
          </a:r>
          <a:r>
            <a:rPr lang="en-US" sz="1400" b="0">
              <a:latin typeface="Raleway" pitchFamily="2" charset="0"/>
              <a:cs typeface="Arial" panose="020B0604020202020204" pitchFamily="34" charset="0"/>
            </a:rPr>
            <a:t> </a:t>
          </a:r>
        </a:p>
      </dgm:t>
    </dgm:pt>
    <dgm:pt modelId="{C0A5B3A5-A43E-4281-B294-1FE8B0F72356}" type="parTrans" cxnId="{ACBE2393-410F-41DC-86D9-C7996C59268A}">
      <dgm:prSet/>
      <dgm:spPr/>
      <dgm:t>
        <a:bodyPr/>
        <a:lstStyle/>
        <a:p>
          <a:endParaRPr lang="en-US" sz="1400" b="1">
            <a:latin typeface="Raleway" pitchFamily="2" charset="0"/>
            <a:cs typeface="Arial" panose="020B0604020202020204" pitchFamily="34" charset="0"/>
          </a:endParaRPr>
        </a:p>
      </dgm:t>
    </dgm:pt>
    <dgm:pt modelId="{4F5E99CA-E8F6-4E7D-8158-3BF399D170CC}" type="sibTrans" cxnId="{ACBE2393-410F-41DC-86D9-C7996C59268A}">
      <dgm:prSet/>
      <dgm:spPr/>
      <dgm:t>
        <a:bodyPr/>
        <a:lstStyle/>
        <a:p>
          <a:endParaRPr lang="en-US" sz="1400" b="1">
            <a:latin typeface="Raleway" pitchFamily="2" charset="0"/>
            <a:cs typeface="Arial" panose="020B0604020202020204" pitchFamily="34" charset="0"/>
          </a:endParaRPr>
        </a:p>
      </dgm:t>
    </dgm:pt>
    <dgm:pt modelId="{761520E6-1086-49A8-93C0-32F600D749D3}" type="pres">
      <dgm:prSet presAssocID="{6013A35E-6E49-46D1-AB5C-C83CA4FAFCA4}" presName="diagram" presStyleCnt="0">
        <dgm:presLayoutVars>
          <dgm:dir/>
          <dgm:resizeHandles val="exact"/>
        </dgm:presLayoutVars>
      </dgm:prSet>
      <dgm:spPr/>
    </dgm:pt>
    <dgm:pt modelId="{450A893C-0B07-4A05-A9F5-7617E810AE66}" type="pres">
      <dgm:prSet presAssocID="{BE839BCE-183D-4AFA-83A8-3BA01372BC4E}" presName="node" presStyleLbl="node1" presStyleIdx="0" presStyleCnt="4">
        <dgm:presLayoutVars>
          <dgm:bulletEnabled val="1"/>
        </dgm:presLayoutVars>
      </dgm:prSet>
      <dgm:spPr/>
    </dgm:pt>
    <dgm:pt modelId="{9004108F-DBCB-4D36-80A0-57886D324B8F}" type="pres">
      <dgm:prSet presAssocID="{2B8238F5-5E76-4FB7-8E95-D8C5814A1DFF}" presName="sibTrans" presStyleCnt="0"/>
      <dgm:spPr/>
    </dgm:pt>
    <dgm:pt modelId="{E8112E38-1A5F-453B-8739-0A6229885FC4}" type="pres">
      <dgm:prSet presAssocID="{6564411D-3524-408F-8981-7B7A64E2BBC9}" presName="node" presStyleLbl="node1" presStyleIdx="1" presStyleCnt="4">
        <dgm:presLayoutVars>
          <dgm:bulletEnabled val="1"/>
        </dgm:presLayoutVars>
      </dgm:prSet>
      <dgm:spPr/>
    </dgm:pt>
    <dgm:pt modelId="{1752C40B-C330-407C-B703-C228C03687AC}" type="pres">
      <dgm:prSet presAssocID="{A846943D-D43E-41E8-877C-86CE9B44D4D1}" presName="sibTrans" presStyleCnt="0"/>
      <dgm:spPr/>
    </dgm:pt>
    <dgm:pt modelId="{6A5DF454-A9EC-47DC-99D5-5437C5DC5691}" type="pres">
      <dgm:prSet presAssocID="{12A37F3F-2E0B-400F-824F-2A57BFDE7F9D}" presName="node" presStyleLbl="node1" presStyleIdx="2" presStyleCnt="4">
        <dgm:presLayoutVars>
          <dgm:bulletEnabled val="1"/>
        </dgm:presLayoutVars>
      </dgm:prSet>
      <dgm:spPr/>
    </dgm:pt>
    <dgm:pt modelId="{6AA8B3D1-6EC3-4AFE-B9E1-074FF558365B}" type="pres">
      <dgm:prSet presAssocID="{EAA2BC51-B959-4815-ADAF-748624BFB0E4}" presName="sibTrans" presStyleCnt="0"/>
      <dgm:spPr/>
    </dgm:pt>
    <dgm:pt modelId="{ACD428EA-98B8-466E-8565-909E54A6AC20}" type="pres">
      <dgm:prSet presAssocID="{0FECE47B-5D20-4EDC-A884-2E46A4E34C8B}" presName="node" presStyleLbl="node1" presStyleIdx="3" presStyleCnt="4">
        <dgm:presLayoutVars>
          <dgm:bulletEnabled val="1"/>
        </dgm:presLayoutVars>
      </dgm:prSet>
      <dgm:spPr/>
    </dgm:pt>
  </dgm:ptLst>
  <dgm:cxnLst>
    <dgm:cxn modelId="{8BBB4A3F-E0F5-4F09-93F0-C9CEF7EAD21E}" type="presOf" srcId="{BE839BCE-183D-4AFA-83A8-3BA01372BC4E}" destId="{450A893C-0B07-4A05-A9F5-7617E810AE66}" srcOrd="0" destOrd="0" presId="urn:microsoft.com/office/officeart/2005/8/layout/default"/>
    <dgm:cxn modelId="{B1372C5C-578E-4A13-BE20-5AA55FFEF67E}" srcId="{6013A35E-6E49-46D1-AB5C-C83CA4FAFCA4}" destId="{6564411D-3524-408F-8981-7B7A64E2BBC9}" srcOrd="1" destOrd="0" parTransId="{003392FC-7446-49BA-9DC6-1A01F2A39485}" sibTransId="{A846943D-D43E-41E8-877C-86CE9B44D4D1}"/>
    <dgm:cxn modelId="{20BBF468-9056-4345-AC29-8A6EE34ACC04}" type="presOf" srcId="{12A37F3F-2E0B-400F-824F-2A57BFDE7F9D}" destId="{6A5DF454-A9EC-47DC-99D5-5437C5DC5691}" srcOrd="0" destOrd="0" presId="urn:microsoft.com/office/officeart/2005/8/layout/default"/>
    <dgm:cxn modelId="{AC41036C-5B26-4250-BFF8-5DD5996A87E9}" type="presOf" srcId="{0FECE47B-5D20-4EDC-A884-2E46A4E34C8B}" destId="{ACD428EA-98B8-466E-8565-909E54A6AC20}" srcOrd="0" destOrd="0" presId="urn:microsoft.com/office/officeart/2005/8/layout/default"/>
    <dgm:cxn modelId="{25353E50-7F39-41F8-BFC1-857B2B6202BB}" type="presOf" srcId="{6013A35E-6E49-46D1-AB5C-C83CA4FAFCA4}" destId="{761520E6-1086-49A8-93C0-32F600D749D3}" srcOrd="0" destOrd="0" presId="urn:microsoft.com/office/officeart/2005/8/layout/default"/>
    <dgm:cxn modelId="{ACBE2393-410F-41DC-86D9-C7996C59268A}" srcId="{6013A35E-6E49-46D1-AB5C-C83CA4FAFCA4}" destId="{0FECE47B-5D20-4EDC-A884-2E46A4E34C8B}" srcOrd="3" destOrd="0" parTransId="{C0A5B3A5-A43E-4281-B294-1FE8B0F72356}" sibTransId="{4F5E99CA-E8F6-4E7D-8158-3BF399D170CC}"/>
    <dgm:cxn modelId="{82D265C6-3255-4A0A-968B-4039C2F46791}" srcId="{6013A35E-6E49-46D1-AB5C-C83CA4FAFCA4}" destId="{12A37F3F-2E0B-400F-824F-2A57BFDE7F9D}" srcOrd="2" destOrd="0" parTransId="{7DD37196-FF1D-4187-A6C4-4B622D65F48A}" sibTransId="{EAA2BC51-B959-4815-ADAF-748624BFB0E4}"/>
    <dgm:cxn modelId="{3FC2E9D5-CDA4-4102-A853-1A5D8E13EE48}" srcId="{6013A35E-6E49-46D1-AB5C-C83CA4FAFCA4}" destId="{BE839BCE-183D-4AFA-83A8-3BA01372BC4E}" srcOrd="0" destOrd="0" parTransId="{DBEAE3A4-EE51-4051-B613-AF8DA2AC6719}" sibTransId="{2B8238F5-5E76-4FB7-8E95-D8C5814A1DFF}"/>
    <dgm:cxn modelId="{F1DB47D8-259C-4079-8E48-D93179980A26}" type="presOf" srcId="{6564411D-3524-408F-8981-7B7A64E2BBC9}" destId="{E8112E38-1A5F-453B-8739-0A6229885FC4}" srcOrd="0" destOrd="0" presId="urn:microsoft.com/office/officeart/2005/8/layout/default"/>
    <dgm:cxn modelId="{FACF671B-1FE7-4DC6-9E6D-C1BA0BFB2D9F}" type="presParOf" srcId="{761520E6-1086-49A8-93C0-32F600D749D3}" destId="{450A893C-0B07-4A05-A9F5-7617E810AE66}" srcOrd="0" destOrd="0" presId="urn:microsoft.com/office/officeart/2005/8/layout/default"/>
    <dgm:cxn modelId="{C1C2EE90-65F8-4D17-81F0-D655F50E8F56}" type="presParOf" srcId="{761520E6-1086-49A8-93C0-32F600D749D3}" destId="{9004108F-DBCB-4D36-80A0-57886D324B8F}" srcOrd="1" destOrd="0" presId="urn:microsoft.com/office/officeart/2005/8/layout/default"/>
    <dgm:cxn modelId="{615CCFCC-3269-40CC-97DA-6E519E4459BC}" type="presParOf" srcId="{761520E6-1086-49A8-93C0-32F600D749D3}" destId="{E8112E38-1A5F-453B-8739-0A6229885FC4}" srcOrd="2" destOrd="0" presId="urn:microsoft.com/office/officeart/2005/8/layout/default"/>
    <dgm:cxn modelId="{D372072F-67CD-4C5B-B54D-83FA8F8AF9DC}" type="presParOf" srcId="{761520E6-1086-49A8-93C0-32F600D749D3}" destId="{1752C40B-C330-407C-B703-C228C03687AC}" srcOrd="3" destOrd="0" presId="urn:microsoft.com/office/officeart/2005/8/layout/default"/>
    <dgm:cxn modelId="{CDCEB7F2-9EB1-4B48-8041-ABE97BF1E8FE}" type="presParOf" srcId="{761520E6-1086-49A8-93C0-32F600D749D3}" destId="{6A5DF454-A9EC-47DC-99D5-5437C5DC5691}" srcOrd="4" destOrd="0" presId="urn:microsoft.com/office/officeart/2005/8/layout/default"/>
    <dgm:cxn modelId="{BCF9C686-1EA3-4983-8E7E-4EBA0A01D8C2}" type="presParOf" srcId="{761520E6-1086-49A8-93C0-32F600D749D3}" destId="{6AA8B3D1-6EC3-4AFE-B9E1-074FF558365B}" srcOrd="5" destOrd="0" presId="urn:microsoft.com/office/officeart/2005/8/layout/default"/>
    <dgm:cxn modelId="{86E98F9E-04B7-4F36-BBC9-53E6ABBE3A66}" type="presParOf" srcId="{761520E6-1086-49A8-93C0-32F600D749D3}" destId="{ACD428EA-98B8-466E-8565-909E54A6AC2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A3733-307C-4235-87B3-FB0B961C1074}">
      <dsp:nvSpPr>
        <dsp:cNvPr id="0" name=""/>
        <dsp:cNvSpPr/>
      </dsp:nvSpPr>
      <dsp:spPr>
        <a:xfrm>
          <a:off x="971290" y="0"/>
          <a:ext cx="5509634" cy="5509634"/>
        </a:xfrm>
        <a:prstGeom prst="triangle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CBCDBE34-CFB8-43FA-9C33-8890C3744642}">
      <dsp:nvSpPr>
        <dsp:cNvPr id="0" name=""/>
        <dsp:cNvSpPr/>
      </dsp:nvSpPr>
      <dsp:spPr>
        <a:xfrm>
          <a:off x="1276455" y="686986"/>
          <a:ext cx="2644905" cy="9790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Raleway" pitchFamily="2" charset="0"/>
              <a:cs typeface="Arial" panose="020B0604020202020204" pitchFamily="34" charset="0"/>
            </a:rPr>
            <a:t>Community Vision &amp; Mission </a:t>
          </a:r>
        </a:p>
      </dsp:txBody>
      <dsp:txXfrm>
        <a:off x="1324248" y="734779"/>
        <a:ext cx="2549319" cy="883453"/>
      </dsp:txXfrm>
    </dsp:sp>
    <dsp:sp modelId="{E0023AAE-18D5-497A-9AF7-690192A499AC}">
      <dsp:nvSpPr>
        <dsp:cNvPr id="0" name=""/>
        <dsp:cNvSpPr/>
      </dsp:nvSpPr>
      <dsp:spPr>
        <a:xfrm>
          <a:off x="897199" y="1903500"/>
          <a:ext cx="3512932" cy="11042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33CCCC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latin typeface="Raleway" pitchFamily="2" charset="0"/>
              <a:cs typeface="Arial" panose="020B0604020202020204" pitchFamily="34" charset="0"/>
            </a:rPr>
            <a:t>Corporate Mission, Vision &amp; Values and </a:t>
          </a:r>
          <a:r>
            <a:rPr lang="en-CA" sz="1400" b="1" kern="1200" dirty="0">
              <a:solidFill>
                <a:srgbClr val="FF0000"/>
              </a:solidFill>
              <a:latin typeface="Raleway" pitchFamily="2" charset="0"/>
              <a:cs typeface="Arial" panose="020B0604020202020204" pitchFamily="34" charset="0"/>
            </a:rPr>
            <a:t>Corporate Strategic Plan  </a:t>
          </a:r>
        </a:p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 dirty="0">
              <a:latin typeface="Raleway" pitchFamily="2" charset="0"/>
              <a:cs typeface="Arial" panose="020B0604020202020204" pitchFamily="34" charset="0"/>
            </a:rPr>
            <a:t>. </a:t>
          </a:r>
          <a:endParaRPr lang="en-US" sz="1400" kern="1200" dirty="0">
            <a:latin typeface="Raleway" pitchFamily="2" charset="0"/>
            <a:cs typeface="Arial" panose="020B0604020202020204" pitchFamily="34" charset="0"/>
          </a:endParaRPr>
        </a:p>
      </dsp:txBody>
      <dsp:txXfrm>
        <a:off x="951103" y="1957404"/>
        <a:ext cx="3405124" cy="996416"/>
      </dsp:txXfrm>
    </dsp:sp>
    <dsp:sp modelId="{42581C02-B34E-4C71-943B-19A1F0586340}">
      <dsp:nvSpPr>
        <dsp:cNvPr id="0" name=""/>
        <dsp:cNvSpPr/>
      </dsp:nvSpPr>
      <dsp:spPr>
        <a:xfrm>
          <a:off x="540738" y="3294154"/>
          <a:ext cx="4434355" cy="9497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B05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Raleway" pitchFamily="2" charset="0"/>
              <a:cs typeface="Arial" panose="020B0604020202020204" pitchFamily="34" charset="0"/>
            </a:rPr>
            <a:t>Departmental Plans, Frameworks &amp; Initiatives</a:t>
          </a:r>
        </a:p>
      </dsp:txBody>
      <dsp:txXfrm>
        <a:off x="587103" y="3340519"/>
        <a:ext cx="4341625" cy="857069"/>
      </dsp:txXfrm>
    </dsp:sp>
    <dsp:sp modelId="{8BD06814-595C-48FB-B6A8-88E26A7C61D6}">
      <dsp:nvSpPr>
        <dsp:cNvPr id="0" name=""/>
        <dsp:cNvSpPr/>
      </dsp:nvSpPr>
      <dsp:spPr>
        <a:xfrm>
          <a:off x="40293" y="4424566"/>
          <a:ext cx="5427009" cy="8922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Raleway" pitchFamily="2" charset="0"/>
              <a:cs typeface="Arial" panose="020B0604020202020204" pitchFamily="34" charset="0"/>
            </a:rPr>
            <a:t>Multi-Year Operational &amp; Capital Planning</a:t>
          </a:r>
        </a:p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 dirty="0">
              <a:latin typeface="Raleway" pitchFamily="2" charset="0"/>
              <a:cs typeface="Arial" panose="020B0604020202020204" pitchFamily="34" charset="0"/>
            </a:rPr>
            <a:t>.</a:t>
          </a:r>
          <a:endParaRPr lang="en-US" sz="1100" kern="1200" dirty="0">
            <a:latin typeface="Raleway" pitchFamily="2" charset="0"/>
            <a:cs typeface="Arial" panose="020B0604020202020204" pitchFamily="34" charset="0"/>
          </a:endParaRPr>
        </a:p>
      </dsp:txBody>
      <dsp:txXfrm>
        <a:off x="83850" y="4468123"/>
        <a:ext cx="5339895" cy="8051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B735C8-C549-46C4-B5E0-D9CF7BB2839B}">
      <dsp:nvSpPr>
        <dsp:cNvPr id="0" name=""/>
        <dsp:cNvSpPr/>
      </dsp:nvSpPr>
      <dsp:spPr>
        <a:xfrm>
          <a:off x="0" y="3009416"/>
          <a:ext cx="4474382" cy="6583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Raleway" pitchFamily="2" charset="0"/>
              <a:cs typeface="Arial" panose="020B0604020202020204" pitchFamily="34" charset="0"/>
            </a:rPr>
            <a:t>Daily</a:t>
          </a:r>
          <a:r>
            <a:rPr lang="en-CA" sz="1600" kern="1200" dirty="0">
              <a:latin typeface="Raleway" pitchFamily="2" charset="0"/>
              <a:cs typeface="Arial" panose="020B0604020202020204" pitchFamily="34" charset="0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Raleway" pitchFamily="2" charset="0"/>
              <a:cs typeface="Arial" panose="020B0604020202020204" pitchFamily="34" charset="0"/>
            </a:rPr>
            <a:t>Employee Work Plans</a:t>
          </a:r>
          <a:endParaRPr lang="en-US" sz="1400" kern="1200" dirty="0">
            <a:latin typeface="Raleway" pitchFamily="2" charset="0"/>
            <a:cs typeface="Arial" panose="020B0604020202020204" pitchFamily="34" charset="0"/>
          </a:endParaRPr>
        </a:p>
      </dsp:txBody>
      <dsp:txXfrm>
        <a:off x="0" y="3009416"/>
        <a:ext cx="4474382" cy="658386"/>
      </dsp:txXfrm>
    </dsp:sp>
    <dsp:sp modelId="{6EEECD8C-5432-4E0C-8A61-AE08140AB8AB}">
      <dsp:nvSpPr>
        <dsp:cNvPr id="0" name=""/>
        <dsp:cNvSpPr/>
      </dsp:nvSpPr>
      <dsp:spPr>
        <a:xfrm rot="10800000">
          <a:off x="0" y="2006693"/>
          <a:ext cx="4474382" cy="1012598"/>
        </a:xfrm>
        <a:prstGeom prst="upArrowCallout">
          <a:avLst/>
        </a:prstGeom>
        <a:solidFill>
          <a:schemeClr val="accent3">
            <a:hueOff val="1372388"/>
            <a:satOff val="8237"/>
            <a:lumOff val="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Raleway" pitchFamily="2" charset="0"/>
              <a:cs typeface="Arial" panose="020B0604020202020204" pitchFamily="34" charset="0"/>
            </a:rPr>
            <a:t>Annual</a:t>
          </a:r>
          <a:r>
            <a:rPr lang="en-CA" sz="1600" kern="1200" dirty="0">
              <a:latin typeface="Raleway" pitchFamily="2" charset="0"/>
              <a:cs typeface="Arial" panose="020B0604020202020204" pitchFamily="34" charset="0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Raleway" pitchFamily="2" charset="0"/>
              <a:cs typeface="Arial" panose="020B0604020202020204" pitchFamily="34" charset="0"/>
            </a:rPr>
            <a:t>Budget &amp; Business Plans </a:t>
          </a:r>
        </a:p>
      </dsp:txBody>
      <dsp:txXfrm rot="10800000">
        <a:off x="0" y="2006693"/>
        <a:ext cx="4474382" cy="657956"/>
      </dsp:txXfrm>
    </dsp:sp>
    <dsp:sp modelId="{0789ACE2-564C-4F17-BCB8-B8155A78744A}">
      <dsp:nvSpPr>
        <dsp:cNvPr id="0" name=""/>
        <dsp:cNvSpPr/>
      </dsp:nvSpPr>
      <dsp:spPr>
        <a:xfrm rot="10800000">
          <a:off x="0" y="1003970"/>
          <a:ext cx="4474382" cy="1012598"/>
        </a:xfrm>
        <a:prstGeom prst="upArrowCallout">
          <a:avLst/>
        </a:prstGeom>
        <a:solidFill>
          <a:schemeClr val="accent3">
            <a:hueOff val="2744775"/>
            <a:satOff val="16475"/>
            <a:lumOff val="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Raleway" pitchFamily="2" charset="0"/>
              <a:cs typeface="Arial" panose="020B0604020202020204" pitchFamily="34" charset="0"/>
            </a:rPr>
            <a:t>Term of Council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solidFill>
                <a:srgbClr val="FF0000"/>
              </a:solidFill>
              <a:latin typeface="Raleway" pitchFamily="2" charset="0"/>
              <a:cs typeface="Arial" panose="020B0604020202020204" pitchFamily="34" charset="0"/>
            </a:rPr>
            <a:t>Corporate Strategic Plan </a:t>
          </a:r>
          <a:r>
            <a:rPr lang="en-CA" sz="1400" kern="1200" dirty="0">
              <a:latin typeface="Raleway" pitchFamily="2" charset="0"/>
              <a:cs typeface="Arial" panose="020B0604020202020204" pitchFamily="34" charset="0"/>
            </a:rPr>
            <a:t>/ Service Budget</a:t>
          </a:r>
          <a:endParaRPr lang="en-US" sz="1400" kern="1200" dirty="0">
            <a:latin typeface="Raleway" pitchFamily="2" charset="0"/>
            <a:cs typeface="Arial" panose="020B0604020202020204" pitchFamily="34" charset="0"/>
          </a:endParaRPr>
        </a:p>
      </dsp:txBody>
      <dsp:txXfrm rot="10800000">
        <a:off x="0" y="1003970"/>
        <a:ext cx="4474382" cy="657956"/>
      </dsp:txXfrm>
    </dsp:sp>
    <dsp:sp modelId="{074F25F8-BAB9-4B3D-A14C-02847CCD0368}">
      <dsp:nvSpPr>
        <dsp:cNvPr id="0" name=""/>
        <dsp:cNvSpPr/>
      </dsp:nvSpPr>
      <dsp:spPr>
        <a:xfrm rot="10800000">
          <a:off x="0" y="1247"/>
          <a:ext cx="4474382" cy="1012598"/>
        </a:xfrm>
        <a:prstGeom prst="upArrowCallou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Raleway" pitchFamily="2" charset="0"/>
              <a:cs typeface="Arial" pitchFamily="34" charset="0"/>
            </a:rPr>
            <a:t>Medium to Long Term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kern="1200" dirty="0">
              <a:latin typeface="Raleway" pitchFamily="2" charset="0"/>
              <a:cs typeface="Arial" pitchFamily="34" charset="0"/>
            </a:rPr>
            <a:t>Official Plan, Master Plans and Frameworks</a:t>
          </a:r>
        </a:p>
      </dsp:txBody>
      <dsp:txXfrm rot="10800000">
        <a:off x="0" y="1247"/>
        <a:ext cx="4474382" cy="6579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C17FC-7F3D-40D5-8872-B79BB18E16C5}">
      <dsp:nvSpPr>
        <dsp:cNvPr id="0" name=""/>
        <dsp:cNvSpPr/>
      </dsp:nvSpPr>
      <dsp:spPr>
        <a:xfrm>
          <a:off x="0" y="594172"/>
          <a:ext cx="5436296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1917" tIns="833120" rIns="42191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 dirty="0">
              <a:latin typeface="Raleway" pitchFamily="2" charset="0"/>
              <a:cs typeface="Arial" panose="020B0604020202020204" pitchFamily="34" charset="0"/>
            </a:rPr>
            <a:t>Performance Measurement of </a:t>
          </a:r>
          <a:r>
            <a:rPr lang="en-CA" sz="1600" u="sng" kern="1200" dirty="0">
              <a:latin typeface="Raleway" pitchFamily="2" charset="0"/>
              <a:cs typeface="Arial" panose="020B0604020202020204" pitchFamily="34" charset="0"/>
            </a:rPr>
            <a:t>Strategic Plans</a:t>
          </a:r>
          <a:r>
            <a:rPr lang="en-CA" sz="1600" kern="1200" dirty="0">
              <a:latin typeface="Raleway" pitchFamily="2" charset="0"/>
              <a:cs typeface="Arial" panose="020B0604020202020204" pitchFamily="34" charset="0"/>
            </a:rPr>
            <a:t> in Local Government </a:t>
          </a:r>
          <a:endParaRPr lang="en-US" sz="1600" i="1" kern="1200" dirty="0">
            <a:latin typeface="Raleway" pitchFamily="2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i="1" kern="1200" dirty="0">
              <a:latin typeface="Raleway" pitchFamily="2" charset="0"/>
              <a:cs typeface="Arial" panose="020B0604020202020204" pitchFamily="34" charset="0"/>
            </a:rPr>
            <a:t>Measure What Matters – John </a:t>
          </a:r>
          <a:r>
            <a:rPr lang="en-CA" sz="1600" i="1" kern="1200" dirty="0" err="1">
              <a:latin typeface="Raleway" pitchFamily="2" charset="0"/>
              <a:cs typeface="Arial" panose="020B0604020202020204" pitchFamily="34" charset="0"/>
            </a:rPr>
            <a:t>Doerr</a:t>
          </a:r>
          <a:endParaRPr lang="en-US" sz="1600" kern="1200" dirty="0">
            <a:latin typeface="Raleway" pitchFamily="2" charset="0"/>
            <a:cs typeface="Arial" panose="020B0604020202020204" pitchFamily="34" charset="0"/>
          </a:endParaRPr>
        </a:p>
      </dsp:txBody>
      <dsp:txXfrm>
        <a:off x="0" y="594172"/>
        <a:ext cx="5436296" cy="1638000"/>
      </dsp:txXfrm>
    </dsp:sp>
    <dsp:sp modelId="{E3F93F46-A5BA-4145-BB32-D0DC27A5250A}">
      <dsp:nvSpPr>
        <dsp:cNvPr id="0" name=""/>
        <dsp:cNvSpPr/>
      </dsp:nvSpPr>
      <dsp:spPr>
        <a:xfrm>
          <a:off x="271814" y="3772"/>
          <a:ext cx="3805407" cy="1180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835" tIns="0" rIns="14383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latin typeface="Raleway" pitchFamily="2" charset="0"/>
              <a:cs typeface="Arial" panose="020B0604020202020204" pitchFamily="34" charset="0"/>
            </a:rPr>
            <a:t>Objective Key Results (OKR) Framework</a:t>
          </a:r>
          <a:endParaRPr lang="en-US" sz="1800" b="1" kern="1200" dirty="0">
            <a:latin typeface="Raleway" pitchFamily="2" charset="0"/>
            <a:cs typeface="Arial" panose="020B0604020202020204" pitchFamily="34" charset="0"/>
          </a:endParaRPr>
        </a:p>
      </dsp:txBody>
      <dsp:txXfrm>
        <a:off x="329456" y="61414"/>
        <a:ext cx="3690123" cy="1065516"/>
      </dsp:txXfrm>
    </dsp:sp>
    <dsp:sp modelId="{623E419B-E51A-4E15-84A3-31A8AF174FDC}">
      <dsp:nvSpPr>
        <dsp:cNvPr id="0" name=""/>
        <dsp:cNvSpPr/>
      </dsp:nvSpPr>
      <dsp:spPr>
        <a:xfrm>
          <a:off x="0" y="3038572"/>
          <a:ext cx="5436296" cy="141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4117163"/>
              <a:satOff val="24712"/>
              <a:lumOff val="188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1917" tIns="833120" rIns="42191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Raleway" pitchFamily="2" charset="0"/>
              <a:cs typeface="Arial" panose="020B0604020202020204" pitchFamily="34" charset="0"/>
            </a:rPr>
            <a:t>Qualitative &amp; Quantitative Reporting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600" kern="1200" dirty="0">
              <a:latin typeface="Raleway" pitchFamily="2" charset="0"/>
              <a:cs typeface="Arial" panose="020B0604020202020204" pitchFamily="34" charset="0"/>
            </a:rPr>
            <a:t>Reported Annually in Q2 </a:t>
          </a:r>
          <a:endParaRPr lang="en-US" sz="1600" kern="1200" dirty="0">
            <a:latin typeface="Raleway" pitchFamily="2" charset="0"/>
            <a:cs typeface="Arial" panose="020B0604020202020204" pitchFamily="34" charset="0"/>
          </a:endParaRPr>
        </a:p>
      </dsp:txBody>
      <dsp:txXfrm>
        <a:off x="0" y="3038572"/>
        <a:ext cx="5436296" cy="1417500"/>
      </dsp:txXfrm>
    </dsp:sp>
    <dsp:sp modelId="{153CAF98-7CEC-473C-8DC5-0657F7E666C0}">
      <dsp:nvSpPr>
        <dsp:cNvPr id="0" name=""/>
        <dsp:cNvSpPr/>
      </dsp:nvSpPr>
      <dsp:spPr>
        <a:xfrm>
          <a:off x="271814" y="2448172"/>
          <a:ext cx="3805407" cy="1180800"/>
        </a:xfrm>
        <a:prstGeom prst="roundRec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835" tIns="0" rIns="14383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latin typeface="Raleway" pitchFamily="2" charset="0"/>
              <a:cs typeface="Arial" panose="020B0604020202020204" pitchFamily="34" charset="0"/>
            </a:rPr>
            <a:t>Accountability and Transparency of Strategic Performance</a:t>
          </a:r>
          <a:endParaRPr lang="en-US" sz="1800" b="1" kern="1200" dirty="0">
            <a:latin typeface="Raleway" pitchFamily="2" charset="0"/>
            <a:cs typeface="Arial" panose="020B0604020202020204" pitchFamily="34" charset="0"/>
          </a:endParaRPr>
        </a:p>
      </dsp:txBody>
      <dsp:txXfrm>
        <a:off x="329456" y="2505814"/>
        <a:ext cx="3690123" cy="10655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8C2F1-138D-4D38-8E39-ADE87AE5464E}">
      <dsp:nvSpPr>
        <dsp:cNvPr id="0" name=""/>
        <dsp:cNvSpPr/>
      </dsp:nvSpPr>
      <dsp:spPr>
        <a:xfrm>
          <a:off x="4747047" y="1812058"/>
          <a:ext cx="3368872" cy="801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293"/>
              </a:lnTo>
              <a:lnTo>
                <a:pt x="3368872" y="546293"/>
              </a:lnTo>
              <a:lnTo>
                <a:pt x="3368872" y="801638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BEE294-98C0-4B5E-BEEE-4B503FF9788D}">
      <dsp:nvSpPr>
        <dsp:cNvPr id="0" name=""/>
        <dsp:cNvSpPr/>
      </dsp:nvSpPr>
      <dsp:spPr>
        <a:xfrm>
          <a:off x="4701327" y="1812058"/>
          <a:ext cx="91440" cy="8016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01638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C92E1D-7249-4D15-9D17-A69EAAAC8016}">
      <dsp:nvSpPr>
        <dsp:cNvPr id="0" name=""/>
        <dsp:cNvSpPr/>
      </dsp:nvSpPr>
      <dsp:spPr>
        <a:xfrm>
          <a:off x="1378175" y="1812058"/>
          <a:ext cx="3368872" cy="801638"/>
        </a:xfrm>
        <a:custGeom>
          <a:avLst/>
          <a:gdLst/>
          <a:ahLst/>
          <a:cxnLst/>
          <a:rect l="0" t="0" r="0" b="0"/>
          <a:pathLst>
            <a:path>
              <a:moveTo>
                <a:pt x="3368872" y="0"/>
              </a:moveTo>
              <a:lnTo>
                <a:pt x="3368872" y="546293"/>
              </a:lnTo>
              <a:lnTo>
                <a:pt x="0" y="546293"/>
              </a:lnTo>
              <a:lnTo>
                <a:pt x="0" y="801638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7A395B-30FD-4483-8B4D-8AF107926D22}">
      <dsp:nvSpPr>
        <dsp:cNvPr id="0" name=""/>
        <dsp:cNvSpPr/>
      </dsp:nvSpPr>
      <dsp:spPr>
        <a:xfrm>
          <a:off x="3368872" y="61775"/>
          <a:ext cx="2756350" cy="17502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EAF255-DF2E-48C6-A41A-D11193DD3AA2}">
      <dsp:nvSpPr>
        <dsp:cNvPr id="0" name=""/>
        <dsp:cNvSpPr/>
      </dsp:nvSpPr>
      <dsp:spPr>
        <a:xfrm>
          <a:off x="3675133" y="352723"/>
          <a:ext cx="2756350" cy="17502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300" b="1" kern="1200" dirty="0">
              <a:latin typeface="Raleway" pitchFamily="2" charset="0"/>
              <a:cs typeface="Arial" panose="020B0604020202020204" pitchFamily="34" charset="0"/>
            </a:rPr>
            <a:t>29 Key Results</a:t>
          </a:r>
          <a:r>
            <a:rPr lang="en-CA" sz="3300" kern="1200" dirty="0">
              <a:latin typeface="Raleway" pitchFamily="2" charset="0"/>
              <a:cs typeface="Arial" panose="020B0604020202020204" pitchFamily="34" charset="0"/>
            </a:rPr>
            <a:t> </a:t>
          </a:r>
          <a:endParaRPr lang="en-US" sz="3300" kern="1200" dirty="0">
            <a:latin typeface="Raleway" pitchFamily="2" charset="0"/>
            <a:cs typeface="Arial" panose="020B0604020202020204" pitchFamily="34" charset="0"/>
          </a:endParaRPr>
        </a:p>
      </dsp:txBody>
      <dsp:txXfrm>
        <a:off x="3726397" y="403987"/>
        <a:ext cx="2653822" cy="1647754"/>
      </dsp:txXfrm>
    </dsp:sp>
    <dsp:sp modelId="{F6FD4D61-5492-40BF-A5A6-7C638D13163F}">
      <dsp:nvSpPr>
        <dsp:cNvPr id="0" name=""/>
        <dsp:cNvSpPr/>
      </dsp:nvSpPr>
      <dsp:spPr>
        <a:xfrm>
          <a:off x="0" y="2613696"/>
          <a:ext cx="2756350" cy="1750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B461D3-955E-4ED8-BF6F-2FEDD5432B32}">
      <dsp:nvSpPr>
        <dsp:cNvPr id="0" name=""/>
        <dsp:cNvSpPr/>
      </dsp:nvSpPr>
      <dsp:spPr>
        <a:xfrm>
          <a:off x="306261" y="2904644"/>
          <a:ext cx="2756350" cy="17502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300" b="1" kern="1200" dirty="0">
              <a:latin typeface="Raleway" pitchFamily="2" charset="0"/>
              <a:cs typeface="Arial" panose="020B0604020202020204" pitchFamily="34" charset="0"/>
            </a:rPr>
            <a:t>Percentage Towards Completion</a:t>
          </a:r>
          <a:endParaRPr lang="en-US" sz="3300" kern="1200" dirty="0">
            <a:latin typeface="Raleway" pitchFamily="2" charset="0"/>
            <a:cs typeface="Arial" panose="020B0604020202020204" pitchFamily="34" charset="0"/>
          </a:endParaRPr>
        </a:p>
      </dsp:txBody>
      <dsp:txXfrm>
        <a:off x="357525" y="2955908"/>
        <a:ext cx="2653822" cy="1647754"/>
      </dsp:txXfrm>
    </dsp:sp>
    <dsp:sp modelId="{99C80AED-28CC-437C-9204-0BF32AED599F}">
      <dsp:nvSpPr>
        <dsp:cNvPr id="0" name=""/>
        <dsp:cNvSpPr/>
      </dsp:nvSpPr>
      <dsp:spPr>
        <a:xfrm>
          <a:off x="3368872" y="2613696"/>
          <a:ext cx="2756350" cy="1750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E74E70-FCFD-403C-8BE6-B79A9D1D3B36}">
      <dsp:nvSpPr>
        <dsp:cNvPr id="0" name=""/>
        <dsp:cNvSpPr/>
      </dsp:nvSpPr>
      <dsp:spPr>
        <a:xfrm>
          <a:off x="3675133" y="2904644"/>
          <a:ext cx="2756350" cy="17502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latin typeface="Raleway" pitchFamily="2" charset="0"/>
              <a:cs typeface="Arial" panose="020B0604020202020204" pitchFamily="34" charset="0"/>
            </a:rPr>
            <a:t>Actions Undertaken</a:t>
          </a:r>
        </a:p>
      </dsp:txBody>
      <dsp:txXfrm>
        <a:off x="3726397" y="2955908"/>
        <a:ext cx="2653822" cy="1647754"/>
      </dsp:txXfrm>
    </dsp:sp>
    <dsp:sp modelId="{C9764ECA-C84F-4877-A57E-2B455BDAF291}">
      <dsp:nvSpPr>
        <dsp:cNvPr id="0" name=""/>
        <dsp:cNvSpPr/>
      </dsp:nvSpPr>
      <dsp:spPr>
        <a:xfrm>
          <a:off x="6737744" y="2613696"/>
          <a:ext cx="2756350" cy="1750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A8A4BB-BB10-4424-A193-496A5E636C60}">
      <dsp:nvSpPr>
        <dsp:cNvPr id="0" name=""/>
        <dsp:cNvSpPr/>
      </dsp:nvSpPr>
      <dsp:spPr>
        <a:xfrm>
          <a:off x="7044005" y="2904644"/>
          <a:ext cx="2756350" cy="17502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300" b="1" kern="1200">
              <a:latin typeface="Raleway" pitchFamily="2" charset="0"/>
              <a:cs typeface="Arial" panose="020B0604020202020204" pitchFamily="34" charset="0"/>
            </a:rPr>
            <a:t>Status</a:t>
          </a:r>
          <a:endParaRPr lang="en-US" sz="3300" b="1" kern="1200" dirty="0">
            <a:latin typeface="Raleway" pitchFamily="2" charset="0"/>
            <a:cs typeface="Arial" panose="020B0604020202020204" pitchFamily="34" charset="0"/>
          </a:endParaRPr>
        </a:p>
      </dsp:txBody>
      <dsp:txXfrm>
        <a:off x="7095269" y="2955908"/>
        <a:ext cx="2653822" cy="16477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A893C-0B07-4A05-A9F5-7617E810AE66}">
      <dsp:nvSpPr>
        <dsp:cNvPr id="0" name=""/>
        <dsp:cNvSpPr/>
      </dsp:nvSpPr>
      <dsp:spPr>
        <a:xfrm>
          <a:off x="525" y="487591"/>
          <a:ext cx="2048071" cy="122884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>
              <a:latin typeface="Raleway" pitchFamily="2" charset="0"/>
              <a:cs typeface="Arial" panose="020B0604020202020204" pitchFamily="34" charset="0"/>
            </a:rPr>
            <a:t>Newspaper Half Page Ad</a:t>
          </a:r>
        </a:p>
      </dsp:txBody>
      <dsp:txXfrm>
        <a:off x="525" y="487591"/>
        <a:ext cx="2048071" cy="1228842"/>
      </dsp:txXfrm>
    </dsp:sp>
    <dsp:sp modelId="{E8112E38-1A5F-453B-8739-0A6229885FC4}">
      <dsp:nvSpPr>
        <dsp:cNvPr id="0" name=""/>
        <dsp:cNvSpPr/>
      </dsp:nvSpPr>
      <dsp:spPr>
        <a:xfrm>
          <a:off x="2253403" y="487591"/>
          <a:ext cx="2048071" cy="1228842"/>
        </a:xfrm>
        <a:prstGeom prst="rect">
          <a:avLst/>
        </a:prstGeom>
        <a:solidFill>
          <a:schemeClr val="accent3">
            <a:hueOff val="1372388"/>
            <a:satOff val="8237"/>
            <a:lumOff val="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>
              <a:latin typeface="Raleway" pitchFamily="2" charset="0"/>
              <a:cs typeface="Arial" panose="020B0604020202020204" pitchFamily="34" charset="0"/>
            </a:rPr>
            <a:t>Social Media</a:t>
          </a:r>
        </a:p>
      </dsp:txBody>
      <dsp:txXfrm>
        <a:off x="2253403" y="487591"/>
        <a:ext cx="2048071" cy="1228842"/>
      </dsp:txXfrm>
    </dsp:sp>
    <dsp:sp modelId="{6A5DF454-A9EC-47DC-99D5-5437C5DC5691}">
      <dsp:nvSpPr>
        <dsp:cNvPr id="0" name=""/>
        <dsp:cNvSpPr/>
      </dsp:nvSpPr>
      <dsp:spPr>
        <a:xfrm>
          <a:off x="525" y="1921241"/>
          <a:ext cx="2048071" cy="1228842"/>
        </a:xfrm>
        <a:prstGeom prst="rect">
          <a:avLst/>
        </a:prstGeom>
        <a:solidFill>
          <a:schemeClr val="accent3">
            <a:hueOff val="2744775"/>
            <a:satOff val="16475"/>
            <a:lumOff val="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>
              <a:latin typeface="Raleway" pitchFamily="2" charset="0"/>
              <a:cs typeface="Arial" panose="020B0604020202020204" pitchFamily="34" charset="0"/>
            </a:rPr>
            <a:t>Media Release </a:t>
          </a:r>
        </a:p>
      </dsp:txBody>
      <dsp:txXfrm>
        <a:off x="525" y="1921241"/>
        <a:ext cx="2048071" cy="1228842"/>
      </dsp:txXfrm>
    </dsp:sp>
    <dsp:sp modelId="{ACD428EA-98B8-466E-8565-909E54A6AC20}">
      <dsp:nvSpPr>
        <dsp:cNvPr id="0" name=""/>
        <dsp:cNvSpPr/>
      </dsp:nvSpPr>
      <dsp:spPr>
        <a:xfrm>
          <a:off x="2253403" y="1921241"/>
          <a:ext cx="2048071" cy="1228842"/>
        </a:xfrm>
        <a:prstGeom prst="rec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>
              <a:latin typeface="Raleway" pitchFamily="2" charset="0"/>
              <a:cs typeface="Arial" panose="020B0604020202020204" pitchFamily="34" charset="0"/>
            </a:rPr>
            <a:t>King.ca</a:t>
          </a:r>
          <a:r>
            <a:rPr lang="en-US" sz="1400" b="0" kern="1200">
              <a:latin typeface="Raleway" pitchFamily="2" charset="0"/>
              <a:cs typeface="Arial" panose="020B0604020202020204" pitchFamily="34" charset="0"/>
            </a:rPr>
            <a:t> </a:t>
          </a:r>
        </a:p>
      </dsp:txBody>
      <dsp:txXfrm>
        <a:off x="2253403" y="1921241"/>
        <a:ext cx="2048071" cy="1228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0.43153</cdr:x>
      <cdr:y>0.13447</cdr:y>
    </cdr:from>
    <cdr:to>
      <cdr:x>0.65209</cdr:x>
      <cdr:y>0.36366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B0C055F5-2205-038A-3628-E9808DE774E9}"/>
            </a:ext>
          </a:extLst>
        </cdr:cNvPr>
        <cdr:cNvSpPr txBox="1"/>
      </cdr:nvSpPr>
      <cdr:spPr>
        <a:xfrm xmlns:a="http://schemas.openxmlformats.org/drawingml/2006/main">
          <a:off x="1775649" y="162515"/>
          <a:ext cx="907560" cy="27698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CA" sz="1200" b="1" dirty="0">
              <a:latin typeface="Raleway" pitchFamily="2" charset="0"/>
            </a:rPr>
            <a:t>100%</a:t>
          </a:r>
        </a:p>
      </cdr:txBody>
    </cdr:sp>
  </cdr:relSizeAnchor>
  <cdr:relSizeAnchor xmlns:cdr="http://schemas.openxmlformats.org/drawingml/2006/chartDrawing">
    <cdr:from>
      <cdr:x>0.77778</cdr:x>
      <cdr:y>0.31203</cdr:y>
    </cdr:from>
    <cdr:to>
      <cdr:x>0.99833</cdr:x>
      <cdr:y>0.54123</cdr:y>
    </cdr:to>
    <cdr:sp macro="" textlink="">
      <cdr:nvSpPr>
        <cdr:cNvPr id="3" name="TextBox 9">
          <a:extLst xmlns:a="http://schemas.openxmlformats.org/drawingml/2006/main">
            <a:ext uri="{FF2B5EF4-FFF2-40B4-BE49-F238E27FC236}">
              <a16:creationId xmlns:a16="http://schemas.microsoft.com/office/drawing/2014/main" id="{1ED591E0-AB51-11FF-9EFD-D6C846D7C718}"/>
            </a:ext>
          </a:extLst>
        </cdr:cNvPr>
        <cdr:cNvSpPr txBox="1"/>
      </cdr:nvSpPr>
      <cdr:spPr>
        <a:xfrm xmlns:a="http://schemas.openxmlformats.org/drawingml/2006/main">
          <a:off x="3200409" y="377107"/>
          <a:ext cx="907519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CA" sz="1200" dirty="0">
            <a:latin typeface="Raleway" pitchFamily="2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0.00989</cdr:x>
      <cdr:y>0.07588</cdr:y>
    </cdr:from>
    <cdr:to>
      <cdr:x>0.23045</cdr:x>
      <cdr:y>0.33206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B0C055F5-2205-038A-3628-E9808DE774E9}"/>
            </a:ext>
          </a:extLst>
        </cdr:cNvPr>
        <cdr:cNvSpPr txBox="1"/>
      </cdr:nvSpPr>
      <cdr:spPr>
        <a:xfrm xmlns:a="http://schemas.openxmlformats.org/drawingml/2006/main">
          <a:off x="33206" y="82050"/>
          <a:ext cx="74080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CA" sz="1200" b="1" dirty="0">
              <a:latin typeface="Raleway" pitchFamily="2" charset="0"/>
            </a:rPr>
            <a:t>35%</a:t>
          </a:r>
        </a:p>
      </cdr:txBody>
    </cdr:sp>
  </cdr:relSizeAnchor>
  <cdr:relSizeAnchor xmlns:cdr="http://schemas.openxmlformats.org/drawingml/2006/chartDrawing">
    <cdr:from>
      <cdr:x>0.77945</cdr:x>
      <cdr:y>0.10279</cdr:y>
    </cdr:from>
    <cdr:to>
      <cdr:x>1</cdr:x>
      <cdr:y>0.35897</cdr:y>
    </cdr:to>
    <cdr:sp macro="" textlink="">
      <cdr:nvSpPr>
        <cdr:cNvPr id="3" name="TextBox 9">
          <a:extLst xmlns:a="http://schemas.openxmlformats.org/drawingml/2006/main">
            <a:ext uri="{FF2B5EF4-FFF2-40B4-BE49-F238E27FC236}">
              <a16:creationId xmlns:a16="http://schemas.microsoft.com/office/drawing/2014/main" id="{1ED591E0-AB51-11FF-9EFD-D6C846D7C718}"/>
            </a:ext>
          </a:extLst>
        </cdr:cNvPr>
        <cdr:cNvSpPr txBox="1"/>
      </cdr:nvSpPr>
      <cdr:spPr>
        <a:xfrm xmlns:a="http://schemas.openxmlformats.org/drawingml/2006/main">
          <a:off x="2617985" y="111144"/>
          <a:ext cx="740774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CA" sz="1200" b="0" dirty="0">
              <a:latin typeface="Raleway" pitchFamily="2" charset="0"/>
            </a:rPr>
            <a:t>65%</a:t>
          </a:r>
        </a:p>
      </cdr:txBody>
    </cdr:sp>
  </cdr:relSizeAnchor>
  <cdr:relSizeAnchor xmlns:cdr="http://schemas.openxmlformats.org/drawingml/2006/chartDrawing">
    <cdr:from>
      <cdr:x>0.26465</cdr:x>
      <cdr:y>0.69041</cdr:y>
    </cdr:from>
    <cdr:to>
      <cdr:x>0.73535</cdr:x>
      <cdr:y>0.85776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152B5A1B-308C-A550-A3AC-0CA8C98F822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888903" y="746524"/>
          <a:ext cx="1580952" cy="18095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0.75455</cdr:x>
      <cdr:y>0.1065</cdr:y>
    </cdr:from>
    <cdr:to>
      <cdr:x>1</cdr:x>
      <cdr:y>0.31385</cdr:y>
    </cdr:to>
    <cdr:sp macro="" textlink="">
      <cdr:nvSpPr>
        <cdr:cNvPr id="2" name="TextBox 10">
          <a:extLst xmlns:a="http://schemas.openxmlformats.org/drawingml/2006/main">
            <a:ext uri="{FF2B5EF4-FFF2-40B4-BE49-F238E27FC236}">
              <a16:creationId xmlns:a16="http://schemas.microsoft.com/office/drawing/2014/main" id="{8027D474-7D63-18FC-59DB-5CF55BFD2DC0}"/>
            </a:ext>
          </a:extLst>
        </cdr:cNvPr>
        <cdr:cNvSpPr txBox="1"/>
      </cdr:nvSpPr>
      <cdr:spPr>
        <a:xfrm xmlns:a="http://schemas.openxmlformats.org/drawingml/2006/main">
          <a:off x="3076034" y="142275"/>
          <a:ext cx="1000613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CA" sz="1200" dirty="0">
            <a:latin typeface="Raleway" pitchFamily="2" charset="0"/>
          </a:endParaRPr>
        </a:p>
      </cdr:txBody>
    </cdr:sp>
  </cdr:relSizeAnchor>
  <cdr:relSizeAnchor xmlns:cdr="http://schemas.openxmlformats.org/drawingml/2006/chartDrawing">
    <cdr:from>
      <cdr:x>0.41136</cdr:x>
      <cdr:y>0.12344</cdr:y>
    </cdr:from>
    <cdr:to>
      <cdr:x>0.65681</cdr:x>
      <cdr:y>0.32922</cdr:y>
    </cdr:to>
    <cdr:sp macro="" textlink="">
      <cdr:nvSpPr>
        <cdr:cNvPr id="3" name="TextBox 10">
          <a:extLst xmlns:a="http://schemas.openxmlformats.org/drawingml/2006/main">
            <a:ext uri="{FF2B5EF4-FFF2-40B4-BE49-F238E27FC236}">
              <a16:creationId xmlns:a16="http://schemas.microsoft.com/office/drawing/2014/main" id="{DAE9DF9D-668E-9005-4181-FF1FCFDA8CD6}"/>
            </a:ext>
          </a:extLst>
        </cdr:cNvPr>
        <cdr:cNvSpPr txBox="1"/>
      </cdr:nvSpPr>
      <cdr:spPr>
        <a:xfrm xmlns:a="http://schemas.openxmlformats.org/drawingml/2006/main">
          <a:off x="1676984" y="164907"/>
          <a:ext cx="1000613" cy="2749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CA" sz="1200" b="1" dirty="0">
              <a:latin typeface="Raleway" pitchFamily="2" charset="0"/>
            </a:rPr>
            <a:t>100%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0.07721</cdr:x>
      <cdr:y>0.3083</cdr:y>
    </cdr:from>
    <cdr:to>
      <cdr:x>0.32266</cdr:x>
      <cdr:y>0.56037</cdr:y>
    </cdr:to>
    <cdr:sp macro="" textlink="">
      <cdr:nvSpPr>
        <cdr:cNvPr id="3" name="TextBox 10">
          <a:extLst xmlns:a="http://schemas.openxmlformats.org/drawingml/2006/main">
            <a:ext uri="{FF2B5EF4-FFF2-40B4-BE49-F238E27FC236}">
              <a16:creationId xmlns:a16="http://schemas.microsoft.com/office/drawing/2014/main" id="{DAE9DF9D-668E-9005-4181-FF1FCFDA8CD6}"/>
            </a:ext>
          </a:extLst>
        </cdr:cNvPr>
        <cdr:cNvSpPr txBox="1"/>
      </cdr:nvSpPr>
      <cdr:spPr>
        <a:xfrm xmlns:a="http://schemas.openxmlformats.org/drawingml/2006/main">
          <a:off x="273703" y="338792"/>
          <a:ext cx="870099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CA" sz="1200" b="1" dirty="0">
              <a:latin typeface="Raleway" pitchFamily="2" charset="0"/>
            </a:rPr>
            <a:t>85%</a:t>
          </a:r>
        </a:p>
      </cdr:txBody>
    </cdr:sp>
  </cdr:relSizeAnchor>
  <cdr:relSizeAnchor xmlns:cdr="http://schemas.openxmlformats.org/drawingml/2006/chartDrawing">
    <cdr:from>
      <cdr:x>0.81298</cdr:x>
      <cdr:y>0.29974</cdr:y>
    </cdr:from>
    <cdr:to>
      <cdr:x>1</cdr:x>
      <cdr:y>0.55181</cdr:y>
    </cdr:to>
    <cdr:sp macro="" textlink="">
      <cdr:nvSpPr>
        <cdr:cNvPr id="4" name="TextBox 10">
          <a:extLst xmlns:a="http://schemas.openxmlformats.org/drawingml/2006/main">
            <a:ext uri="{FF2B5EF4-FFF2-40B4-BE49-F238E27FC236}">
              <a16:creationId xmlns:a16="http://schemas.microsoft.com/office/drawing/2014/main" id="{0EB5E6F3-D806-A29B-823C-AD7815F7FE89}"/>
            </a:ext>
          </a:extLst>
        </cdr:cNvPr>
        <cdr:cNvSpPr txBox="1"/>
      </cdr:nvSpPr>
      <cdr:spPr>
        <a:xfrm xmlns:a="http://schemas.openxmlformats.org/drawingml/2006/main">
          <a:off x="2881931" y="329384"/>
          <a:ext cx="662984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CA" sz="1200" b="0" dirty="0">
              <a:latin typeface="Raleway" pitchFamily="2" charset="0"/>
            </a:rPr>
            <a:t>15%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76A7D-7D58-4FC6-8036-3E0CBC1379D5}" type="datetimeFigureOut">
              <a:rPr lang="en-CA" smtClean="0"/>
              <a:t>2026-04-21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19AE6-5B74-4925-A7D8-7E850C1671A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0712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4313" y="922338"/>
            <a:ext cx="4422775" cy="2487612"/>
          </a:xfrm>
        </p:spPr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376">
              <a:defRPr/>
            </a:pPr>
            <a:fld id="{72E5E88A-BC59-47B9-827B-01226838FFEA}" type="slidenum">
              <a:rPr lang="en-CA">
                <a:solidFill>
                  <a:prstClr val="black"/>
                </a:solidFill>
                <a:latin typeface="Calibri"/>
              </a:rPr>
              <a:pPr defTabSz="897376">
                <a:defRPr/>
              </a:pPr>
              <a:t>1</a:t>
            </a:fld>
            <a:endParaRPr lang="en-C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5786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3438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2703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09372-0A8F-5764-3A49-3E524DAFA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EB0A94-38B2-2CCA-6A22-FEDCB84288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BAC598-9A9F-868A-76A3-054FF7A0D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fontAlgn="base"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F6331-1FCF-4C1E-AA2B-491544B6F5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8707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C7278-181E-CA14-87D3-EB67E9996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C2704B-394B-D25D-453A-B88B75087A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DED779-A9C5-1A54-FC6F-3F8625A5DA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42A99-2012-A961-6851-4E50E9480E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8000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E5BC5-39B5-3EEA-3F3C-F91E72B98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C7B8E6-11E4-6BAA-4B1C-0832BEB9D1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900613-2E0B-0B05-F616-6789272C7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A3E88-CDB4-8ECE-E466-20BA802D78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0268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CA" sz="18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5658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CA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2707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D8A1B-77BA-D76A-58A3-C23C92249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999A05-C3BA-30DB-232A-C92185855C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BB418E-EC6C-6F15-880C-8B17A52C8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3E626-384A-D5A1-415F-C3E692EFF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1767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E254D-04DD-457C-A062-38E3E97002E1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1091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9B6A7-5715-4693-0EC9-88E027682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67104C-2679-A475-175B-D1E5073FF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8A229-5538-31ED-2C60-641B0A3A6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Aft>
                <a:spcPts val="1200"/>
              </a:spcAft>
              <a:buFont typeface="Symbol" panose="05050102010706020507" pitchFamily="18" charset="2"/>
              <a:buNone/>
            </a:pPr>
            <a:endParaRPr lang="en-CA" sz="18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93FF0-20EB-8090-5C88-C6A5A46474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E254D-04DD-457C-A062-38E3E97002E1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9074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554">
              <a:defRPr/>
            </a:pPr>
            <a:fld id="{B1817755-1FB1-4876-B0C9-57DEAE9B5412}" type="slidenum">
              <a:rPr lang="en-CA">
                <a:solidFill>
                  <a:prstClr val="black"/>
                </a:solidFill>
                <a:latin typeface="Calibri"/>
              </a:rPr>
              <a:pPr defTabSz="966554">
                <a:defRPr/>
              </a:pPr>
              <a:t>2</a:t>
            </a:fld>
            <a:endParaRPr lang="en-C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6462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750A4-3716-EEEC-A5B2-4364209E8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E4A7A6-4DC7-CEA6-2191-FE5DDA214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E852E8-DF15-CEBF-C6DE-9A95F152F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Aft>
                <a:spcPts val="1200"/>
              </a:spcAft>
              <a:buFont typeface="Symbol" panose="05050102010706020507" pitchFamily="18" charset="2"/>
              <a:buNone/>
            </a:pPr>
            <a:endParaRPr lang="en-CA" sz="18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B3F28-F5E7-BD16-A7D2-FD7D737AD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E254D-04DD-457C-A062-38E3E97002E1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3724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964E-ED1D-4CAF-5221-C5C6BD684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20DF97-A0ED-AF79-E704-DD8A55078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6A3C66-66D7-A679-18B2-EB051A39F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Aft>
                <a:spcPts val="1200"/>
              </a:spcAft>
              <a:buFont typeface="Symbol" panose="05050102010706020507" pitchFamily="18" charset="2"/>
              <a:buNone/>
            </a:pPr>
            <a:endParaRPr lang="en-CA" sz="18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1484E-A321-2454-6C72-500EFD0DB5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E254D-04DD-457C-A062-38E3E97002E1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7197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02F32-7091-2FA7-DB7D-064FC7142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371489-9AB2-A7B7-BCC3-9B900778A2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F3EB65-F600-5128-14A8-6F70CC604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8F814-26CF-5C95-F671-248F290850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6074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E254D-04DD-457C-A062-38E3E97002E1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2577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Aft>
                <a:spcPts val="1200"/>
              </a:spcAft>
              <a:buFont typeface="Symbol" panose="05050102010706020507" pitchFamily="18" charset="2"/>
              <a:buNone/>
            </a:pPr>
            <a:endParaRPr lang="en-CA" sz="18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E254D-04DD-457C-A062-38E3E97002E1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6567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82A66-D55F-AFD8-E6A7-54B9564B1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DA18B0-76F5-D589-1A74-7D9B1E59F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2CF6C6-5533-B934-8589-41839C3CF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Aft>
                <a:spcPts val="1200"/>
              </a:spcAft>
              <a:buFont typeface="Symbol" panose="05050102010706020507" pitchFamily="18" charset="2"/>
              <a:buNone/>
            </a:pPr>
            <a:endParaRPr lang="en-CA" sz="18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DBE0A-0705-F376-9CA6-CAFA375817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E254D-04DD-457C-A062-38E3E97002E1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82565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80355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CA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E254D-04DD-457C-A062-38E3E97002E1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65647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7A31C-B9DD-9CA2-E70A-408CF8E96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B199F2-52A7-11D6-73C5-B498C441DA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92A766-B79B-88EB-B8D9-8FAED2F1B1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CA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72C21-F902-483D-95A3-E876C11A0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E254D-04DD-457C-A062-38E3E97002E1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796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800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E254D-04DD-457C-A062-38E3E97002E1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2150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119C6-AB53-4661-9B3E-BB8F9B68A890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1127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0F057-8E76-B73E-8C91-390A624C9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214C38-AC58-AAC3-9645-987512B276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FC2D86-5CA6-DE92-4134-990A0574F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fontAlgn="base"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F03C5-CF2A-7A95-3B3D-F46E93F02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816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fontAlgn="base"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01348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52439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C3708-4034-FE69-4AB9-7E02150D4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C4EFCB-8211-5FFE-AB8A-CD51305E6A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D1C29D-3CE0-FD80-981C-C25C3A13E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85853-D1A2-5FA5-E874-3F0691DE70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36175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EC49F-0CB9-C246-D008-BDB814461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616871-C646-F03E-BCED-4039D9F39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500B40-24A7-D446-9895-2001222BE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3FE9E-C31C-9286-9BE0-680F40F8D8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261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96390-F489-A5DA-019B-8564B42B5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34045A-D257-7BB8-A815-683C3AA2C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04E19-AC14-6DBD-02D1-7505B7BA9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b="1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73337-32BA-81CC-08D4-96CA5EC8B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55492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CA" sz="1800" b="1" kern="100" dirty="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22477-677E-422B-87D7-981B9E864B20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7574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9375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CA" sz="1800" b="1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119C6-AB53-4661-9B3E-BB8F9B68A890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2342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3484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5246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9859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B57CA-A288-7D91-0807-2B8EACCA6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28C44F-5BC0-76DA-7A14-3946521CCA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3B11E5-45C2-5A87-A406-1D8546F6D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5EF86-22E6-2858-DA4F-AE92AFCA5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5297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E41EA-D298-4406-B8E4-E6BFEF2D3F21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7305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CD987-3F6F-2BAE-1D58-8A8788E44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C0DC44-F93E-BA85-34D7-21C4252AB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DEB6A-E01B-F7BC-6967-48C359B6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177F-DD3F-4407-8658-6D1F6B8785B3}" type="datetimeFigureOut">
              <a:rPr lang="en-CA" smtClean="0"/>
              <a:t>2026-04-21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52672-B348-2708-BB40-A998AB9B9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351BC-AF6D-27AD-D527-1E0BFD7C5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155-EB80-4824-A8CB-070BADC5223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9639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3127-C53D-CCF8-F99C-CBA60FDE1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7B021E-4220-DE54-EB9D-2DB52E7BE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2C3BF-50DE-13CF-4A74-268F8AAD7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177F-DD3F-4407-8658-6D1F6B8785B3}" type="datetimeFigureOut">
              <a:rPr lang="en-CA" smtClean="0"/>
              <a:t>2026-04-21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AE95A-E144-0285-E69C-CAFECA0D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57A59-8135-80C1-215C-FEAAD7A2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155-EB80-4824-A8CB-070BADC5223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6855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74AF55-3FE5-46E5-9EA7-95E3ED8389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C522B7-3928-E5FA-539A-14F8373D4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76BA-757F-FD3B-EF81-7F9055C51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177F-DD3F-4407-8658-6D1F6B8785B3}" type="datetimeFigureOut">
              <a:rPr lang="en-CA" smtClean="0"/>
              <a:t>2026-04-21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CFFAF-CC9C-19BC-B2A5-CB1B26F5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CFA28-C260-F5A7-C2AC-46D481048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155-EB80-4824-A8CB-070BADC5223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9870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838EF-C705-6962-B3DB-A1AE553DA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9E16E-0FC5-EB4B-070C-2FE4E85F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74384-DC62-9995-23C2-9D72C0335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177F-DD3F-4407-8658-6D1F6B8785B3}" type="datetimeFigureOut">
              <a:rPr lang="en-CA" smtClean="0"/>
              <a:t>2026-04-21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B0392-0977-F7DB-5010-43380D47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8B5E2-E557-A282-2964-F77CFC18C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155-EB80-4824-A8CB-070BADC5223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294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AE173-41C8-76D8-34D7-8AEA0BE4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2A706-4BD6-2ACF-19B3-37BB8D266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E7C91-6EC3-A562-D113-634301869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177F-DD3F-4407-8658-6D1F6B8785B3}" type="datetimeFigureOut">
              <a:rPr lang="en-CA" smtClean="0"/>
              <a:t>2026-04-21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555FE-7422-116D-B6F9-9D362E30B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C0B1C-424A-5116-4B48-7BA5D1DAE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155-EB80-4824-A8CB-070BADC5223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8484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14ED2-FD5E-968A-5375-166A9778F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4AE0D-1C85-9602-D261-3A68778AB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EBC63-91B7-9FA4-8F88-07C1BBF8A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8585A-870E-FE5A-CC89-6E4E88031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177F-DD3F-4407-8658-6D1F6B8785B3}" type="datetimeFigureOut">
              <a:rPr lang="en-CA" smtClean="0"/>
              <a:t>2026-04-21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3B714-F9D7-1ADE-0A47-B3171CFE0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EE358-DD90-C30E-D54F-A13FC3285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155-EB80-4824-A8CB-070BADC5223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0618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FF359-1E5F-1D95-7CC7-59F56CFC2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1A34E-DE65-2E23-E648-F93ABE0D1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F59AB-A839-CEF3-9D7D-D6C0B0769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97804-EFDB-6938-5520-21DE3AC7DC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1386BC-E957-0CF4-8955-03204A485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9BE79D-563E-1C9E-255D-375D1E18B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177F-DD3F-4407-8658-6D1F6B8785B3}" type="datetimeFigureOut">
              <a:rPr lang="en-CA" smtClean="0"/>
              <a:t>2026-04-21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8C003-BFCA-18BC-1790-C424671F3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62E75C-A256-EA0C-75F8-2EEED852C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155-EB80-4824-A8CB-070BADC5223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3274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1D9A1-C662-51BD-F56F-9EEE0322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DDA3F2-A9E3-5078-2C19-2A701B49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177F-DD3F-4407-8658-6D1F6B8785B3}" type="datetimeFigureOut">
              <a:rPr lang="en-CA" smtClean="0"/>
              <a:t>2026-04-21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5D415-5577-FB36-07E2-A134ACE4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3B0EF-1B25-F50A-4387-DD5790C9E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155-EB80-4824-A8CB-070BADC5223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896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DA19F-5949-DF41-09F7-8A84BF9BB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177F-DD3F-4407-8658-6D1F6B8785B3}" type="datetimeFigureOut">
              <a:rPr lang="en-CA" smtClean="0"/>
              <a:t>2026-04-21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54199-2828-DF10-016A-0A4B2306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C0AEB-982E-AAA2-D22A-F2FD2D6CA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155-EB80-4824-A8CB-070BADC5223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070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265F-359C-18E5-ACF4-9DF012D97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348A2-47F1-6117-B2FA-65B29D82B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611EC-BD08-B340-B80A-82E5F728A1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2838C-7195-1933-47E1-614D6AFFD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177F-DD3F-4407-8658-6D1F6B8785B3}" type="datetimeFigureOut">
              <a:rPr lang="en-CA" smtClean="0"/>
              <a:t>2026-04-21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10D5B-D908-22DF-DD73-6225F3016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C5100-C527-BBFA-EDB2-391C4E57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155-EB80-4824-A8CB-070BADC5223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0420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49943-49A1-6F50-D178-A83270D23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1F4FA1-45E9-D9D8-55BF-160D5770C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91495-2BE4-A461-7C9A-79DF857B5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A1E40-D0EE-FD0D-C7FD-3C48B7A90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177F-DD3F-4407-8658-6D1F6B8785B3}" type="datetimeFigureOut">
              <a:rPr lang="en-CA" smtClean="0"/>
              <a:t>2026-04-21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37590-A7DF-B874-BD64-A83CC431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7126A-D36C-7748-E5AD-3A27D66D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F155-EB80-4824-A8CB-070BADC5223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0601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3E87E7-7E3A-4D57-EEF1-F8CEF07A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2E149-4278-CEED-23C9-0AD7470AE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1A91E-90D3-9DB8-7640-F0D79B7E1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BA177F-DD3F-4407-8658-6D1F6B8785B3}" type="datetimeFigureOut">
              <a:rPr lang="en-CA" smtClean="0"/>
              <a:t>2026-04-21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F85B2-5217-69F6-26AD-D9C73F060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17A9-9A78-7B4F-376B-93F5B3B3A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B5F155-EB80-4824-A8CB-070BADC5223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01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microsoft.com/office/2007/relationships/hdphoto" Target="../media/hdphoto2.wdp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2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chart" Target="../charts/chart1.xml"/><Relationship Id="rId10" Type="http://schemas.openxmlformats.org/officeDocument/2006/relationships/chart" Target="../charts/chart5.xml"/><Relationship Id="rId4" Type="http://schemas.microsoft.com/office/2007/relationships/hdphoto" Target="../media/hdphoto2.wdp"/><Relationship Id="rId9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microsoft.com/office/2014/relationships/chartEx" Target="../charts/chartEx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microsoft.com/office/2007/relationships/hdphoto" Target="../media/hdphoto2.wdp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14/relationships/chartEx" Target="../charts/chartEx2.xml"/><Relationship Id="rId3" Type="http://schemas.openxmlformats.org/officeDocument/2006/relationships/image" Target="../media/image2.png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0.xml"/><Relationship Id="rId5" Type="http://schemas.openxmlformats.org/officeDocument/2006/relationships/image" Target="../media/image20.svg"/><Relationship Id="rId4" Type="http://schemas.openxmlformats.org/officeDocument/2006/relationships/chart" Target="../charts/char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chart" Target="../charts/chart2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14/relationships/chartEx" Target="../charts/chartEx3.xml"/><Relationship Id="rId7" Type="http://schemas.openxmlformats.org/officeDocument/2006/relationships/chart" Target="../charts/chart2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5.xml"/><Relationship Id="rId5" Type="http://schemas.openxmlformats.org/officeDocument/2006/relationships/image" Target="../media/image27.sv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microsoft.com/office/2007/relationships/hdphoto" Target="../media/hdphoto3.wdp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3" Type="http://schemas.openxmlformats.org/officeDocument/2006/relationships/image" Target="../media/image2.png"/><Relationship Id="rId7" Type="http://schemas.openxmlformats.org/officeDocument/2006/relationships/chart" Target="../charts/chart3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chart" Target="../charts/chart30.xml"/><Relationship Id="rId10" Type="http://schemas.openxmlformats.org/officeDocument/2006/relationships/chart" Target="../charts/chart34.xml"/><Relationship Id="rId4" Type="http://schemas.microsoft.com/office/2007/relationships/hdphoto" Target="../media/hdphoto2.wdp"/><Relationship Id="rId9" Type="http://schemas.openxmlformats.org/officeDocument/2006/relationships/chart" Target="../charts/chart3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2.jpe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2.jpe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2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3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1" descr="A building with flags in front of it&#10;&#10;Description automatically generated with low confidence">
            <a:extLst>
              <a:ext uri="{FF2B5EF4-FFF2-40B4-BE49-F238E27FC236}">
                <a16:creationId xmlns:a16="http://schemas.microsoft.com/office/drawing/2014/main" id="{339D87FF-4ACD-FBB4-726F-456FB5595E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2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A31634-B073-4D3F-B34D-E2132AD8A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282" y="1888160"/>
            <a:ext cx="11807718" cy="2842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CA" sz="4800" b="1" dirty="0">
                <a:solidFill>
                  <a:schemeClr val="accent6">
                    <a:lumMod val="75000"/>
                  </a:schemeClr>
                </a:solidFill>
                <a:latin typeface="Raleway" pitchFamily="2" charset="0"/>
                <a:cs typeface="Arial" panose="020B0604020202020204" pitchFamily="34" charset="0"/>
              </a:rPr>
              <a:t>2023-2026 Corporate Strategic Plan </a:t>
            </a:r>
            <a:br>
              <a:rPr lang="en-CA" sz="6600" b="1" dirty="0">
                <a:solidFill>
                  <a:srgbClr val="0078BF"/>
                </a:solidFill>
                <a:latin typeface="Raleway" pitchFamily="2" charset="0"/>
                <a:cs typeface="Arial" panose="020B0604020202020204" pitchFamily="34" charset="0"/>
              </a:rPr>
            </a:br>
            <a:r>
              <a:rPr lang="en-CA" sz="6600" b="1" dirty="0">
                <a:solidFill>
                  <a:srgbClr val="0078BF"/>
                </a:solidFill>
                <a:latin typeface="Raleway" pitchFamily="2" charset="0"/>
                <a:cs typeface="Arial" panose="020B0604020202020204" pitchFamily="34" charset="0"/>
              </a:rPr>
              <a:t>Year 3 (2025) Annual Progress Report </a:t>
            </a:r>
            <a:br>
              <a:rPr lang="en-CA" sz="1800" b="1" dirty="0">
                <a:solidFill>
                  <a:schemeClr val="accent6"/>
                </a:solidFill>
                <a:latin typeface="Raleway" pitchFamily="2" charset="0"/>
                <a:cs typeface="Arial" panose="020B0604020202020204" pitchFamily="34" charset="0"/>
              </a:rPr>
            </a:br>
            <a:endParaRPr lang="en-CA" sz="3600" dirty="0">
              <a:solidFill>
                <a:schemeClr val="accent6"/>
              </a:solidFill>
              <a:latin typeface="Raleway" pitchFamily="2" charset="0"/>
              <a:cs typeface="Arial" panose="020B0604020202020204" pitchFamily="34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12565F2-80FD-117E-0FC0-2644E27E0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280" y="4427359"/>
            <a:ext cx="12164008" cy="1655762"/>
          </a:xfrm>
        </p:spPr>
        <p:txBody>
          <a:bodyPr>
            <a:normAutofit/>
          </a:bodyPr>
          <a:lstStyle/>
          <a:p>
            <a:pPr algn="l"/>
            <a:r>
              <a:rPr lang="en-CA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0"/>
                <a:cs typeface="Arial" panose="020B0604020202020204" pitchFamily="34" charset="0"/>
              </a:rPr>
              <a:t>Presented To</a:t>
            </a:r>
            <a:r>
              <a:rPr lang="en-C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0"/>
                <a:cs typeface="Arial" panose="020B0604020202020204" pitchFamily="34" charset="0"/>
              </a:rPr>
              <a:t>: Township Council</a:t>
            </a:r>
          </a:p>
          <a:p>
            <a:pPr algn="l"/>
            <a:r>
              <a:rPr lang="en-CA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0"/>
                <a:cs typeface="Arial" panose="020B0604020202020204" pitchFamily="34" charset="0"/>
              </a:rPr>
              <a:t>Presented On</a:t>
            </a:r>
            <a:r>
              <a:rPr lang="en-C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0"/>
                <a:cs typeface="Arial" panose="020B0604020202020204" pitchFamily="34" charset="0"/>
              </a:rPr>
              <a:t>: Monday April 13, 2026</a:t>
            </a:r>
          </a:p>
          <a:p>
            <a:pPr algn="l"/>
            <a:r>
              <a:rPr lang="en-CA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0"/>
                <a:cs typeface="Arial" panose="020B0604020202020204" pitchFamily="34" charset="0"/>
              </a:rPr>
              <a:t>Presented By: </a:t>
            </a:r>
            <a:r>
              <a:rPr lang="en-C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0"/>
                <a:cs typeface="Arial" panose="020B0604020202020204" pitchFamily="34" charset="0"/>
              </a:rPr>
              <a:t>Alex Pinheiro, Strategic Policy Coordinator</a:t>
            </a:r>
          </a:p>
          <a:p>
            <a:pPr algn="l"/>
            <a:endParaRPr lang="en-CA" sz="2000" dirty="0">
              <a:solidFill>
                <a:schemeClr val="accent1">
                  <a:lumMod val="60000"/>
                  <a:lumOff val="40000"/>
                </a:schemeClr>
              </a:solidFill>
              <a:latin typeface="Raleway" pitchFamily="2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FD1966-0DC7-BC60-F6F5-F7222B324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126584-3F88-820C-3CC8-8E4972629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BDB0D4-5768-0A13-B106-B2C415F6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1</a:t>
            </a:fld>
            <a:endParaRPr lang="en-CA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23547F-EEB1-AB8F-F7CA-7E1983A15A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9" b="70180" l="6019" r="97674">
                        <a14:foregroundMark x1="57592" y1="6427" x2="57592" y2="6427"/>
                        <a14:foregroundMark x1="69220" y1="5398" x2="69220" y2="5398"/>
                        <a14:foregroundMark x1="50889" y1="4627" x2="50889" y2="4627"/>
                        <a14:foregroundMark x1="66758" y1="3856" x2="66758" y2="3856"/>
                        <a14:foregroundMark x1="82763" y1="14139" x2="82763" y2="14139"/>
                        <a14:foregroundMark x1="94391" y1="17481" x2="94391" y2="17481"/>
                        <a14:foregroundMark x1="97811" y1="22108" x2="97811" y2="22108"/>
                        <a14:foregroundMark x1="39535" y1="16195" x2="39535" y2="16195"/>
                        <a14:foregroundMark x1="24487" y1="15424" x2="24487" y2="15424"/>
                        <a14:foregroundMark x1="17921" y1="34190" x2="17921" y2="34190"/>
                        <a14:foregroundMark x1="33516" y1="3856" x2="33516" y2="3856"/>
                        <a14:foregroundMark x1="24624" y1="53470" x2="24624" y2="53470"/>
                        <a14:foregroundMark x1="13133" y1="49871" x2="13133" y2="49871"/>
                        <a14:foregroundMark x1="6019" y1="7712" x2="6019" y2="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6" b="21048"/>
          <a:stretch/>
        </p:blipFill>
        <p:spPr>
          <a:xfrm>
            <a:off x="522090" y="551389"/>
            <a:ext cx="2441606" cy="10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9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6"/>
    </mc:Choice>
    <mc:Fallback xmlns="">
      <p:transition spd="slow" advTm="1183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hooting a bow and arrow&#10;&#10;Description automatically generated">
            <a:extLst>
              <a:ext uri="{FF2B5EF4-FFF2-40B4-BE49-F238E27FC236}">
                <a16:creationId xmlns:a16="http://schemas.microsoft.com/office/drawing/2014/main" id="{E0997307-3C76-2A4C-2B90-BBE6C3B44C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4D578727-BF48-7321-816F-B640BE038F9B}"/>
              </a:ext>
            </a:extLst>
          </p:cNvPr>
          <p:cNvSpPr txBox="1">
            <a:spLocks/>
          </p:cNvSpPr>
          <p:nvPr/>
        </p:nvSpPr>
        <p:spPr>
          <a:xfrm>
            <a:off x="5519484" y="4137746"/>
            <a:ext cx="6182231" cy="3964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CA" sz="6000" b="1" dirty="0">
                <a:latin typeface="Raleway" pitchFamily="2" charset="0"/>
                <a:cs typeface="Arial" panose="020B0604020202020204" pitchFamily="34" charset="0"/>
              </a:rPr>
              <a:t>2025 Annual Progress Report</a:t>
            </a:r>
            <a:br>
              <a:rPr lang="en-CA" sz="6000" b="1" dirty="0">
                <a:latin typeface="Raleway" pitchFamily="2" charset="0"/>
                <a:cs typeface="Arial" panose="020B0604020202020204" pitchFamily="34" charset="0"/>
              </a:rPr>
            </a:br>
            <a:br>
              <a:rPr lang="en-CA" sz="6000" b="1" dirty="0">
                <a:latin typeface="Raleway" pitchFamily="2" charset="0"/>
                <a:cs typeface="Arial" panose="020B0604020202020204" pitchFamily="34" charset="0"/>
              </a:rPr>
            </a:br>
            <a:br>
              <a:rPr lang="en-CA" sz="6000" b="1" dirty="0">
                <a:latin typeface="Raleway" pitchFamily="2" charset="0"/>
                <a:cs typeface="Arial" panose="020B0604020202020204" pitchFamily="34" charset="0"/>
              </a:rPr>
            </a:br>
            <a:endParaRPr lang="en-CA" sz="6000" dirty="0">
              <a:latin typeface="Raleway" pitchFamily="2" charset="0"/>
              <a:cs typeface="Arial" panose="020B0604020202020204" pitchFamily="34" charset="0"/>
            </a:endParaRPr>
          </a:p>
        </p:txBody>
      </p:sp>
      <p:sp>
        <p:nvSpPr>
          <p:cNvPr id="48" name="Date Placeholder 47">
            <a:extLst>
              <a:ext uri="{FF2B5EF4-FFF2-40B4-BE49-F238E27FC236}">
                <a16:creationId xmlns:a16="http://schemas.microsoft.com/office/drawing/2014/main" id="{35B7144A-15D1-4CB0-95F0-8594CC107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2025</a:t>
            </a:r>
          </a:p>
        </p:txBody>
      </p:sp>
      <p:sp>
        <p:nvSpPr>
          <p:cNvPr id="49" name="Footer Placeholder 48">
            <a:extLst>
              <a:ext uri="{FF2B5EF4-FFF2-40B4-BE49-F238E27FC236}">
                <a16:creationId xmlns:a16="http://schemas.microsoft.com/office/drawing/2014/main" id="{CA0FE565-B4B4-8B92-FBB9-C9CAC0B95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9DDC4AE5-3011-93D0-4E50-834DC9F72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8496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6A610-A0E1-C7CC-9D14-DDE10A4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024" y="-382387"/>
            <a:ext cx="10039109" cy="1899912"/>
          </a:xfrm>
        </p:spPr>
        <p:txBody>
          <a:bodyPr>
            <a:normAutofit/>
          </a:bodyPr>
          <a:lstStyle/>
          <a:p>
            <a:r>
              <a:rPr lang="en-CA" sz="4000" b="1" dirty="0">
                <a:latin typeface="Raleway" pitchFamily="2" charset="0"/>
                <a:cs typeface="Arial" panose="020B0604020202020204" pitchFamily="34" charset="0"/>
              </a:rPr>
              <a:t>Strategic Performance Report Summary</a:t>
            </a:r>
            <a:endParaRPr lang="en-CA" sz="4000" dirty="0">
              <a:latin typeface="Raleway" pitchFamily="2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8D4C65-8FBF-4219-13CF-185348BC6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8F7E8-0A92-0BFF-C1DC-B592D3E11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BB22D-5ED0-35D8-130D-C5EBD283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11</a:t>
            </a:fld>
            <a:endParaRPr lang="en-CA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D068D0-9185-8615-4D30-6986E26FF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9" b="70180" l="6019" r="97674">
                        <a14:foregroundMark x1="57592" y1="6427" x2="57592" y2="6427"/>
                        <a14:foregroundMark x1="69220" y1="5398" x2="69220" y2="5398"/>
                        <a14:foregroundMark x1="50889" y1="4627" x2="50889" y2="4627"/>
                        <a14:foregroundMark x1="66758" y1="3856" x2="66758" y2="3856"/>
                        <a14:foregroundMark x1="82763" y1="14139" x2="82763" y2="14139"/>
                        <a14:foregroundMark x1="94391" y1="17481" x2="94391" y2="17481"/>
                        <a14:foregroundMark x1="97811" y1="22108" x2="97811" y2="22108"/>
                        <a14:foregroundMark x1="39535" y1="16195" x2="39535" y2="16195"/>
                        <a14:foregroundMark x1="24487" y1="15424" x2="24487" y2="15424"/>
                        <a14:foregroundMark x1="17921" y1="34190" x2="17921" y2="34190"/>
                        <a14:foregroundMark x1="33516" y1="3856" x2="33516" y2="3856"/>
                        <a14:foregroundMark x1="24624" y1="53470" x2="24624" y2="53470"/>
                        <a14:foregroundMark x1="13133" y1="49871" x2="13133" y2="49871"/>
                        <a14:foregroundMark x1="6019" y1="7712" x2="6019" y2="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6" b="21048"/>
          <a:stretch/>
        </p:blipFill>
        <p:spPr>
          <a:xfrm>
            <a:off x="245058" y="223785"/>
            <a:ext cx="1639584" cy="687568"/>
          </a:xfrm>
          <a:prstGeom prst="rect">
            <a:avLst/>
          </a:prstGeom>
        </p:spPr>
      </p:pic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915D9B16-7A2C-2777-1724-6A00EA87D48A}"/>
              </a:ext>
            </a:extLst>
          </p:cNvPr>
          <p:cNvGraphicFramePr>
            <a:graphicFrameLocks/>
          </p:cNvGraphicFramePr>
          <p:nvPr/>
        </p:nvGraphicFramePr>
        <p:xfrm>
          <a:off x="1102870" y="1280639"/>
          <a:ext cx="9800356" cy="4716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1323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CA1F5-269C-B04E-3A99-EF26F266F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6F3CBCC-90C5-D5B1-7FC8-07511AC7B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39" y="108306"/>
            <a:ext cx="9507279" cy="865225"/>
          </a:xfrm>
        </p:spPr>
        <p:txBody>
          <a:bodyPr>
            <a:noAutofit/>
          </a:bodyPr>
          <a:lstStyle/>
          <a:p>
            <a:r>
              <a:rPr lang="en-CA" sz="3600" b="1" dirty="0">
                <a:latin typeface="Raleway" pitchFamily="2" charset="0"/>
                <a:cs typeface="Arial" panose="020B0604020202020204" pitchFamily="34" charset="0"/>
              </a:rPr>
              <a:t>CSP Performance Report Summary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31E9DE43-CEFD-432F-DBAC-A255251CC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DF63FA66-D0EB-EED3-C29C-7C093B5E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Corporation of the Township of King</a:t>
            </a:r>
            <a:endParaRPr lang="en-CA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366B1F8-CE04-3F50-828E-A97ECC2A4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12</a:t>
            </a:fld>
            <a:endParaRPr lang="en-CA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80102-2ED5-52C4-957D-626B8FDE28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9" b="70180" l="6019" r="97674">
                        <a14:foregroundMark x1="57592" y1="6427" x2="57592" y2="6427"/>
                        <a14:foregroundMark x1="69220" y1="5398" x2="69220" y2="5398"/>
                        <a14:foregroundMark x1="50889" y1="4627" x2="50889" y2="4627"/>
                        <a14:foregroundMark x1="66758" y1="3856" x2="66758" y2="3856"/>
                        <a14:foregroundMark x1="82763" y1="14139" x2="82763" y2="14139"/>
                        <a14:foregroundMark x1="94391" y1="17481" x2="94391" y2="17481"/>
                        <a14:foregroundMark x1="97811" y1="22108" x2="97811" y2="22108"/>
                        <a14:foregroundMark x1="39535" y1="16195" x2="39535" y2="16195"/>
                        <a14:foregroundMark x1="24487" y1="15424" x2="24487" y2="15424"/>
                        <a14:foregroundMark x1="17921" y1="34190" x2="17921" y2="34190"/>
                        <a14:foregroundMark x1="33516" y1="3856" x2="33516" y2="3856"/>
                        <a14:foregroundMark x1="24624" y1="53470" x2="24624" y2="53470"/>
                        <a14:foregroundMark x1="13133" y1="49871" x2="13133" y2="49871"/>
                        <a14:foregroundMark x1="6019" y1="7712" x2="6019" y2="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6" b="21048"/>
          <a:stretch/>
        </p:blipFill>
        <p:spPr>
          <a:xfrm>
            <a:off x="245058" y="223785"/>
            <a:ext cx="1639584" cy="68756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9225C8-1F9F-1B96-E85D-3668C86B61FD}"/>
              </a:ext>
            </a:extLst>
          </p:cNvPr>
          <p:cNvCxnSpPr>
            <a:cxnSpLocks/>
          </p:cNvCxnSpPr>
          <p:nvPr/>
        </p:nvCxnSpPr>
        <p:spPr>
          <a:xfrm>
            <a:off x="2124740" y="223785"/>
            <a:ext cx="0" cy="66192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08D0CCB-F2F2-D4A7-8EF9-1DAB6926EBFD}"/>
              </a:ext>
            </a:extLst>
          </p:cNvPr>
          <p:cNvSpPr/>
          <p:nvPr/>
        </p:nvSpPr>
        <p:spPr>
          <a:xfrm>
            <a:off x="5755032" y="1274111"/>
            <a:ext cx="2991372" cy="22406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b="1" dirty="0">
                <a:solidFill>
                  <a:schemeClr val="accent6"/>
                </a:solidFill>
                <a:latin typeface="Raleway" pitchFamily="2" charset="0"/>
              </a:rPr>
              <a:t>A Greener Future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411C3D-5CB5-ED18-3E3A-BB5158D93B65}"/>
              </a:ext>
            </a:extLst>
          </p:cNvPr>
          <p:cNvSpPr/>
          <p:nvPr/>
        </p:nvSpPr>
        <p:spPr>
          <a:xfrm>
            <a:off x="5755032" y="3607794"/>
            <a:ext cx="2991372" cy="2240645"/>
          </a:xfrm>
          <a:prstGeom prst="rect">
            <a:avLst/>
          </a:prstGeom>
          <a:solidFill>
            <a:srgbClr val="FFDDD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b="1" dirty="0">
                <a:solidFill>
                  <a:srgbClr val="FF0066"/>
                </a:solidFill>
                <a:latin typeface="Raleway" pitchFamily="2" charset="0"/>
              </a:rPr>
              <a:t>Complete Communities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BE8D61-1D20-3E8D-8328-57392D264357}"/>
              </a:ext>
            </a:extLst>
          </p:cNvPr>
          <p:cNvSpPr/>
          <p:nvPr/>
        </p:nvSpPr>
        <p:spPr>
          <a:xfrm>
            <a:off x="8888756" y="3618545"/>
            <a:ext cx="2991372" cy="22406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b="1" dirty="0">
                <a:solidFill>
                  <a:srgbClr val="00B0F0"/>
                </a:solidFill>
                <a:latin typeface="Raleway" pitchFamily="2" charset="0"/>
              </a:rPr>
              <a:t>Service Excellence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EC1D4A-BDC7-E318-D3D5-E5E0E4CFE156}"/>
              </a:ext>
            </a:extLst>
          </p:cNvPr>
          <p:cNvSpPr/>
          <p:nvPr/>
        </p:nvSpPr>
        <p:spPr>
          <a:xfrm>
            <a:off x="8880746" y="1270488"/>
            <a:ext cx="2991372" cy="22406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b="1" dirty="0">
                <a:solidFill>
                  <a:schemeClr val="accent2"/>
                </a:solidFill>
                <a:latin typeface="Raleway" pitchFamily="2" charset="0"/>
              </a:rPr>
              <a:t>Sustainable Asset Management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81D7E2-89C6-D7E4-01EA-662A8402205B}"/>
              </a:ext>
            </a:extLst>
          </p:cNvPr>
          <p:cNvSpPr/>
          <p:nvPr/>
        </p:nvSpPr>
        <p:spPr>
          <a:xfrm>
            <a:off x="1919803" y="1294698"/>
            <a:ext cx="3632408" cy="45644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Key Results Status Summary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4A26D75-90D8-942F-6D6C-3F946F0F0510}"/>
              </a:ext>
            </a:extLst>
          </p:cNvPr>
          <p:cNvSpPr/>
          <p:nvPr/>
        </p:nvSpPr>
        <p:spPr>
          <a:xfrm rot="10800000" flipV="1">
            <a:off x="250702" y="1294699"/>
            <a:ext cx="1488645" cy="4564491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Legend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007917-8081-7EF2-A95E-1BDE1D10BDB2}"/>
              </a:ext>
            </a:extLst>
          </p:cNvPr>
          <p:cNvSpPr txBox="1"/>
          <p:nvPr/>
        </p:nvSpPr>
        <p:spPr>
          <a:xfrm>
            <a:off x="10609545" y="4902350"/>
            <a:ext cx="21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graphicFrame>
        <p:nvGraphicFramePr>
          <p:cNvPr id="16" name="Content Placeholder 12">
            <a:extLst>
              <a:ext uri="{FF2B5EF4-FFF2-40B4-BE49-F238E27FC236}">
                <a16:creationId xmlns:a16="http://schemas.microsoft.com/office/drawing/2014/main" id="{E33EB9FD-45E0-8382-4BB8-B28603F16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506172"/>
              </p:ext>
            </p:extLst>
          </p:nvPr>
        </p:nvGraphicFramePr>
        <p:xfrm>
          <a:off x="890242" y="1761344"/>
          <a:ext cx="6075993" cy="3886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59A421C2-0D6F-FEF0-6932-7202A326D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68" y="1769661"/>
            <a:ext cx="1308711" cy="3777975"/>
          </a:xfrm>
          <a:prstGeom prst="rect">
            <a:avLst/>
          </a:prstGeom>
        </p:spPr>
      </p:pic>
      <p:graphicFrame>
        <p:nvGraphicFramePr>
          <p:cNvPr id="20" name="Content Placeholder 12">
            <a:extLst>
              <a:ext uri="{FF2B5EF4-FFF2-40B4-BE49-F238E27FC236}">
                <a16:creationId xmlns:a16="http://schemas.microsoft.com/office/drawing/2014/main" id="{E5418A86-F608-CB8A-1A1F-F286473DA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746890"/>
              </p:ext>
            </p:extLst>
          </p:nvPr>
        </p:nvGraphicFramePr>
        <p:xfrm>
          <a:off x="5058914" y="1112479"/>
          <a:ext cx="4447910" cy="3094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Content Placeholder 12">
            <a:extLst>
              <a:ext uri="{FF2B5EF4-FFF2-40B4-BE49-F238E27FC236}">
                <a16:creationId xmlns:a16="http://schemas.microsoft.com/office/drawing/2014/main" id="{A2EDFEC7-9C88-DCF7-D4B2-590041B056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074829"/>
              </p:ext>
            </p:extLst>
          </p:nvPr>
        </p:nvGraphicFramePr>
        <p:xfrm>
          <a:off x="5199480" y="3539641"/>
          <a:ext cx="4447910" cy="3094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Content Placeholder 12">
            <a:extLst>
              <a:ext uri="{FF2B5EF4-FFF2-40B4-BE49-F238E27FC236}">
                <a16:creationId xmlns:a16="http://schemas.microsoft.com/office/drawing/2014/main" id="{C871950B-C5E2-68F1-88DD-BC67F07C2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415036"/>
              </p:ext>
            </p:extLst>
          </p:nvPr>
        </p:nvGraphicFramePr>
        <p:xfrm>
          <a:off x="8295621" y="1218838"/>
          <a:ext cx="4447910" cy="3094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7" name="Content Placeholder 12">
            <a:extLst>
              <a:ext uri="{FF2B5EF4-FFF2-40B4-BE49-F238E27FC236}">
                <a16:creationId xmlns:a16="http://schemas.microsoft.com/office/drawing/2014/main" id="{BE9B3882-28AC-AF98-432A-CA32228365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075183"/>
              </p:ext>
            </p:extLst>
          </p:nvPr>
        </p:nvGraphicFramePr>
        <p:xfrm>
          <a:off x="8356221" y="3413493"/>
          <a:ext cx="4447910" cy="3094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900983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6AE9D-C775-C6C2-B32A-8180C2647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4E9C9-42A8-9D6D-28EF-AF2A9663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674" y="4624930"/>
            <a:ext cx="5429760" cy="1325563"/>
          </a:xfrm>
        </p:spPr>
        <p:txBody>
          <a:bodyPr>
            <a:noAutofit/>
          </a:bodyPr>
          <a:lstStyle/>
          <a:p>
            <a:pPr algn="r"/>
            <a:r>
              <a:rPr lang="en-C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0"/>
              </a:rPr>
              <a:t>Highlights by Priority Area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8AAFEC-2775-AAF2-8122-E4AC33D1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86C002-B5FB-1F4B-F25A-00EE748D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13</a:t>
            </a:fld>
            <a:endParaRPr lang="en-CA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43ED081-5ED6-DD9B-8AC3-8D92D318E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45" y="0"/>
            <a:ext cx="122057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5AB8D3-C482-61A2-7C51-1AA3066E0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77160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5D502-CD76-8624-2775-50AC180A5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53A885-D0F6-7D4E-E923-24F007B92D40}"/>
              </a:ext>
            </a:extLst>
          </p:cNvPr>
          <p:cNvSpPr/>
          <p:nvPr/>
        </p:nvSpPr>
        <p:spPr>
          <a:xfrm>
            <a:off x="-1" y="9688"/>
            <a:ext cx="12191999" cy="6858000"/>
          </a:xfrm>
          <a:prstGeom prst="rect">
            <a:avLst/>
          </a:prstGeom>
          <a:solidFill>
            <a:schemeClr val="accent6">
              <a:alpha val="1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0C15C-F7DD-71BA-BDCB-CEBB95CC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Corporation of the Township of King</a:t>
            </a:r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BB57D-C353-2D9F-28FD-6923BC10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14</a:t>
            </a:fld>
            <a:endParaRPr lang="en-CA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7CDCBE5-757A-30B9-4EDD-89AEACC20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9688"/>
            <a:ext cx="12191998" cy="686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C0F1ED-D0DE-CF69-FFE3-6E255121D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111" y="1527828"/>
            <a:ext cx="7666074" cy="2892054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0"/>
              </a:rPr>
              <a:t>A GREENER FUTURE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441082-A022-8AC2-C986-F6149950E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49179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4BE3E-BB18-7180-3F9B-95EA89F8B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388" y="6514983"/>
            <a:ext cx="2743200" cy="365125"/>
          </a:xfrm>
        </p:spPr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32439-BEDF-8C46-65DB-717BE8C0B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4983"/>
            <a:ext cx="4114800" cy="365125"/>
          </a:xfrm>
        </p:spPr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EBCEE-14E1-C21E-F17F-14BFE553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0347" y="6472827"/>
            <a:ext cx="2743200" cy="365125"/>
          </a:xfrm>
        </p:spPr>
        <p:txBody>
          <a:bodyPr/>
          <a:lstStyle/>
          <a:p>
            <a:fld id="{6145A6C7-802C-4219-8E5C-90BE8300A255}" type="slidenum">
              <a:rPr lang="en-CA" smtClean="0"/>
              <a:t>15</a:t>
            </a:fld>
            <a:endParaRPr lang="en-CA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08C828-98EC-D156-2F39-32C5E493AA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9" b="70180" l="6019" r="97674">
                        <a14:foregroundMark x1="57592" y1="6427" x2="57592" y2="6427"/>
                        <a14:foregroundMark x1="69220" y1="5398" x2="69220" y2="5398"/>
                        <a14:foregroundMark x1="50889" y1="4627" x2="50889" y2="4627"/>
                        <a14:foregroundMark x1="66758" y1="3856" x2="66758" y2="3856"/>
                        <a14:foregroundMark x1="82763" y1="14139" x2="82763" y2="14139"/>
                        <a14:foregroundMark x1="94391" y1="17481" x2="94391" y2="17481"/>
                        <a14:foregroundMark x1="97811" y1="22108" x2="97811" y2="22108"/>
                        <a14:foregroundMark x1="39535" y1="16195" x2="39535" y2="16195"/>
                        <a14:foregroundMark x1="24487" y1="15424" x2="24487" y2="15424"/>
                        <a14:foregroundMark x1="17921" y1="34190" x2="17921" y2="34190"/>
                        <a14:foregroundMark x1="33516" y1="3856" x2="33516" y2="3856"/>
                        <a14:foregroundMark x1="24624" y1="53470" x2="24624" y2="53470"/>
                        <a14:foregroundMark x1="13133" y1="49871" x2="13133" y2="49871"/>
                        <a14:foregroundMark x1="6019" y1="7712" x2="6019" y2="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6" b="21048"/>
          <a:stretch/>
        </p:blipFill>
        <p:spPr>
          <a:xfrm>
            <a:off x="236828" y="280783"/>
            <a:ext cx="1202743" cy="5043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52DE1F-7791-1FF4-BA31-DB3F40E96250}"/>
              </a:ext>
            </a:extLst>
          </p:cNvPr>
          <p:cNvSpPr/>
          <p:nvPr/>
        </p:nvSpPr>
        <p:spPr>
          <a:xfrm>
            <a:off x="242924" y="160364"/>
            <a:ext cx="11697688" cy="7352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CA" b="1" kern="100" dirty="0">
                <a:solidFill>
                  <a:schemeClr val="tx1"/>
                </a:solidFill>
                <a:effectLst/>
                <a:latin typeface="Raleway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Develop environmentally sustainable solutions to reduce King's footprint and mitigate against the impacts of climate change.</a:t>
            </a:r>
            <a:endParaRPr lang="en-CA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DCDD85-39E7-2469-B639-02048F5E975F}"/>
              </a:ext>
            </a:extLst>
          </p:cNvPr>
          <p:cNvSpPr/>
          <p:nvPr/>
        </p:nvSpPr>
        <p:spPr>
          <a:xfrm>
            <a:off x="251388" y="1106355"/>
            <a:ext cx="3778660" cy="53811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Adopt and Begin the Implementation of the Community Climate Change Action Plan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2026</a:t>
            </a:r>
            <a:r>
              <a:rPr lang="en-CA" dirty="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CA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BC7164-9B60-3053-707A-92D7337BB88A}"/>
              </a:ext>
            </a:extLst>
          </p:cNvPr>
          <p:cNvSpPr/>
          <p:nvPr/>
        </p:nvSpPr>
        <p:spPr>
          <a:xfrm>
            <a:off x="4198419" y="1089570"/>
            <a:ext cx="3778660" cy="53811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Reduce Corporate Emissions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140 Tco2E 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(tonnes of carbon dioxide).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C105B-0287-190B-49DA-36800DF6FC4E}"/>
              </a:ext>
            </a:extLst>
          </p:cNvPr>
          <p:cNvSpPr/>
          <p:nvPr/>
        </p:nvSpPr>
        <p:spPr>
          <a:xfrm>
            <a:off x="8161952" y="1106355"/>
            <a:ext cx="3778660" cy="5390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Develop a Green Development Standards Incentive Program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2026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C06C9414-2259-0B2C-A87C-0D7A1DC0F1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6407223"/>
              </p:ext>
            </p:extLst>
          </p:nvPr>
        </p:nvGraphicFramePr>
        <p:xfrm>
          <a:off x="191046" y="3796946"/>
          <a:ext cx="4038761" cy="2360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F6CAD749-3E67-73E2-3EA8-7E2C0ACDB32F}"/>
              </a:ext>
            </a:extLst>
          </p:cNvPr>
          <p:cNvSpPr txBox="1"/>
          <p:nvPr/>
        </p:nvSpPr>
        <p:spPr>
          <a:xfrm>
            <a:off x="407309" y="2457136"/>
            <a:ext cx="3606237" cy="12721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n-CA" sz="1400" dirty="0"/>
              <a:t>☑ </a:t>
            </a:r>
            <a:r>
              <a:rPr lang="en-CA" sz="1400" dirty="0">
                <a:latin typeface="Raleway" pitchFamily="2" charset="0"/>
              </a:rPr>
              <a:t>Advanced implementation of the</a:t>
            </a:r>
            <a:r>
              <a:rPr lang="en-CA" sz="1400" dirty="0">
                <a:solidFill>
                  <a:schemeClr val="accent6"/>
                </a:solidFill>
                <a:latin typeface="Raleway" pitchFamily="2" charset="0"/>
              </a:rPr>
              <a:t> King Community Climate Action Plan </a:t>
            </a:r>
            <a:r>
              <a:rPr lang="en-CA" sz="1400" dirty="0">
                <a:latin typeface="Raleway" pitchFamily="2" charset="0"/>
              </a:rPr>
              <a:t>following Council endorsement</a:t>
            </a:r>
            <a:endParaRPr lang="en-CA" sz="1400" dirty="0">
              <a:solidFill>
                <a:schemeClr val="accent6"/>
              </a:solidFill>
              <a:latin typeface="Raleway" pitchFamily="2" charset="0"/>
            </a:endParaRPr>
          </a:p>
          <a:p>
            <a:pPr>
              <a:spcAft>
                <a:spcPts val="800"/>
              </a:spcAft>
            </a:pPr>
            <a:r>
              <a:rPr lang="en-CA" sz="1400" dirty="0">
                <a:latin typeface="Raleway" pitchFamily="2" charset="0"/>
              </a:rPr>
              <a:t>☑ Expanded the </a:t>
            </a:r>
            <a:r>
              <a:rPr lang="en-CA" sz="1400" dirty="0">
                <a:solidFill>
                  <a:schemeClr val="accent6"/>
                </a:solidFill>
                <a:latin typeface="Raleway"/>
              </a:rPr>
              <a:t>King Environmental Action Team </a:t>
            </a:r>
            <a:r>
              <a:rPr lang="en-CA" sz="1400" dirty="0">
                <a:latin typeface="Raleway"/>
              </a:rPr>
              <a:t>and</a:t>
            </a:r>
            <a:r>
              <a:rPr lang="en-CA" sz="1400" dirty="0">
                <a:solidFill>
                  <a:schemeClr val="accent6"/>
                </a:solidFill>
                <a:latin typeface="Raleway"/>
              </a:rPr>
              <a:t> Foodcycler Program</a:t>
            </a:r>
            <a:endParaRPr lang="en-US" sz="1400" dirty="0">
              <a:solidFill>
                <a:srgbClr val="4EA72E"/>
              </a:solidFill>
              <a:latin typeface="Raleway"/>
            </a:endParaRP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A8582544-F603-6297-ADEA-5CFC192ADC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8892592"/>
              </p:ext>
            </p:extLst>
          </p:nvPr>
        </p:nvGraphicFramePr>
        <p:xfrm>
          <a:off x="8169210" y="3685398"/>
          <a:ext cx="3778660" cy="2446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1024B214-9CA1-0593-B9B7-D88BE91E94B0}"/>
              </a:ext>
            </a:extLst>
          </p:cNvPr>
          <p:cNvSpPr txBox="1"/>
          <p:nvPr/>
        </p:nvSpPr>
        <p:spPr>
          <a:xfrm>
            <a:off x="8346825" y="2207155"/>
            <a:ext cx="3555838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CA" sz="1400" dirty="0"/>
              <a:t>☑ </a:t>
            </a:r>
            <a:r>
              <a:rPr lang="en-CA" sz="1400" dirty="0">
                <a:latin typeface="Raleway" pitchFamily="2" charset="0"/>
              </a:rPr>
              <a:t>Reviewed incentives driving the </a:t>
            </a:r>
            <a:r>
              <a:rPr lang="en-CA" sz="1400" dirty="0">
                <a:solidFill>
                  <a:schemeClr val="accent6"/>
                </a:solidFill>
                <a:latin typeface="Raleway" pitchFamily="2" charset="0"/>
              </a:rPr>
              <a:t>ThinKING Green Sustainable Development </a:t>
            </a:r>
            <a:r>
              <a:rPr lang="en-CA" sz="1400" dirty="0">
                <a:latin typeface="Raleway" pitchFamily="2" charset="0"/>
              </a:rPr>
              <a:t>Program</a:t>
            </a:r>
            <a:r>
              <a:rPr lang="en-CA" sz="1400" dirty="0">
                <a:solidFill>
                  <a:schemeClr val="accent6"/>
                </a:solidFill>
                <a:latin typeface="Raleway" pitchFamily="2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CA" sz="1400" dirty="0"/>
              <a:t>☑ </a:t>
            </a:r>
            <a:r>
              <a:rPr lang="en-CA" sz="1400" dirty="0">
                <a:latin typeface="Raleway" pitchFamily="2" charset="0"/>
              </a:rPr>
              <a:t>Completed a </a:t>
            </a:r>
            <a:r>
              <a:rPr lang="en-CA" sz="1400" dirty="0">
                <a:solidFill>
                  <a:schemeClr val="accent6"/>
                </a:solidFill>
                <a:latin typeface="Raleway" pitchFamily="2" charset="0"/>
              </a:rPr>
              <a:t>Jurisdictional Scan </a:t>
            </a:r>
            <a:r>
              <a:rPr lang="en-CA" sz="1400" dirty="0">
                <a:latin typeface="Raleway" pitchFamily="2" charset="0"/>
              </a:rPr>
              <a:t>of Incentives in other Local Municipalities</a:t>
            </a:r>
          </a:p>
          <a:p>
            <a:pPr>
              <a:spcAft>
                <a:spcPts val="800"/>
              </a:spcAft>
            </a:pPr>
            <a:r>
              <a:rPr lang="en-CA" sz="1400" dirty="0"/>
              <a:t>☑ </a:t>
            </a:r>
            <a:r>
              <a:rPr lang="en-CA" sz="1400" dirty="0">
                <a:latin typeface="Raleway" pitchFamily="2" charset="0"/>
              </a:rPr>
              <a:t>Received Council direction, defined </a:t>
            </a:r>
            <a:r>
              <a:rPr lang="en-CA" sz="1400" dirty="0">
                <a:solidFill>
                  <a:schemeClr val="accent6"/>
                </a:solidFill>
                <a:latin typeface="Raleway" pitchFamily="2" charset="0"/>
              </a:rPr>
              <a:t>non-financial incentive framework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5" name="Chart 34">
                <a:extLst>
                  <a:ext uri="{FF2B5EF4-FFF2-40B4-BE49-F238E27FC236}">
                    <a16:creationId xmlns:a16="http://schemas.microsoft.com/office/drawing/2014/main" id="{EF3B8691-BF34-18F3-2F04-63502BAC590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21512337"/>
                  </p:ext>
                </p:extLst>
              </p:nvPr>
            </p:nvGraphicFramePr>
            <p:xfrm>
              <a:off x="4322512" y="2636124"/>
              <a:ext cx="3444115" cy="94987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35" name="Chart 34">
                <a:extLst>
                  <a:ext uri="{FF2B5EF4-FFF2-40B4-BE49-F238E27FC236}">
                    <a16:creationId xmlns:a16="http://schemas.microsoft.com/office/drawing/2014/main" id="{EF3B8691-BF34-18F3-2F04-63502BAC59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22512" y="2636124"/>
                <a:ext cx="3444115" cy="949874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1EF2E3FE-E260-AD8B-5D3D-DDC26FB47FA3}"/>
              </a:ext>
            </a:extLst>
          </p:cNvPr>
          <p:cNvSpPr txBox="1"/>
          <p:nvPr/>
        </p:nvSpPr>
        <p:spPr>
          <a:xfrm>
            <a:off x="5827802" y="2205179"/>
            <a:ext cx="765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>
                <a:latin typeface="Raleway" pitchFamily="2" charset="0"/>
              </a:rPr>
              <a:t>100%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5DE152-818F-BEA5-8BC2-2B52209E0978}"/>
              </a:ext>
            </a:extLst>
          </p:cNvPr>
          <p:cNvCxnSpPr>
            <a:cxnSpLocks/>
          </p:cNvCxnSpPr>
          <p:nvPr/>
        </p:nvCxnSpPr>
        <p:spPr>
          <a:xfrm>
            <a:off x="6044569" y="2482178"/>
            <a:ext cx="0" cy="226798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480848B-DBCB-817D-53F1-170D572E54FF}"/>
              </a:ext>
            </a:extLst>
          </p:cNvPr>
          <p:cNvSpPr txBox="1"/>
          <p:nvPr/>
        </p:nvSpPr>
        <p:spPr>
          <a:xfrm>
            <a:off x="769052" y="6046280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rgbClr val="00B050"/>
                </a:solidFill>
                <a:latin typeface="Raleway" pitchFamily="2" charset="0"/>
              </a:rPr>
              <a:t>PROCEEDING AS PLANNED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3606150-B4EC-664A-E3EC-50C095AFDCE7}"/>
              </a:ext>
            </a:extLst>
          </p:cNvPr>
          <p:cNvSpPr txBox="1"/>
          <p:nvPr/>
        </p:nvSpPr>
        <p:spPr>
          <a:xfrm>
            <a:off x="4639808" y="5961665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1600" b="1" dirty="0">
                <a:solidFill>
                  <a:schemeClr val="accent3"/>
                </a:solidFill>
                <a:latin typeface="Raleway" pitchFamily="2" charset="0"/>
              </a:rPr>
              <a:t>COMPLETED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916610E-C5C6-3595-7F31-694AFF12D9A9}"/>
              </a:ext>
            </a:extLst>
          </p:cNvPr>
          <p:cNvSpPr txBox="1"/>
          <p:nvPr/>
        </p:nvSpPr>
        <p:spPr>
          <a:xfrm>
            <a:off x="8610600" y="6063063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rgbClr val="00B050"/>
                </a:solidFill>
                <a:latin typeface="Raleway" pitchFamily="2" charset="0"/>
              </a:rPr>
              <a:t>PROCEEDING AS PLANNED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E2291-0175-5006-4399-4398A38256B7}"/>
              </a:ext>
            </a:extLst>
          </p:cNvPr>
          <p:cNvSpPr txBox="1"/>
          <p:nvPr/>
        </p:nvSpPr>
        <p:spPr>
          <a:xfrm>
            <a:off x="4425880" y="3962044"/>
            <a:ext cx="3606237" cy="18056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n-CA" sz="1400" dirty="0"/>
              <a:t>☑ </a:t>
            </a:r>
            <a:r>
              <a:rPr lang="en-CA" sz="1400" dirty="0">
                <a:latin typeface="Raleway" pitchFamily="2" charset="0"/>
              </a:rPr>
              <a:t>Supported opening of the </a:t>
            </a:r>
            <a:r>
              <a:rPr lang="en-CA" sz="1400" dirty="0">
                <a:solidFill>
                  <a:schemeClr val="accent6"/>
                </a:solidFill>
                <a:latin typeface="Raleway" pitchFamily="2" charset="0"/>
              </a:rPr>
              <a:t>Zancor Center</a:t>
            </a:r>
            <a:r>
              <a:rPr lang="en-CA" sz="1400" dirty="0">
                <a:latin typeface="Raleway" pitchFamily="2" charset="0"/>
              </a:rPr>
              <a:t>,</a:t>
            </a:r>
            <a:r>
              <a:rPr lang="en-CA" sz="1400" dirty="0">
                <a:solidFill>
                  <a:schemeClr val="accent6"/>
                </a:solidFill>
                <a:latin typeface="Raleway" pitchFamily="2" charset="0"/>
              </a:rPr>
              <a:t> </a:t>
            </a:r>
            <a:r>
              <a:rPr lang="en-CA" sz="1400" dirty="0">
                <a:latin typeface="Raleway" pitchFamily="2" charset="0"/>
              </a:rPr>
              <a:t>achieving the Zero Carbon Building Design Certification</a:t>
            </a:r>
          </a:p>
          <a:p>
            <a:pPr>
              <a:spcAft>
                <a:spcPts val="800"/>
              </a:spcAft>
            </a:pPr>
            <a:r>
              <a:rPr lang="en-CA" sz="1400" dirty="0">
                <a:latin typeface="Raleway" pitchFamily="2" charset="0"/>
              </a:rPr>
              <a:t>☑ Launched a </a:t>
            </a:r>
            <a:r>
              <a:rPr lang="en-CA" sz="1400" dirty="0">
                <a:solidFill>
                  <a:schemeClr val="accent6"/>
                </a:solidFill>
                <a:latin typeface="Raleway" pitchFamily="2" charset="0"/>
              </a:rPr>
              <a:t>corporate composting program </a:t>
            </a:r>
            <a:r>
              <a:rPr lang="en-CA" sz="1400" dirty="0">
                <a:latin typeface="Raleway" pitchFamily="2" charset="0"/>
              </a:rPr>
              <a:t>across municipal facilities</a:t>
            </a:r>
          </a:p>
          <a:p>
            <a:pPr>
              <a:spcAft>
                <a:spcPts val="800"/>
              </a:spcAft>
            </a:pPr>
            <a:r>
              <a:rPr lang="en-CA" sz="1400" dirty="0">
                <a:latin typeface="Raleway" pitchFamily="2" charset="0"/>
              </a:rPr>
              <a:t>☑ Advanced corporate energy tracking and emissions analysis</a:t>
            </a:r>
          </a:p>
        </p:txBody>
      </p:sp>
      <p:pic>
        <p:nvPicPr>
          <p:cNvPr id="3" name="Graphic 2" descr="Badge Tick1 with solid fill">
            <a:extLst>
              <a:ext uri="{FF2B5EF4-FFF2-40B4-BE49-F238E27FC236}">
                <a16:creationId xmlns:a16="http://schemas.microsoft.com/office/drawing/2014/main" id="{8E2760E8-4757-C550-1CAF-9DEB015619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5474" y="5755874"/>
            <a:ext cx="630266" cy="6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1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Graphic spid="20" grpId="0">
        <p:bldAsOne/>
      </p:bldGraphic>
      <p:bldP spid="22" grpId="0"/>
      <p:bldGraphic spid="23" grpId="0">
        <p:bldAsOne/>
      </p:bldGraphic>
      <p:bldP spid="24" grpId="0"/>
      <p:bldP spid="37" grpId="0"/>
      <p:bldP spid="45" grpId="0"/>
      <p:bldP spid="46" grpId="0"/>
      <p:bldP spid="4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4BE3E-BB18-7180-3F9B-95EA89F8B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420" y="6492875"/>
            <a:ext cx="2743200" cy="365125"/>
          </a:xfrm>
        </p:spPr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32439-BEDF-8C46-65DB-717BE8C0B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5514" y="6499752"/>
            <a:ext cx="4114800" cy="365125"/>
          </a:xfrm>
        </p:spPr>
        <p:txBody>
          <a:bodyPr/>
          <a:lstStyle/>
          <a:p>
            <a:r>
              <a:rPr lang="en-US" dirty="0"/>
              <a:t>The Corporation of the Township of King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EBCEE-14E1-C21E-F17F-14BFE553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7412" y="6538912"/>
            <a:ext cx="2743200" cy="365125"/>
          </a:xfrm>
        </p:spPr>
        <p:txBody>
          <a:bodyPr/>
          <a:lstStyle/>
          <a:p>
            <a:fld id="{6145A6C7-802C-4219-8E5C-90BE8300A255}" type="slidenum">
              <a:rPr lang="en-CA" smtClean="0"/>
              <a:t>16</a:t>
            </a:fld>
            <a:endParaRPr lang="en-CA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08C828-98EC-D156-2F39-32C5E493AA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9" b="70180" l="6019" r="97674">
                        <a14:foregroundMark x1="57592" y1="6427" x2="57592" y2="6427"/>
                        <a14:foregroundMark x1="69220" y1="5398" x2="69220" y2="5398"/>
                        <a14:foregroundMark x1="50889" y1="4627" x2="50889" y2="4627"/>
                        <a14:foregroundMark x1="66758" y1="3856" x2="66758" y2="3856"/>
                        <a14:foregroundMark x1="82763" y1="14139" x2="82763" y2="14139"/>
                        <a14:foregroundMark x1="94391" y1="17481" x2="94391" y2="17481"/>
                        <a14:foregroundMark x1="97811" y1="22108" x2="97811" y2="22108"/>
                        <a14:foregroundMark x1="39535" y1="16195" x2="39535" y2="16195"/>
                        <a14:foregroundMark x1="24487" y1="15424" x2="24487" y2="15424"/>
                        <a14:foregroundMark x1="17921" y1="34190" x2="17921" y2="34190"/>
                        <a14:foregroundMark x1="33516" y1="3856" x2="33516" y2="3856"/>
                        <a14:foregroundMark x1="24624" y1="53470" x2="24624" y2="53470"/>
                        <a14:foregroundMark x1="13133" y1="49871" x2="13133" y2="49871"/>
                        <a14:foregroundMark x1="6019" y1="7712" x2="6019" y2="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6" b="21048"/>
          <a:stretch/>
        </p:blipFill>
        <p:spPr>
          <a:xfrm>
            <a:off x="236828" y="280783"/>
            <a:ext cx="1202743" cy="5043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52DE1F-7791-1FF4-BA31-DB3F40E96250}"/>
              </a:ext>
            </a:extLst>
          </p:cNvPr>
          <p:cNvSpPr/>
          <p:nvPr/>
        </p:nvSpPr>
        <p:spPr>
          <a:xfrm>
            <a:off x="242924" y="160364"/>
            <a:ext cx="11697688" cy="7352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CA" sz="2000" b="1" kern="100">
                <a:solidFill>
                  <a:schemeClr val="tx1"/>
                </a:solidFill>
                <a:effectLst/>
                <a:latin typeface="Raleway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Promote Tree Canopy Growth and Enhance Natural Lands</a:t>
            </a:r>
            <a:endParaRPr lang="en-CA" sz="2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DCDD85-39E7-2469-B639-02048F5E975F}"/>
              </a:ext>
            </a:extLst>
          </p:cNvPr>
          <p:cNvSpPr/>
          <p:nvPr/>
        </p:nvSpPr>
        <p:spPr>
          <a:xfrm>
            <a:off x="251388" y="1106356"/>
            <a:ext cx="3778660" cy="5400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Inventory all Township Natural Assets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2026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BC7164-9B60-3053-707A-92D7337BB88A}"/>
              </a:ext>
            </a:extLst>
          </p:cNvPr>
          <p:cNvSpPr/>
          <p:nvPr/>
        </p:nvSpPr>
        <p:spPr>
          <a:xfrm>
            <a:off x="4202394" y="1106354"/>
            <a:ext cx="3778660" cy="36952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Develop an Invasive Species Management Strategy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2026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C105B-0287-190B-49DA-36800DF6FC4E}"/>
              </a:ext>
            </a:extLst>
          </p:cNvPr>
          <p:cNvSpPr/>
          <p:nvPr/>
        </p:nvSpPr>
        <p:spPr>
          <a:xfrm>
            <a:off x="4157918" y="4919350"/>
            <a:ext cx="7782693" cy="15872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Plant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50,000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 trees, shrubs and wildflowers.</a:t>
            </a:r>
            <a:endParaRPr lang="en-CA" b="1" dirty="0">
              <a:solidFill>
                <a:schemeClr val="tx1"/>
              </a:solidFill>
              <a:latin typeface="Raleway" pitchFamily="2" charset="0"/>
            </a:endParaRP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C06C9414-2259-0B2C-A87C-0D7A1DC0F1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049483"/>
              </p:ext>
            </p:extLst>
          </p:nvPr>
        </p:nvGraphicFramePr>
        <p:xfrm>
          <a:off x="228456" y="3666277"/>
          <a:ext cx="3778660" cy="2368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F6CAD749-3E67-73E2-3EA8-7E2C0ACDB32F}"/>
              </a:ext>
            </a:extLst>
          </p:cNvPr>
          <p:cNvSpPr txBox="1"/>
          <p:nvPr/>
        </p:nvSpPr>
        <p:spPr>
          <a:xfrm>
            <a:off x="261677" y="2220640"/>
            <a:ext cx="3778660" cy="70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CA" sz="1400" dirty="0">
              <a:latin typeface="Raleway" pitchFamily="2" charset="0"/>
            </a:endParaRPr>
          </a:p>
          <a:p>
            <a:pPr>
              <a:lnSpc>
                <a:spcPct val="150000"/>
              </a:lnSpc>
            </a:pPr>
            <a:endParaRPr lang="en-CA" sz="1400" dirty="0">
              <a:latin typeface="Raleway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DEA17D-4F97-36C1-DDF0-5542DC5CACD5}"/>
              </a:ext>
            </a:extLst>
          </p:cNvPr>
          <p:cNvSpPr txBox="1"/>
          <p:nvPr/>
        </p:nvSpPr>
        <p:spPr>
          <a:xfrm>
            <a:off x="4348214" y="1834550"/>
            <a:ext cx="3632840" cy="1651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CA" sz="1400" dirty="0"/>
              <a:t>☑ </a:t>
            </a:r>
            <a:r>
              <a:rPr lang="en-CA" sz="1400" dirty="0">
                <a:latin typeface="Raleway" pitchFamily="2" charset="0"/>
              </a:rPr>
              <a:t> Completed an </a:t>
            </a:r>
            <a:r>
              <a:rPr lang="en-CA" sz="1400" dirty="0">
                <a:solidFill>
                  <a:schemeClr val="accent6"/>
                </a:solidFill>
                <a:latin typeface="Raleway" pitchFamily="2" charset="0"/>
              </a:rPr>
              <a:t>Invasive Species Management Strategy </a:t>
            </a:r>
            <a:r>
              <a:rPr lang="en-CA" sz="1400" dirty="0">
                <a:latin typeface="Raleway" pitchFamily="2" charset="0"/>
              </a:rPr>
              <a:t>for internal review </a:t>
            </a:r>
          </a:p>
          <a:p>
            <a:pPr>
              <a:spcAft>
                <a:spcPts val="800"/>
              </a:spcAft>
            </a:pPr>
            <a:r>
              <a:rPr lang="en-CA" sz="1400" dirty="0">
                <a:latin typeface="Raleway" pitchFamily="2" charset="0"/>
              </a:rPr>
              <a:t>☑ Contributed to King’s </a:t>
            </a:r>
            <a:r>
              <a:rPr lang="en-CA" sz="1400" dirty="0">
                <a:solidFill>
                  <a:schemeClr val="accent6"/>
                </a:solidFill>
                <a:latin typeface="Raleway" pitchFamily="2" charset="0"/>
              </a:rPr>
              <a:t>Green Development Standards</a:t>
            </a:r>
            <a:r>
              <a:rPr lang="en-CA" sz="1400" dirty="0">
                <a:latin typeface="Raleway" pitchFamily="2" charset="0"/>
              </a:rPr>
              <a:t> Program</a:t>
            </a:r>
            <a:endParaRPr lang="en-CA" sz="1400" dirty="0">
              <a:solidFill>
                <a:schemeClr val="accent6"/>
              </a:solidFill>
              <a:latin typeface="Raleway" pitchFamily="2" charset="0"/>
            </a:endParaRPr>
          </a:p>
          <a:p>
            <a:pPr>
              <a:spcAft>
                <a:spcPts val="800"/>
              </a:spcAft>
            </a:pPr>
            <a:r>
              <a:rPr lang="en-CA" sz="1400" dirty="0">
                <a:latin typeface="Raleway" pitchFamily="2" charset="0"/>
              </a:rPr>
              <a:t>☑ Managed 3,298m² of invasive species impacted areas in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C2D5C1-B073-3CEB-F1AA-71C54072018D}"/>
              </a:ext>
            </a:extLst>
          </p:cNvPr>
          <p:cNvSpPr/>
          <p:nvPr/>
        </p:nvSpPr>
        <p:spPr>
          <a:xfrm>
            <a:off x="8110314" y="1090457"/>
            <a:ext cx="3778660" cy="36952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Achieve the York Region minimum canopy cover recommendation for King of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36%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  <a:endParaRPr lang="en-CA" b="1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6FC2F6-079A-A6E7-7043-7CB123CD6AE1}"/>
              </a:ext>
            </a:extLst>
          </p:cNvPr>
          <p:cNvSpPr txBox="1"/>
          <p:nvPr/>
        </p:nvSpPr>
        <p:spPr>
          <a:xfrm>
            <a:off x="8227954" y="2130868"/>
            <a:ext cx="3672356" cy="1460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CA" sz="1400" dirty="0"/>
              <a:t>☑ </a:t>
            </a:r>
            <a:r>
              <a:rPr lang="en-CA" sz="1400" kern="100" dirty="0">
                <a:latin typeface="Raleway" pitchFamily="2" charset="0"/>
                <a:cs typeface="Times New Roman" panose="02020603050405020304" pitchFamily="18" charset="0"/>
              </a:rPr>
              <a:t>Began implementation of the </a:t>
            </a:r>
            <a:r>
              <a:rPr lang="en-CA" sz="1400" kern="100" dirty="0">
                <a:solidFill>
                  <a:schemeClr val="accent6"/>
                </a:solidFill>
                <a:latin typeface="Raleway" pitchFamily="2" charset="0"/>
                <a:cs typeface="Times New Roman" panose="02020603050405020304" pitchFamily="18" charset="0"/>
              </a:rPr>
              <a:t>King Technical Forest Study</a:t>
            </a:r>
            <a:endParaRPr lang="en-CA" sz="1400" kern="100" dirty="0">
              <a:solidFill>
                <a:schemeClr val="accent6"/>
              </a:solidFill>
              <a:effectLst/>
              <a:latin typeface="Raleway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CA" sz="1400" dirty="0"/>
              <a:t>☑</a:t>
            </a:r>
            <a:r>
              <a:rPr lang="en-CA" sz="1400" dirty="0">
                <a:latin typeface="Raleway" pitchFamily="2" charset="0"/>
              </a:rPr>
              <a:t> </a:t>
            </a:r>
            <a:r>
              <a:rPr lang="en-CA" sz="1400" kern="100" dirty="0">
                <a:effectLst/>
                <a:latin typeface="Raleway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Identified new </a:t>
            </a:r>
            <a:r>
              <a:rPr lang="en-CA" sz="1400" kern="100" dirty="0">
                <a:solidFill>
                  <a:schemeClr val="accent6"/>
                </a:solidFill>
                <a:effectLst/>
                <a:latin typeface="Raleway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restoration locations </a:t>
            </a:r>
            <a:r>
              <a:rPr lang="en-CA" sz="1400" kern="100" dirty="0">
                <a:effectLst/>
                <a:latin typeface="Raleway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for plantings in 2026</a:t>
            </a:r>
          </a:p>
          <a:p>
            <a:pPr>
              <a:lnSpc>
                <a:spcPct val="107000"/>
              </a:lnSpc>
            </a:pPr>
            <a:r>
              <a:rPr lang="en-CA" sz="1400" kern="100" dirty="0">
                <a:latin typeface="Raleway" pitchFamily="2" charset="0"/>
                <a:cs typeface="Times New Roman" panose="02020603050405020304" pitchFamily="18" charset="0"/>
              </a:rPr>
              <a:t>☑ Leveraged grant funds to maximize planting activities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A2964C-2E3D-8D5E-FE79-7F43212B52ED}"/>
              </a:ext>
            </a:extLst>
          </p:cNvPr>
          <p:cNvSpPr txBox="1"/>
          <p:nvPr/>
        </p:nvSpPr>
        <p:spPr>
          <a:xfrm>
            <a:off x="728538" y="6049871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rgbClr val="00B050"/>
                </a:solidFill>
                <a:latin typeface="Raleway" pitchFamily="2" charset="0"/>
              </a:rPr>
              <a:t>PROCEEDING AS PLANNED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00C9C0-F7F0-AB26-68D1-2BC2F8403331}"/>
              </a:ext>
            </a:extLst>
          </p:cNvPr>
          <p:cNvSpPr txBox="1"/>
          <p:nvPr/>
        </p:nvSpPr>
        <p:spPr>
          <a:xfrm>
            <a:off x="4643783" y="4361206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rgbClr val="00B050"/>
                </a:solidFill>
                <a:latin typeface="Raleway" pitchFamily="2" charset="0"/>
              </a:rPr>
              <a:t>PROCEEDING AS PLANNED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B59BE6-3621-7DE8-D345-82808F3BDA32}"/>
              </a:ext>
            </a:extLst>
          </p:cNvPr>
          <p:cNvSpPr txBox="1"/>
          <p:nvPr/>
        </p:nvSpPr>
        <p:spPr>
          <a:xfrm>
            <a:off x="8603341" y="4366414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rgbClr val="00B050"/>
                </a:solidFill>
                <a:latin typeface="Raleway" pitchFamily="2" charset="0"/>
              </a:rPr>
              <a:t>PROCEEDING AS PLANNED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9E5E62-5B44-5DC2-4105-1A8B888BC219}"/>
              </a:ext>
            </a:extLst>
          </p:cNvPr>
          <p:cNvSpPr txBox="1"/>
          <p:nvPr/>
        </p:nvSpPr>
        <p:spPr>
          <a:xfrm>
            <a:off x="6533113" y="6068726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1600" b="1" dirty="0">
                <a:solidFill>
                  <a:srgbClr val="FF0000"/>
                </a:solidFill>
                <a:latin typeface="Raleway" pitchFamily="2" charset="0"/>
              </a:rPr>
              <a:t>UNDER REVIEW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6E3A2E6-2466-7B3A-B417-AA6291EE04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8537703"/>
              </p:ext>
            </p:extLst>
          </p:nvPr>
        </p:nvGraphicFramePr>
        <p:xfrm>
          <a:off x="4494332" y="3350130"/>
          <a:ext cx="3117163" cy="1346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C554B2B-DBA6-BFF1-3839-D6806A0C5075}"/>
              </a:ext>
            </a:extLst>
          </p:cNvPr>
          <p:cNvSpPr txBox="1"/>
          <p:nvPr/>
        </p:nvSpPr>
        <p:spPr>
          <a:xfrm>
            <a:off x="6998605" y="3561674"/>
            <a:ext cx="765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Raleway" pitchFamily="2" charset="0"/>
              </a:rPr>
              <a:t>20%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27D474-7D63-18FC-59DB-5CF55BFD2DC0}"/>
              </a:ext>
            </a:extLst>
          </p:cNvPr>
          <p:cNvSpPr txBox="1"/>
          <p:nvPr/>
        </p:nvSpPr>
        <p:spPr>
          <a:xfrm>
            <a:off x="5391815" y="3549039"/>
            <a:ext cx="765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1" dirty="0">
                <a:latin typeface="Raleway" pitchFamily="2" charset="0"/>
              </a:rPr>
              <a:t>80%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ACEB78-6CB1-A776-8EA2-65EBCB49D844}"/>
              </a:ext>
            </a:extLst>
          </p:cNvPr>
          <p:cNvSpPr txBox="1"/>
          <p:nvPr/>
        </p:nvSpPr>
        <p:spPr>
          <a:xfrm>
            <a:off x="388656" y="2100130"/>
            <a:ext cx="36328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CA" sz="1400" dirty="0">
                <a:latin typeface="Raleway" pitchFamily="2" charset="0"/>
              </a:rPr>
              <a:t>☑ Applied &amp; Secured external </a:t>
            </a:r>
            <a:r>
              <a:rPr lang="en-CA" sz="1400" dirty="0">
                <a:solidFill>
                  <a:schemeClr val="accent6"/>
                </a:solidFill>
                <a:latin typeface="Raleway" pitchFamily="2" charset="0"/>
              </a:rPr>
              <a:t>Funding</a:t>
            </a:r>
            <a:r>
              <a:rPr lang="en-CA" sz="1400" dirty="0">
                <a:latin typeface="Raleway" pitchFamily="2" charset="0"/>
              </a:rPr>
              <a:t> from Greenbelt Foundation</a:t>
            </a:r>
          </a:p>
          <a:p>
            <a:pPr>
              <a:spcAft>
                <a:spcPts val="800"/>
              </a:spcAft>
            </a:pPr>
            <a:r>
              <a:rPr lang="en-CA" sz="1400" dirty="0"/>
              <a:t>☑ </a:t>
            </a:r>
            <a:r>
              <a:rPr lang="en-CA" sz="1400" dirty="0">
                <a:latin typeface="Raleway" pitchFamily="2" charset="0"/>
              </a:rPr>
              <a:t>Engaged an external consultant to advance Natural Asset Inventory</a:t>
            </a:r>
          </a:p>
          <a:p>
            <a:pPr>
              <a:spcAft>
                <a:spcPts val="800"/>
              </a:spcAft>
            </a:pPr>
            <a:r>
              <a:rPr lang="en-CA" sz="1400" dirty="0">
                <a:latin typeface="Raleway" pitchFamily="2" charset="0"/>
              </a:rPr>
              <a:t>☑ Obtained and reviewed </a:t>
            </a:r>
            <a:r>
              <a:rPr lang="en-CA" sz="1400" dirty="0">
                <a:solidFill>
                  <a:schemeClr val="accent6"/>
                </a:solidFill>
                <a:latin typeface="Raleway" pitchFamily="2" charset="0"/>
              </a:rPr>
              <a:t>natural asset GIS datasets </a:t>
            </a:r>
            <a:r>
              <a:rPr lang="en-CA" sz="1400" dirty="0">
                <a:latin typeface="Raleway" pitchFamily="2" charset="0"/>
              </a:rPr>
              <a:t>to inform deliverables</a:t>
            </a:r>
          </a:p>
          <a:p>
            <a:pPr>
              <a:spcAft>
                <a:spcPts val="800"/>
              </a:spcAft>
            </a:pPr>
            <a:endParaRPr lang="en-CA" sz="1400" dirty="0">
              <a:latin typeface="Raleway" pitchFamily="2" charset="0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2088FC3-7D6F-CC93-54A3-7D7137706C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6421396"/>
              </p:ext>
            </p:extLst>
          </p:nvPr>
        </p:nvGraphicFramePr>
        <p:xfrm>
          <a:off x="8227954" y="5012362"/>
          <a:ext cx="3677120" cy="1393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3EC9E95B-F4BE-5B78-4DAE-308597DE27B6}"/>
              </a:ext>
            </a:extLst>
          </p:cNvPr>
          <p:cNvSpPr txBox="1"/>
          <p:nvPr/>
        </p:nvSpPr>
        <p:spPr>
          <a:xfrm>
            <a:off x="4296218" y="5343842"/>
            <a:ext cx="367235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CA" sz="1400" kern="100" dirty="0">
                <a:latin typeface="Raleway" pitchFamily="2" charset="0"/>
                <a:cs typeface="Times New Roman" panose="02020603050405020304" pitchFamily="18" charset="0"/>
              </a:rPr>
              <a:t>☑ 13,831 plantings in 2025</a:t>
            </a:r>
          </a:p>
          <a:p>
            <a:pPr lvl="0">
              <a:spcAft>
                <a:spcPts val="600"/>
              </a:spcAft>
            </a:pPr>
            <a:r>
              <a:rPr lang="en-CA" sz="1400" kern="100" dirty="0">
                <a:latin typeface="Raleway" pitchFamily="2" charset="0"/>
                <a:cs typeface="Times New Roman" panose="02020603050405020304" pitchFamily="18" charset="0"/>
              </a:rPr>
              <a:t>☑ Engaged 736 volunteers over 1,183 hours to support planting activities</a:t>
            </a:r>
            <a:endParaRPr lang="en-CA" sz="1400" dirty="0">
              <a:solidFill>
                <a:schemeClr val="accent6"/>
              </a:solidFill>
              <a:latin typeface="Raleway" pitchFamily="2" charset="0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2" name="Chart 31">
                <a:extLst>
                  <a:ext uri="{FF2B5EF4-FFF2-40B4-BE49-F238E27FC236}">
                    <a16:creationId xmlns:a16="http://schemas.microsoft.com/office/drawing/2014/main" id="{DED1E181-0769-D56A-3EEA-36638BD1B5F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78090558"/>
                  </p:ext>
                </p:extLst>
              </p:nvPr>
            </p:nvGraphicFramePr>
            <p:xfrm>
              <a:off x="8519922" y="3720114"/>
              <a:ext cx="3088420" cy="80467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32" name="Chart 31">
                <a:extLst>
                  <a:ext uri="{FF2B5EF4-FFF2-40B4-BE49-F238E27FC236}">
                    <a16:creationId xmlns:a16="http://schemas.microsoft.com/office/drawing/2014/main" id="{DED1E181-0769-D56A-3EEA-36638BD1B5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19922" y="3720114"/>
                <a:ext cx="3088420" cy="804673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23F9F3CC-95EF-7D11-6765-DE09E607EA03}"/>
              </a:ext>
            </a:extLst>
          </p:cNvPr>
          <p:cNvSpPr txBox="1"/>
          <p:nvPr/>
        </p:nvSpPr>
        <p:spPr>
          <a:xfrm>
            <a:off x="9668725" y="3511382"/>
            <a:ext cx="765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>
                <a:latin typeface="Raleway" pitchFamily="2" charset="0"/>
              </a:rPr>
              <a:t>97%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66FEA88-21D9-10C8-38E2-809D24EDB787}"/>
              </a:ext>
            </a:extLst>
          </p:cNvPr>
          <p:cNvSpPr txBox="1"/>
          <p:nvPr/>
        </p:nvSpPr>
        <p:spPr>
          <a:xfrm>
            <a:off x="11275515" y="3522904"/>
            <a:ext cx="765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Raleway" pitchFamily="2" charset="0"/>
              </a:rPr>
              <a:t>3%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69A04-7A48-9834-C7D8-40C597E7B3A2}"/>
              </a:ext>
            </a:extLst>
          </p:cNvPr>
          <p:cNvSpPr txBox="1"/>
          <p:nvPr/>
        </p:nvSpPr>
        <p:spPr>
          <a:xfrm>
            <a:off x="9617088" y="5343842"/>
            <a:ext cx="765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>
                <a:latin typeface="Raleway" pitchFamily="2" charset="0"/>
              </a:rPr>
              <a:t>59%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549C51-E44D-00A2-2C08-C3E0BC5421C3}"/>
              </a:ext>
            </a:extLst>
          </p:cNvPr>
          <p:cNvSpPr txBox="1"/>
          <p:nvPr/>
        </p:nvSpPr>
        <p:spPr>
          <a:xfrm>
            <a:off x="10521348" y="6155219"/>
            <a:ext cx="942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*40,000*</a:t>
            </a:r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86167609-9640-293C-BD99-58C34BA5539C}"/>
              </a:ext>
            </a:extLst>
          </p:cNvPr>
          <p:cNvSpPr/>
          <p:nvPr/>
        </p:nvSpPr>
        <p:spPr>
          <a:xfrm>
            <a:off x="10880597" y="5343842"/>
            <a:ext cx="223616" cy="163581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462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Graphic spid="20" grpId="0">
        <p:bldAsOne/>
      </p:bldGraphic>
      <p:bldP spid="8" grpId="0"/>
      <p:bldP spid="9" grpId="0" animBg="1"/>
      <p:bldP spid="25" grpId="0"/>
      <p:bldP spid="27" grpId="0"/>
      <p:bldP spid="28" grpId="0"/>
      <p:bldP spid="29" grpId="0"/>
      <p:bldP spid="30" grpId="0"/>
      <p:bldGraphic spid="2" grpId="0">
        <p:bldAsOne/>
      </p:bldGraphic>
      <p:bldP spid="3" grpId="0"/>
      <p:bldP spid="11" grpId="0"/>
      <p:bldP spid="13" grpId="0"/>
      <p:bldGraphic spid="14" grpId="0">
        <p:bldAsOne/>
      </p:bldGraphic>
      <p:bldP spid="21" grpId="0"/>
      <p:bldP spid="33" grpId="0"/>
      <p:bldP spid="34" grpId="0"/>
      <p:bldP spid="10" grpId="0"/>
      <p:bldP spid="12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D2FB1-7BBE-3B61-328C-C89391CCF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6B12C-4844-8F13-0E52-BC4171E8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1E981-9806-1184-2860-95E457F51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17</a:t>
            </a:fld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9881FD-E8AB-4EEC-7AE3-857912C3592E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E97132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6B8165-A165-7996-29BA-E443EEF45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46A0B8-8463-BB4A-CB18-06C76C627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483" y="440003"/>
            <a:ext cx="8545033" cy="4880344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ln w="0"/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0"/>
              </a:rPr>
              <a:t>SUSTAINABLE ASSET MANAGEMENT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430D2-215A-2BC4-8B76-0D5D4D26E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15030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62D6547-1DB6-D0A7-1E6E-09DFFF49F4D9}"/>
              </a:ext>
            </a:extLst>
          </p:cNvPr>
          <p:cNvSpPr/>
          <p:nvPr/>
        </p:nvSpPr>
        <p:spPr>
          <a:xfrm>
            <a:off x="242924" y="160364"/>
            <a:ext cx="11697688" cy="7352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b="1" dirty="0">
                <a:solidFill>
                  <a:schemeClr val="tx1"/>
                </a:solidFill>
                <a:effectLst/>
                <a:latin typeface="Raleway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Develop asset funding strategies which ensure long term fiscal sustainability.</a:t>
            </a:r>
            <a:endParaRPr lang="en-CA" b="1" i="1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C1D803-6CFE-B7A7-1D08-6BF6805FC9A1}"/>
              </a:ext>
            </a:extLst>
          </p:cNvPr>
          <p:cNvSpPr/>
          <p:nvPr/>
        </p:nvSpPr>
        <p:spPr>
          <a:xfrm>
            <a:off x="283352" y="1106355"/>
            <a:ext cx="5164775" cy="14841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  <a:latin typeface="Raleway" pitchFamily="2" charset="0"/>
              </a:rPr>
              <a:t>Implement a Stormwater Charge by </a:t>
            </a:r>
            <a:r>
              <a:rPr lang="en-US" b="1" dirty="0">
                <a:solidFill>
                  <a:schemeClr val="tx1"/>
                </a:solidFill>
                <a:latin typeface="Raleway" pitchFamily="2" charset="0"/>
              </a:rPr>
              <a:t>2023</a:t>
            </a:r>
            <a:r>
              <a:rPr lang="en-US" dirty="0">
                <a:solidFill>
                  <a:schemeClr val="tx1"/>
                </a:solidFill>
                <a:latin typeface="Raleway" pitchFamily="2" charset="0"/>
              </a:rPr>
              <a:t>.</a:t>
            </a:r>
            <a:r>
              <a:rPr lang="en-US" b="1" dirty="0">
                <a:solidFill>
                  <a:schemeClr val="tx1"/>
                </a:solidFill>
                <a:latin typeface="Raleway" pitchFamily="2" charset="0"/>
              </a:rPr>
              <a:t> </a:t>
            </a:r>
            <a:endParaRPr lang="en-CA" b="1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412EFB-C2AA-5235-3B96-E1BE184277D8}"/>
              </a:ext>
            </a:extLst>
          </p:cNvPr>
          <p:cNvSpPr txBox="1"/>
          <p:nvPr/>
        </p:nvSpPr>
        <p:spPr>
          <a:xfrm>
            <a:off x="399361" y="1541689"/>
            <a:ext cx="4936568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☑ </a:t>
            </a:r>
            <a:r>
              <a:rPr lang="en-CA" sz="1600" dirty="0">
                <a:latin typeface="Raleway" pitchFamily="2" charset="0"/>
              </a:rPr>
              <a:t>Key Result </a:t>
            </a:r>
            <a:r>
              <a:rPr lang="en-CA" sz="1600" dirty="0">
                <a:solidFill>
                  <a:schemeClr val="accent2"/>
                </a:solidFill>
                <a:latin typeface="Raleway" pitchFamily="2" charset="0"/>
              </a:rPr>
              <a:t>completed in 2023 reporting year</a:t>
            </a:r>
          </a:p>
          <a:p>
            <a:pPr>
              <a:lnSpc>
                <a:spcPct val="150000"/>
              </a:lnSpc>
            </a:pPr>
            <a:endParaRPr lang="en-CA" sz="1400" dirty="0">
              <a:latin typeface="Raleway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5F8631-4E66-21B8-80D9-19E5BE7CB487}"/>
              </a:ext>
            </a:extLst>
          </p:cNvPr>
          <p:cNvSpPr/>
          <p:nvPr/>
        </p:nvSpPr>
        <p:spPr>
          <a:xfrm>
            <a:off x="283352" y="2796328"/>
            <a:ext cx="5164775" cy="36697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Create and Implement an Asset-Funding strategy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2025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F083FC-1AD9-689E-9386-6268543B7969}"/>
              </a:ext>
            </a:extLst>
          </p:cNvPr>
          <p:cNvSpPr/>
          <p:nvPr/>
        </p:nvSpPr>
        <p:spPr>
          <a:xfrm>
            <a:off x="5657241" y="1106354"/>
            <a:ext cx="6283370" cy="53597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Finalize and Implement the Asset Management Program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2025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67DA6E-34A6-3A11-3087-E503C53004BA}"/>
              </a:ext>
            </a:extLst>
          </p:cNvPr>
          <p:cNvSpPr txBox="1"/>
          <p:nvPr/>
        </p:nvSpPr>
        <p:spPr>
          <a:xfrm>
            <a:off x="5752935" y="1960271"/>
            <a:ext cx="5962056" cy="3419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sz="1600" dirty="0"/>
              <a:t>☑ </a:t>
            </a:r>
            <a:r>
              <a:rPr lang="en-CA" sz="1600" dirty="0">
                <a:solidFill>
                  <a:srgbClr val="000000"/>
                </a:solidFill>
                <a:effectLst/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Completed Phase 2 of the</a:t>
            </a:r>
            <a:r>
              <a:rPr lang="en-CA" sz="1600" dirty="0">
                <a:solidFill>
                  <a:schemeClr val="accent2"/>
                </a:solidFill>
                <a:effectLst/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 core Asset Management Program </a:t>
            </a:r>
            <a:br>
              <a:rPr lang="en-CA" sz="1600" dirty="0">
                <a:solidFill>
                  <a:schemeClr val="accent2"/>
                </a:solidFill>
                <a:effectLst/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</a:br>
            <a:endParaRPr lang="en-CA" sz="1600" dirty="0">
              <a:solidFill>
                <a:schemeClr val="accent2"/>
              </a:solidFill>
              <a:effectLst/>
              <a:latin typeface="Raleway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CA" sz="1600" dirty="0"/>
              <a:t>☑ </a:t>
            </a:r>
            <a:r>
              <a:rPr lang="en-CA" sz="1600" kern="100" dirty="0">
                <a:solidFill>
                  <a:srgbClr val="000000"/>
                </a:solidFill>
                <a:latin typeface="Raleway" pitchFamily="2" charset="0"/>
                <a:cs typeface="Calibri" panose="020F0502020204030204" pitchFamily="34" charset="0"/>
              </a:rPr>
              <a:t>Incorporated the following into a </a:t>
            </a:r>
            <a:r>
              <a:rPr lang="en-CA" sz="1600" kern="100" dirty="0">
                <a:solidFill>
                  <a:schemeClr val="accent2"/>
                </a:solidFill>
                <a:latin typeface="Raleway" pitchFamily="2" charset="0"/>
                <a:cs typeface="Calibri" panose="020F0502020204030204" pitchFamily="34" charset="0"/>
              </a:rPr>
              <a:t>Comprehensive Asset Management Plan</a:t>
            </a:r>
            <a:r>
              <a:rPr lang="en-CA" sz="1600" kern="100" dirty="0">
                <a:solidFill>
                  <a:srgbClr val="000000"/>
                </a:solidFill>
                <a:latin typeface="Raleway" pitchFamily="2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600" kern="100" dirty="0">
                <a:solidFill>
                  <a:srgbClr val="000000"/>
                </a:solidFill>
                <a:latin typeface="Raleway" pitchFamily="2" charset="0"/>
                <a:cs typeface="Calibri" panose="020F0502020204030204" pitchFamily="34" charset="0"/>
              </a:rPr>
              <a:t>Phase 1 (non-core assets) &amp; Phase 2 (core-assets)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600" kern="100" dirty="0">
                <a:solidFill>
                  <a:srgbClr val="000000"/>
                </a:solidFill>
                <a:latin typeface="Raleway" pitchFamily="2" charset="0"/>
                <a:cs typeface="Calibri" panose="020F0502020204030204" pitchFamily="34" charset="0"/>
              </a:rPr>
              <a:t>Asset Management Funding Strategy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600" kern="100" dirty="0">
                <a:solidFill>
                  <a:srgbClr val="000000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Capital Asset Levels of Service</a:t>
            </a:r>
            <a:br>
              <a:rPr lang="en-CA" sz="1600" kern="100" dirty="0">
                <a:solidFill>
                  <a:srgbClr val="000000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</a:br>
            <a:endParaRPr lang="en-CA" sz="1600" dirty="0">
              <a:solidFill>
                <a:schemeClr val="accent2"/>
              </a:solidFill>
              <a:latin typeface="Raleway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endParaRPr lang="en-CA" sz="1600" b="1" dirty="0">
              <a:solidFill>
                <a:schemeClr val="accent2"/>
              </a:solidFill>
              <a:latin typeface="Raleway" pitchFamily="2" charset="0"/>
            </a:endParaRPr>
          </a:p>
          <a:p>
            <a:pPr>
              <a:lnSpc>
                <a:spcPct val="150000"/>
              </a:lnSpc>
            </a:pPr>
            <a:endParaRPr lang="en-CA" sz="1600" dirty="0">
              <a:latin typeface="Raleway" pitchFamily="2" charset="0"/>
            </a:endParaRPr>
          </a:p>
        </p:txBody>
      </p:sp>
      <p:pic>
        <p:nvPicPr>
          <p:cNvPr id="8" name="Graphic 7" descr="Badge Tick1 with solid fill">
            <a:extLst>
              <a:ext uri="{FF2B5EF4-FFF2-40B4-BE49-F238E27FC236}">
                <a16:creationId xmlns:a16="http://schemas.microsoft.com/office/drawing/2014/main" id="{38FAD50E-4EB8-F26B-8514-862997F8F6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1762" y="1960271"/>
            <a:ext cx="630266" cy="6302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BFF663-51C4-5A55-20D1-1640C9E2646D}"/>
              </a:ext>
            </a:extLst>
          </p:cNvPr>
          <p:cNvSpPr txBox="1"/>
          <p:nvPr/>
        </p:nvSpPr>
        <p:spPr>
          <a:xfrm>
            <a:off x="2080981" y="2166061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chemeClr val="accent6">
                    <a:lumMod val="50000"/>
                  </a:schemeClr>
                </a:solidFill>
                <a:latin typeface="Raleway" pitchFamily="2" charset="0"/>
              </a:rPr>
              <a:t>COMPLETE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E7E4BD9-4271-63A0-33C9-620341863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420" y="6492875"/>
            <a:ext cx="2743200" cy="365125"/>
          </a:xfrm>
        </p:spPr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A261134-0D24-5FC0-241C-8889702FE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5514" y="6499752"/>
            <a:ext cx="4114800" cy="365125"/>
          </a:xfrm>
        </p:spPr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35C0267-79B7-E741-15DC-C30B0AF0B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7412" y="6538912"/>
            <a:ext cx="2743200" cy="365125"/>
          </a:xfrm>
        </p:spPr>
        <p:txBody>
          <a:bodyPr/>
          <a:lstStyle/>
          <a:p>
            <a:fld id="{6145A6C7-802C-4219-8E5C-90BE8300A255}" type="slidenum">
              <a:rPr lang="en-CA" smtClean="0"/>
              <a:t>18</a:t>
            </a:fld>
            <a:endParaRPr lang="en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FCEBC3-9F61-2CCF-1022-E26720459179}"/>
              </a:ext>
            </a:extLst>
          </p:cNvPr>
          <p:cNvSpPr txBox="1"/>
          <p:nvPr/>
        </p:nvSpPr>
        <p:spPr>
          <a:xfrm>
            <a:off x="7363669" y="5923898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1600" b="1" dirty="0">
                <a:solidFill>
                  <a:schemeClr val="accent6">
                    <a:lumMod val="50000"/>
                  </a:schemeClr>
                </a:solidFill>
                <a:latin typeface="Raleway" pitchFamily="2" charset="0"/>
              </a:rPr>
              <a:t>COMPLETE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A2767-B8AA-8DBE-204D-B6DA47F416E7}"/>
              </a:ext>
            </a:extLst>
          </p:cNvPr>
          <p:cNvSpPr txBox="1"/>
          <p:nvPr/>
        </p:nvSpPr>
        <p:spPr>
          <a:xfrm>
            <a:off x="405854" y="3605166"/>
            <a:ext cx="5084540" cy="1788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sz="1600" dirty="0">
                <a:latin typeface="Raleway" pitchFamily="2" charset="0"/>
              </a:rPr>
              <a:t>☑ Reviewed financial assumptions associated with proposed service levels to assess long-term affordability </a:t>
            </a:r>
          </a:p>
          <a:p>
            <a:pPr lvl="0">
              <a:spcAft>
                <a:spcPts val="800"/>
              </a:spcAft>
            </a:pPr>
            <a:r>
              <a:rPr lang="en-CA" sz="1600" dirty="0">
                <a:latin typeface="Raleway" pitchFamily="2" charset="0"/>
              </a:rPr>
              <a:t>☑ Finalized the </a:t>
            </a:r>
            <a:r>
              <a:rPr lang="en-CA" sz="1600" dirty="0">
                <a:solidFill>
                  <a:schemeClr val="accent2"/>
                </a:solidFill>
                <a:latin typeface="Raleway" pitchFamily="2" charset="0"/>
              </a:rPr>
              <a:t>Asset-Funding Strategy </a:t>
            </a:r>
            <a:r>
              <a:rPr lang="en-CA" sz="1600" dirty="0">
                <a:latin typeface="Raleway" pitchFamily="2" charset="0"/>
              </a:rPr>
              <a:t>as part of the 2025 Comprehensive Asset Management Plan</a:t>
            </a:r>
          </a:p>
          <a:p>
            <a:pPr>
              <a:lnSpc>
                <a:spcPct val="150000"/>
              </a:lnSpc>
            </a:pPr>
            <a:endParaRPr lang="en-CA" sz="1400" dirty="0">
              <a:latin typeface="Raleway" pitchFamily="2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A0F58A0-2A81-54AE-B072-FFB746FB53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8061182"/>
              </p:ext>
            </p:extLst>
          </p:nvPr>
        </p:nvGraphicFramePr>
        <p:xfrm>
          <a:off x="477009" y="5117344"/>
          <a:ext cx="4936568" cy="1199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0C055F5-2205-038A-3628-E9808DE774E9}"/>
              </a:ext>
            </a:extLst>
          </p:cNvPr>
          <p:cNvSpPr txBox="1"/>
          <p:nvPr/>
        </p:nvSpPr>
        <p:spPr>
          <a:xfrm>
            <a:off x="2491530" y="5254976"/>
            <a:ext cx="907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>
                <a:latin typeface="Raleway" pitchFamily="2" charset="0"/>
              </a:rPr>
              <a:t>100%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103B5E-F6DD-BA13-A8BB-3EA7FB2DEBA8}"/>
              </a:ext>
            </a:extLst>
          </p:cNvPr>
          <p:cNvSpPr txBox="1"/>
          <p:nvPr/>
        </p:nvSpPr>
        <p:spPr>
          <a:xfrm>
            <a:off x="1417798" y="5940846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1600" b="1" dirty="0">
                <a:solidFill>
                  <a:schemeClr val="accent6">
                    <a:lumMod val="50000"/>
                  </a:schemeClr>
                </a:solidFill>
                <a:latin typeface="Raleway" pitchFamily="2" charset="0"/>
              </a:rPr>
              <a:t>COMPLETE</a:t>
            </a:r>
          </a:p>
        </p:txBody>
      </p:sp>
      <p:pic>
        <p:nvPicPr>
          <p:cNvPr id="6" name="Graphic 5" descr="Badge Tick1 with solid fill">
            <a:extLst>
              <a:ext uri="{FF2B5EF4-FFF2-40B4-BE49-F238E27FC236}">
                <a16:creationId xmlns:a16="http://schemas.microsoft.com/office/drawing/2014/main" id="{F96EC883-75B8-3B9A-2B42-0F924A6A57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177" y="5837951"/>
            <a:ext cx="630266" cy="630266"/>
          </a:xfrm>
          <a:prstGeom prst="rect">
            <a:avLst/>
          </a:prstGeom>
        </p:spPr>
      </p:pic>
      <p:pic>
        <p:nvPicPr>
          <p:cNvPr id="15" name="Graphic 14" descr="Badge Tick1 with solid fill">
            <a:extLst>
              <a:ext uri="{FF2B5EF4-FFF2-40B4-BE49-F238E27FC236}">
                <a16:creationId xmlns:a16="http://schemas.microsoft.com/office/drawing/2014/main" id="{3710A191-9794-C02F-AF6D-8BD9146682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8903" y="5837951"/>
            <a:ext cx="630266" cy="6302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64003F-1D70-0EE5-F55F-598CFDC69209}"/>
              </a:ext>
            </a:extLst>
          </p:cNvPr>
          <p:cNvSpPr txBox="1"/>
          <p:nvPr/>
        </p:nvSpPr>
        <p:spPr>
          <a:xfrm>
            <a:off x="8357846" y="5243622"/>
            <a:ext cx="907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>
                <a:latin typeface="Raleway" pitchFamily="2" charset="0"/>
              </a:rPr>
              <a:t>100%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6827C295-7BD0-F264-31AE-0D3E82DF1D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3912934"/>
              </p:ext>
            </p:extLst>
          </p:nvPr>
        </p:nvGraphicFramePr>
        <p:xfrm>
          <a:off x="6330642" y="5117344"/>
          <a:ext cx="4936568" cy="1199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4411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 animBg="1"/>
      <p:bldP spid="24" grpId="0"/>
      <p:bldP spid="2" grpId="0" animBg="1"/>
      <p:bldP spid="3" grpId="0" animBg="1"/>
      <p:bldP spid="13" grpId="0"/>
      <p:bldP spid="11" grpId="0"/>
      <p:bldP spid="21" grpId="0"/>
      <p:bldP spid="5" grpId="0"/>
      <p:bldGraphic spid="7" grpId="0">
        <p:bldAsOne/>
      </p:bldGraphic>
      <p:bldP spid="9" grpId="0"/>
      <p:bldP spid="14" grpId="0"/>
      <p:bldP spid="16" grpId="0"/>
      <p:bldGraphic spid="2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9F8AA-A537-184A-8DA6-AD8B1C23D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AB6A817-E61C-6339-7FF3-BB574D633E05}"/>
              </a:ext>
            </a:extLst>
          </p:cNvPr>
          <p:cNvSpPr/>
          <p:nvPr/>
        </p:nvSpPr>
        <p:spPr>
          <a:xfrm>
            <a:off x="242924" y="160364"/>
            <a:ext cx="11697688" cy="7352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" b="1">
                <a:solidFill>
                  <a:schemeClr val="tx1"/>
                </a:solidFill>
                <a:effectLst/>
                <a:latin typeface="Raleway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Improve our capital assets (transportation, environmental, facilities and parks) for continued community use and enjoyment.</a:t>
            </a:r>
            <a:endParaRPr lang="en-CA" sz="1500" b="1" i="1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9F3052-CAF9-17F8-FE5E-945909E3F283}"/>
              </a:ext>
            </a:extLst>
          </p:cNvPr>
          <p:cNvSpPr/>
          <p:nvPr/>
        </p:nvSpPr>
        <p:spPr>
          <a:xfrm>
            <a:off x="251388" y="1128628"/>
            <a:ext cx="7698487" cy="29609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Develop and Implement a Stormwater Monitoring and Maintenance Strategy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2026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DED91E-7302-451E-1145-E8C4027DD435}"/>
              </a:ext>
            </a:extLst>
          </p:cNvPr>
          <p:cNvSpPr/>
          <p:nvPr/>
        </p:nvSpPr>
        <p:spPr>
          <a:xfrm>
            <a:off x="8091042" y="1080538"/>
            <a:ext cx="3849570" cy="54673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Update (5) asset-related Master Plans &amp; Strategies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2025.</a:t>
            </a:r>
            <a:endParaRPr lang="en-CA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88E3DD-CBA3-CE21-6EBD-E9018A9CC500}"/>
              </a:ext>
            </a:extLst>
          </p:cNvPr>
          <p:cNvSpPr/>
          <p:nvPr/>
        </p:nvSpPr>
        <p:spPr>
          <a:xfrm>
            <a:off x="251387" y="4179627"/>
            <a:ext cx="4204761" cy="2368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Establish the levels of service for all capital assets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2025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E7174B-E0A7-DB3B-B5F2-50AC0FE9676E}"/>
              </a:ext>
            </a:extLst>
          </p:cNvPr>
          <p:cNvSpPr txBox="1"/>
          <p:nvPr/>
        </p:nvSpPr>
        <p:spPr>
          <a:xfrm>
            <a:off x="322299" y="1845738"/>
            <a:ext cx="4900802" cy="159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CA" sz="1400" dirty="0">
                <a:latin typeface="Raleway" pitchFamily="2" charset="0"/>
              </a:rPr>
              <a:t>☑ </a:t>
            </a: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Developed the </a:t>
            </a:r>
            <a:r>
              <a:rPr lang="en-CA" sz="1400" kern="100" dirty="0">
                <a:solidFill>
                  <a:schemeClr val="accent2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Stormwater Operations and Maintenance Manual </a:t>
            </a: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to define Township standards</a:t>
            </a:r>
            <a:endParaRPr lang="en-CA" sz="1400" kern="100" dirty="0">
              <a:solidFill>
                <a:schemeClr val="accent2"/>
              </a:solidFill>
              <a:latin typeface="Aptos" panose="020B000402020202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CA" sz="1400" dirty="0">
                <a:latin typeface="Raleway" pitchFamily="2" charset="0"/>
              </a:rPr>
              <a:t>☑ </a:t>
            </a: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Started </a:t>
            </a:r>
            <a:r>
              <a:rPr lang="en-CA" sz="1400" kern="100" dirty="0">
                <a:solidFill>
                  <a:schemeClr val="accent2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pond clean-outs </a:t>
            </a: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using risk-based </a:t>
            </a:r>
            <a:br>
              <a:rPr lang="en-CA" sz="1400" kern="100" dirty="0">
                <a:solidFill>
                  <a:srgbClr val="000000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prioritization metrics</a:t>
            </a:r>
            <a:endParaRPr lang="en-CA" sz="1400" kern="100" dirty="0">
              <a:solidFill>
                <a:schemeClr val="accent2"/>
              </a:solidFill>
              <a:latin typeface="Raleway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800"/>
              </a:spcAft>
            </a:pPr>
            <a:r>
              <a:rPr lang="en-CA" sz="1400" dirty="0">
                <a:latin typeface="Raleway" pitchFamily="2" charset="0"/>
              </a:rPr>
              <a:t>☑</a:t>
            </a: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cs typeface="Calibri" panose="020F0502020204030204" pitchFamily="34" charset="0"/>
              </a:rPr>
              <a:t> Strengthened internal capacity through training </a:t>
            </a:r>
            <a:br>
              <a:rPr lang="en-CA" sz="1400" kern="100" dirty="0">
                <a:solidFill>
                  <a:srgbClr val="000000"/>
                </a:solidFill>
                <a:latin typeface="Raleway" pitchFamily="2" charset="0"/>
                <a:cs typeface="Calibri" panose="020F0502020204030204" pitchFamily="34" charset="0"/>
              </a:rPr>
            </a:b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cs typeface="Calibri" panose="020F0502020204030204" pitchFamily="34" charset="0"/>
              </a:rPr>
              <a:t>and a new </a:t>
            </a:r>
            <a:r>
              <a:rPr lang="en-CA" sz="1400" kern="100" dirty="0">
                <a:solidFill>
                  <a:schemeClr val="accent2"/>
                </a:solidFill>
                <a:latin typeface="Raleway" pitchFamily="2" charset="0"/>
                <a:cs typeface="Calibri" panose="020F0502020204030204" pitchFamily="34" charset="0"/>
              </a:rPr>
              <a:t>Environmental Technologist 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54231EF-513B-A11C-ED15-7C1649B78F22}"/>
              </a:ext>
            </a:extLst>
          </p:cNvPr>
          <p:cNvGraphicFramePr/>
          <p:nvPr/>
        </p:nvGraphicFramePr>
        <p:xfrm>
          <a:off x="4847622" y="1376228"/>
          <a:ext cx="3172509" cy="2392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A0C4EB1-EF1F-7E3E-2675-DA3868E6C0B0}"/>
              </a:ext>
            </a:extLst>
          </p:cNvPr>
          <p:cNvSpPr/>
          <p:nvPr/>
        </p:nvSpPr>
        <p:spPr>
          <a:xfrm>
            <a:off x="4585245" y="4179627"/>
            <a:ext cx="3376213" cy="2368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Develop an Asset Disposition Strategy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2025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B1E8206-4E1D-744A-FBB0-AFFB281D8B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420" y="6492875"/>
            <a:ext cx="2743200" cy="365125"/>
          </a:xfrm>
        </p:spPr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AB6B99B-5F73-66D2-AEDB-08910CADB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5514" y="6499752"/>
            <a:ext cx="4114800" cy="365125"/>
          </a:xfrm>
        </p:spPr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2A6EFD0-2449-136F-9838-71BBC697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7412" y="6538912"/>
            <a:ext cx="2743200" cy="365125"/>
          </a:xfrm>
        </p:spPr>
        <p:txBody>
          <a:bodyPr/>
          <a:lstStyle/>
          <a:p>
            <a:fld id="{6145A6C7-802C-4219-8E5C-90BE8300A255}" type="slidenum">
              <a:rPr lang="en-CA" smtClean="0"/>
              <a:t>19</a:t>
            </a:fld>
            <a:endParaRPr lang="en-C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7372B1-6A9A-9E5B-2806-936BF14B92F5}"/>
              </a:ext>
            </a:extLst>
          </p:cNvPr>
          <p:cNvSpPr txBox="1"/>
          <p:nvPr/>
        </p:nvSpPr>
        <p:spPr>
          <a:xfrm>
            <a:off x="2734858" y="3665126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rgbClr val="00B050"/>
                </a:solidFill>
                <a:latin typeface="Raleway" pitchFamily="2" charset="0"/>
              </a:rPr>
              <a:t>PROCEEDING AS PLANNED</a:t>
            </a:r>
          </a:p>
        </p:txBody>
      </p:sp>
    </p:spTree>
    <p:extLst>
      <p:ext uri="{BB962C8B-B14F-4D97-AF65-F5344CB8AC3E}">
        <p14:creationId xmlns:p14="http://schemas.microsoft.com/office/powerpoint/2010/main" val="393736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 animBg="1"/>
      <p:bldP spid="2" grpId="0" animBg="1"/>
      <p:bldP spid="3" grpId="0" animBg="1"/>
      <p:bldP spid="13" grpId="0"/>
      <p:bldGraphic spid="18" grpId="0">
        <p:bldAsOne/>
      </p:bldGraphic>
      <p:bldP spid="7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orking at a desk&#10;&#10;Description automatically generated with low confidence">
            <a:extLst>
              <a:ext uri="{FF2B5EF4-FFF2-40B4-BE49-F238E27FC236}">
                <a16:creationId xmlns:a16="http://schemas.microsoft.com/office/drawing/2014/main" id="{93415918-31A6-40CA-ABB6-AF831EFEB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r="2475" b="-1"/>
          <a:stretch/>
        </p:blipFill>
        <p:spPr>
          <a:xfrm>
            <a:off x="5396278" y="1299344"/>
            <a:ext cx="6428644" cy="4559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FC72D2-076F-4D8E-991A-C31CF143B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08350"/>
            <a:ext cx="3822189" cy="1284886"/>
          </a:xfrm>
        </p:spPr>
        <p:txBody>
          <a:bodyPr>
            <a:normAutofit/>
          </a:bodyPr>
          <a:lstStyle/>
          <a:p>
            <a:r>
              <a:rPr lang="en-CA" sz="4800" b="1" dirty="0">
                <a:solidFill>
                  <a:srgbClr val="0078BF"/>
                </a:solidFill>
                <a:latin typeface="Raleway" pitchFamily="2" charset="0"/>
                <a:cs typeface="Arial" panose="020B0604020202020204" pitchFamily="34" charset="0"/>
              </a:rPr>
              <a:t>Agenda</a:t>
            </a:r>
            <a:r>
              <a:rPr lang="en-CA" sz="4800" b="1" dirty="0">
                <a:latin typeface="Raleway" pitchFamily="2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6AFA1-02C3-4110-96BB-BD50A3251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13" y="1891587"/>
            <a:ext cx="4682365" cy="4178374"/>
          </a:xfrm>
        </p:spPr>
        <p:txBody>
          <a:bodyPr>
            <a:normAutofit/>
          </a:bodyPr>
          <a:lstStyle/>
          <a:p>
            <a:r>
              <a:rPr lang="en-US" sz="1700" b="1" dirty="0">
                <a:latin typeface="Raleway" pitchFamily="2" charset="0"/>
                <a:cs typeface="Arial" panose="020B0604020202020204" pitchFamily="34" charset="0"/>
              </a:rPr>
              <a:t>Governance Framework</a:t>
            </a:r>
          </a:p>
          <a:p>
            <a:r>
              <a:rPr lang="en-US" sz="1700" b="1" dirty="0">
                <a:latin typeface="Raleway" pitchFamily="2" charset="0"/>
                <a:cs typeface="Arial" panose="020B0604020202020204" pitchFamily="34" charset="0"/>
              </a:rPr>
              <a:t>Performance Accountability in King</a:t>
            </a:r>
          </a:p>
          <a:p>
            <a:r>
              <a:rPr lang="en-US" sz="1700" b="1" dirty="0">
                <a:latin typeface="Raleway" pitchFamily="2" charset="0"/>
                <a:cs typeface="Arial" panose="020B0604020202020204" pitchFamily="34" charset="0"/>
              </a:rPr>
              <a:t>Framework for Evaluating Strategic Progress: </a:t>
            </a:r>
            <a:r>
              <a:rPr lang="en-US" sz="1700" b="1" i="1" dirty="0">
                <a:latin typeface="Raleway" pitchFamily="2" charset="0"/>
                <a:cs typeface="Arial" panose="020B0604020202020204" pitchFamily="34" charset="0"/>
              </a:rPr>
              <a:t>Objectives &amp; Key Results</a:t>
            </a:r>
          </a:p>
          <a:p>
            <a:r>
              <a:rPr lang="en-US" sz="1700" b="1" dirty="0">
                <a:latin typeface="Raleway" pitchFamily="2" charset="0"/>
                <a:cs typeface="Arial" panose="020B0604020202020204" pitchFamily="34" charset="0"/>
              </a:rPr>
              <a:t>Strategic Performance Summary </a:t>
            </a:r>
          </a:p>
          <a:p>
            <a:r>
              <a:rPr lang="en-US" sz="1700" b="1" dirty="0">
                <a:latin typeface="Raleway" pitchFamily="2" charset="0"/>
                <a:cs typeface="Arial" panose="020B0604020202020204" pitchFamily="34" charset="0"/>
              </a:rPr>
              <a:t>Strategic Performance Highlights </a:t>
            </a:r>
          </a:p>
          <a:p>
            <a:r>
              <a:rPr lang="en-US" sz="1700" b="1" dirty="0">
                <a:latin typeface="Raleway" pitchFamily="2" charset="0"/>
                <a:cs typeface="Arial" panose="020B0604020202020204" pitchFamily="34" charset="0"/>
              </a:rPr>
              <a:t>Communications Plan </a:t>
            </a:r>
          </a:p>
          <a:p>
            <a:r>
              <a:rPr lang="en-US" sz="1700" b="1" dirty="0">
                <a:latin typeface="Raleway" pitchFamily="2" charset="0"/>
                <a:cs typeface="Arial" panose="020B0604020202020204" pitchFamily="34" charset="0"/>
              </a:rPr>
              <a:t>2025 CSP Progress Dashboard </a:t>
            </a:r>
          </a:p>
          <a:p>
            <a:pPr marL="0" indent="0">
              <a:buNone/>
            </a:pPr>
            <a:endParaRPr lang="en-CA" sz="2000" dirty="0">
              <a:latin typeface="Raleway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2000" dirty="0">
              <a:latin typeface="Raleway" pitchFamily="2" charset="0"/>
              <a:cs typeface="Arial" panose="020B0604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97482D2-4D0F-5C3A-3E51-345C8D78E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015FB3-D341-2F3E-1984-B3374103C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8CEE1-BC20-4AB6-B9E0-35A946241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AEC00EE-6472-440A-8C3D-28F1B7253B92}" type="slidenum">
              <a:rPr kumimoji="0" lang="en-CA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D61004-B459-49D8-8B0B-47EEBE177E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9" b="70180" l="6019" r="97674">
                        <a14:foregroundMark x1="57592" y1="6427" x2="57592" y2="6427"/>
                        <a14:foregroundMark x1="69220" y1="5398" x2="69220" y2="5398"/>
                        <a14:foregroundMark x1="50889" y1="4627" x2="50889" y2="4627"/>
                        <a14:foregroundMark x1="66758" y1="3856" x2="66758" y2="3856"/>
                        <a14:foregroundMark x1="82763" y1="14139" x2="82763" y2="14139"/>
                        <a14:foregroundMark x1="94391" y1="17481" x2="94391" y2="17481"/>
                        <a14:foregroundMark x1="97811" y1="22108" x2="97811" y2="22108"/>
                        <a14:foregroundMark x1="39535" y1="16195" x2="39535" y2="16195"/>
                        <a14:foregroundMark x1="24487" y1="15424" x2="24487" y2="15424"/>
                        <a14:foregroundMark x1="17921" y1="34190" x2="17921" y2="34190"/>
                        <a14:foregroundMark x1="33516" y1="3856" x2="33516" y2="3856"/>
                        <a14:foregroundMark x1="24624" y1="53470" x2="24624" y2="53470"/>
                        <a14:foregroundMark x1="13133" y1="49871" x2="13133" y2="49871"/>
                        <a14:foregroundMark x1="6019" y1="7712" x2="6019" y2="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6" b="21048"/>
          <a:stretch/>
        </p:blipFill>
        <p:spPr>
          <a:xfrm>
            <a:off x="10289491" y="227355"/>
            <a:ext cx="1639584" cy="68756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C77939-2A14-C7BB-0C3E-0CE392A59E45}"/>
              </a:ext>
            </a:extLst>
          </p:cNvPr>
          <p:cNvCxnSpPr>
            <a:cxnSpLocks/>
          </p:cNvCxnSpPr>
          <p:nvPr/>
        </p:nvCxnSpPr>
        <p:spPr>
          <a:xfrm flipH="1">
            <a:off x="838199" y="1593236"/>
            <a:ext cx="306964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63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012D5-917F-1FDC-F579-D2F9DF780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4157CAC-DFD2-7931-A201-FE9F9B53C9E0}"/>
              </a:ext>
            </a:extLst>
          </p:cNvPr>
          <p:cNvSpPr/>
          <p:nvPr/>
        </p:nvSpPr>
        <p:spPr>
          <a:xfrm>
            <a:off x="242924" y="160364"/>
            <a:ext cx="11697688" cy="7352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" b="1">
                <a:solidFill>
                  <a:schemeClr val="tx1"/>
                </a:solidFill>
                <a:latin typeface="Raleway" pitchFamily="2" charset="0"/>
                <a:cs typeface="Times New Roman" panose="02020603050405020304" pitchFamily="18" charset="0"/>
              </a:rPr>
              <a:t>Fall </a:t>
            </a:r>
            <a:r>
              <a:rPr lang="en-CA" sz="1500" b="1" dirty="0">
                <a:solidFill>
                  <a:schemeClr val="tx1"/>
                </a:solidFill>
                <a:latin typeface="Raleway" pitchFamily="2" charset="0"/>
                <a:cs typeface="Times New Roman" panose="02020603050405020304" pitchFamily="18" charset="0"/>
              </a:rPr>
              <a:t>2025 Pond Clean-Out</a:t>
            </a:r>
            <a:endParaRPr lang="en-CA" sz="1500" b="1" i="1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E629D3-17CB-0702-18D9-DD335011B65F}"/>
              </a:ext>
            </a:extLst>
          </p:cNvPr>
          <p:cNvSpPr/>
          <p:nvPr/>
        </p:nvSpPr>
        <p:spPr>
          <a:xfrm>
            <a:off x="251388" y="1128628"/>
            <a:ext cx="11697688" cy="5149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CA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5403464-1CC8-0ABF-D582-8392A4C8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420" y="6492875"/>
            <a:ext cx="2743200" cy="365125"/>
          </a:xfrm>
        </p:spPr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DA58AE8-3AED-B0DD-D581-9CD6CAF0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5514" y="6499752"/>
            <a:ext cx="4114800" cy="365125"/>
          </a:xfrm>
        </p:spPr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201584A-3E84-446C-B9B5-729DC72C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7412" y="6538912"/>
            <a:ext cx="2743200" cy="365125"/>
          </a:xfrm>
        </p:spPr>
        <p:txBody>
          <a:bodyPr/>
          <a:lstStyle/>
          <a:p>
            <a:fld id="{6145A6C7-802C-4219-8E5C-90BE8300A255}" type="slidenum">
              <a:rPr lang="en-CA" smtClean="0"/>
              <a:t>20</a:t>
            </a:fld>
            <a:endParaRPr lang="en-CA"/>
          </a:p>
        </p:txBody>
      </p:sp>
      <p:pic>
        <p:nvPicPr>
          <p:cNvPr id="11" name="1000008920">
            <a:hlinkClick r:id="" action="ppaction://media"/>
            <a:extLst>
              <a:ext uri="{FF2B5EF4-FFF2-40B4-BE49-F238E27FC236}">
                <a16:creationId xmlns:a16="http://schemas.microsoft.com/office/drawing/2014/main" id="{64F72D9D-34B2-7D40-4371-BF0E000379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6232" y="141729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9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6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9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488AE-9B36-11BD-E474-EABAF4BB5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7D75C0B-CDB0-BB56-4255-C8ADBFA4922F}"/>
              </a:ext>
            </a:extLst>
          </p:cNvPr>
          <p:cNvSpPr/>
          <p:nvPr/>
        </p:nvSpPr>
        <p:spPr>
          <a:xfrm>
            <a:off x="242924" y="160364"/>
            <a:ext cx="11697688" cy="7352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500" b="1">
                <a:solidFill>
                  <a:schemeClr val="tx1"/>
                </a:solidFill>
                <a:effectLst/>
                <a:latin typeface="Raleway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Improve our capital assets (transportation, environmental, facilities and parks) for continued community use and enjoyment.</a:t>
            </a:r>
            <a:endParaRPr lang="en-CA" sz="1500" b="1" i="1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21D535-6BB4-DBB8-B56C-3CC5A28DAF42}"/>
              </a:ext>
            </a:extLst>
          </p:cNvPr>
          <p:cNvSpPr/>
          <p:nvPr/>
        </p:nvSpPr>
        <p:spPr>
          <a:xfrm>
            <a:off x="251388" y="1128628"/>
            <a:ext cx="7698487" cy="29609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Develop and Implement a Stormwater Monitoring and Maintenance Strategy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2026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6A5597-F715-B9D9-F141-C1C3CB6F3AFC}"/>
              </a:ext>
            </a:extLst>
          </p:cNvPr>
          <p:cNvSpPr/>
          <p:nvPr/>
        </p:nvSpPr>
        <p:spPr>
          <a:xfrm>
            <a:off x="8091042" y="1080538"/>
            <a:ext cx="3849570" cy="54673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Update (5) asset-related Master Plans &amp; Strategies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2025.</a:t>
            </a:r>
            <a:endParaRPr lang="en-CA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084315-AE30-0ECF-DA98-583D92B5B757}"/>
              </a:ext>
            </a:extLst>
          </p:cNvPr>
          <p:cNvSpPr/>
          <p:nvPr/>
        </p:nvSpPr>
        <p:spPr>
          <a:xfrm>
            <a:off x="251387" y="4179627"/>
            <a:ext cx="4204761" cy="2368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Establish the levels of service for all capital assets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2025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A646FF-69F2-C910-0F4A-9B033E58343A}"/>
              </a:ext>
            </a:extLst>
          </p:cNvPr>
          <p:cNvSpPr txBox="1"/>
          <p:nvPr/>
        </p:nvSpPr>
        <p:spPr>
          <a:xfrm>
            <a:off x="322299" y="1845738"/>
            <a:ext cx="4900802" cy="159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CA" sz="1400" dirty="0">
                <a:latin typeface="Raleway" pitchFamily="2" charset="0"/>
              </a:rPr>
              <a:t>☑ </a:t>
            </a: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Developed the </a:t>
            </a:r>
            <a:r>
              <a:rPr lang="en-CA" sz="1400" kern="100" dirty="0">
                <a:solidFill>
                  <a:schemeClr val="accent2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Stormwater Operations and Maintenance Manual </a:t>
            </a: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to define Township standards</a:t>
            </a:r>
            <a:endParaRPr lang="en-CA" sz="1400" kern="100" dirty="0">
              <a:solidFill>
                <a:schemeClr val="accent2"/>
              </a:solidFill>
              <a:latin typeface="Aptos" panose="020B000402020202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CA" sz="1400" dirty="0">
                <a:latin typeface="Raleway" pitchFamily="2" charset="0"/>
              </a:rPr>
              <a:t>☑ </a:t>
            </a: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Started </a:t>
            </a:r>
            <a:r>
              <a:rPr lang="en-CA" sz="1400" kern="100" dirty="0">
                <a:solidFill>
                  <a:schemeClr val="accent2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pond clean-outs </a:t>
            </a: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using risk-based </a:t>
            </a:r>
            <a:br>
              <a:rPr lang="en-CA" sz="1400" kern="100" dirty="0">
                <a:solidFill>
                  <a:srgbClr val="000000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prioritization metrics</a:t>
            </a:r>
            <a:endParaRPr lang="en-CA" sz="1400" kern="100" dirty="0">
              <a:solidFill>
                <a:schemeClr val="accent2"/>
              </a:solidFill>
              <a:latin typeface="Raleway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800"/>
              </a:spcAft>
            </a:pPr>
            <a:r>
              <a:rPr lang="en-CA" sz="1400" dirty="0">
                <a:latin typeface="Raleway" pitchFamily="2" charset="0"/>
              </a:rPr>
              <a:t>☑</a:t>
            </a: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cs typeface="Calibri" panose="020F0502020204030204" pitchFamily="34" charset="0"/>
              </a:rPr>
              <a:t> Strengthened internal capacity through training </a:t>
            </a:r>
            <a:br>
              <a:rPr lang="en-CA" sz="1400" kern="100" dirty="0">
                <a:solidFill>
                  <a:srgbClr val="000000"/>
                </a:solidFill>
                <a:latin typeface="Raleway" pitchFamily="2" charset="0"/>
                <a:cs typeface="Calibri" panose="020F0502020204030204" pitchFamily="34" charset="0"/>
              </a:rPr>
            </a:b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cs typeface="Calibri" panose="020F0502020204030204" pitchFamily="34" charset="0"/>
              </a:rPr>
              <a:t>and a new </a:t>
            </a:r>
            <a:r>
              <a:rPr lang="en-CA" sz="1400" kern="100" dirty="0">
                <a:solidFill>
                  <a:schemeClr val="accent2"/>
                </a:solidFill>
                <a:latin typeface="Raleway" pitchFamily="2" charset="0"/>
                <a:cs typeface="Calibri" panose="020F0502020204030204" pitchFamily="34" charset="0"/>
              </a:rPr>
              <a:t>Environmental Technologist 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ACC19261-850F-C9EA-8113-6C7AF18CA740}"/>
              </a:ext>
            </a:extLst>
          </p:cNvPr>
          <p:cNvGraphicFramePr/>
          <p:nvPr/>
        </p:nvGraphicFramePr>
        <p:xfrm>
          <a:off x="4847622" y="1376228"/>
          <a:ext cx="3172509" cy="2392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DE85DCE-2B7C-3CDC-9155-43B9604495E1}"/>
              </a:ext>
            </a:extLst>
          </p:cNvPr>
          <p:cNvSpPr/>
          <p:nvPr/>
        </p:nvSpPr>
        <p:spPr>
          <a:xfrm>
            <a:off x="4585245" y="4179627"/>
            <a:ext cx="3376213" cy="23682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Develop an Asset Disposition Strategy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2025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A2B9D8C-2E51-8675-6EFB-53508D3FCC10}"/>
              </a:ext>
            </a:extLst>
          </p:cNvPr>
          <p:cNvGraphicFramePr/>
          <p:nvPr/>
        </p:nvGraphicFramePr>
        <p:xfrm>
          <a:off x="8161953" y="1428153"/>
          <a:ext cx="3707748" cy="236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873C7E5-41FB-0680-2129-8AD2AAB80E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420" y="6492875"/>
            <a:ext cx="2743200" cy="365125"/>
          </a:xfrm>
        </p:spPr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AA549BF-C3DB-AD19-05A1-6E894E053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5514" y="6499752"/>
            <a:ext cx="4114800" cy="365125"/>
          </a:xfrm>
        </p:spPr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50A5E08-C788-29BC-62CC-810DAA365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7412" y="6538912"/>
            <a:ext cx="2743200" cy="365125"/>
          </a:xfrm>
        </p:spPr>
        <p:txBody>
          <a:bodyPr/>
          <a:lstStyle/>
          <a:p>
            <a:fld id="{6145A6C7-802C-4219-8E5C-90BE8300A255}" type="slidenum">
              <a:rPr lang="en-CA" smtClean="0"/>
              <a:t>21</a:t>
            </a:fld>
            <a:endParaRPr lang="en-C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7475B0-5337-34A6-C89D-F772DB0294A9}"/>
              </a:ext>
            </a:extLst>
          </p:cNvPr>
          <p:cNvSpPr txBox="1"/>
          <p:nvPr/>
        </p:nvSpPr>
        <p:spPr>
          <a:xfrm>
            <a:off x="2734858" y="3665126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rgbClr val="00B050"/>
                </a:solidFill>
                <a:latin typeface="Raleway" pitchFamily="2" charset="0"/>
              </a:rPr>
              <a:t>PROCEEDING AS PLANNED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6C189-B771-DAD4-09F3-1F9CCB143C81}"/>
              </a:ext>
            </a:extLst>
          </p:cNvPr>
          <p:cNvSpPr txBox="1"/>
          <p:nvPr/>
        </p:nvSpPr>
        <p:spPr>
          <a:xfrm>
            <a:off x="380484" y="4862812"/>
            <a:ext cx="407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800"/>
              </a:spcAft>
            </a:pPr>
            <a:r>
              <a:rPr lang="en-CA" sz="1400" dirty="0">
                <a:latin typeface="Raleway" pitchFamily="2" charset="0"/>
              </a:rPr>
              <a:t>☑ Finalized the </a:t>
            </a:r>
            <a:r>
              <a:rPr lang="en-CA" sz="1400" dirty="0">
                <a:solidFill>
                  <a:schemeClr val="accent2"/>
                </a:solidFill>
                <a:latin typeface="Raleway" pitchFamily="2" charset="0"/>
              </a:rPr>
              <a:t>Levels of Service </a:t>
            </a:r>
            <a:r>
              <a:rPr lang="en-CA" sz="1400" dirty="0">
                <a:latin typeface="Raleway" pitchFamily="2" charset="0"/>
              </a:rPr>
              <a:t>as part of the 2025 Comprehensive Asset Management Plan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44DA8B6-CC68-C93B-91C3-1811062B744C}"/>
              </a:ext>
            </a:extLst>
          </p:cNvPr>
          <p:cNvGraphicFramePr/>
          <p:nvPr/>
        </p:nvGraphicFramePr>
        <p:xfrm>
          <a:off x="358856" y="5196444"/>
          <a:ext cx="4114800" cy="120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F939777-DAB0-2CEA-9077-0A6EED59FCCD}"/>
              </a:ext>
            </a:extLst>
          </p:cNvPr>
          <p:cNvSpPr txBox="1"/>
          <p:nvPr/>
        </p:nvSpPr>
        <p:spPr>
          <a:xfrm>
            <a:off x="1122837" y="6123396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1600" b="1" dirty="0">
                <a:solidFill>
                  <a:schemeClr val="accent6">
                    <a:lumMod val="50000"/>
                  </a:schemeClr>
                </a:solidFill>
                <a:latin typeface="Raleway" pitchFamily="2" charset="0"/>
              </a:rPr>
              <a:t>COMPLETE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C1746E-F6D7-29DB-7C71-959B6325278E}"/>
              </a:ext>
            </a:extLst>
          </p:cNvPr>
          <p:cNvSpPr txBox="1"/>
          <p:nvPr/>
        </p:nvSpPr>
        <p:spPr>
          <a:xfrm>
            <a:off x="4620999" y="4806711"/>
            <a:ext cx="314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800"/>
              </a:spcAft>
            </a:pPr>
            <a:r>
              <a:rPr lang="en-CA" sz="1400" dirty="0">
                <a:latin typeface="Raleway" pitchFamily="2" charset="0"/>
              </a:rPr>
              <a:t>☑ Completed </a:t>
            </a:r>
            <a:r>
              <a:rPr lang="en-CA" sz="1400" dirty="0">
                <a:solidFill>
                  <a:schemeClr val="accent2"/>
                </a:solidFill>
                <a:latin typeface="Raleway" pitchFamily="2" charset="0"/>
              </a:rPr>
              <a:t>GIS-based </a:t>
            </a:r>
            <a:r>
              <a:rPr lang="en-CA" sz="1400" dirty="0">
                <a:latin typeface="Raleway" pitchFamily="2" charset="0"/>
              </a:rPr>
              <a:t>mapping layer of municipal assets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0F967FA6-877D-95EA-A238-FED657B3D0A7}"/>
              </a:ext>
            </a:extLst>
          </p:cNvPr>
          <p:cNvGraphicFramePr/>
          <p:nvPr/>
        </p:nvGraphicFramePr>
        <p:xfrm>
          <a:off x="4644800" y="5257912"/>
          <a:ext cx="3358759" cy="1081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82A0602-CA39-CEA0-5516-416BDFBC35CD}"/>
              </a:ext>
            </a:extLst>
          </p:cNvPr>
          <p:cNvSpPr txBox="1"/>
          <p:nvPr/>
        </p:nvSpPr>
        <p:spPr>
          <a:xfrm>
            <a:off x="8295832" y="3837103"/>
            <a:ext cx="3707748" cy="2380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800"/>
              </a:spcAft>
            </a:pPr>
            <a:r>
              <a:rPr lang="en-CA" sz="1400" dirty="0">
                <a:latin typeface="Raleway" pitchFamily="2" charset="0"/>
              </a:rPr>
              <a:t>Completed technical review and engagement to support finalizing the following plans:</a:t>
            </a:r>
            <a:endParaRPr lang="en-CA" sz="1400" kern="100" dirty="0">
              <a:solidFill>
                <a:srgbClr val="000000"/>
              </a:solidFill>
              <a:latin typeface="Raleway" pitchFamily="2" charset="0"/>
              <a:cs typeface="Calibri" panose="020F0502020204030204" pitchFamily="34" charset="0"/>
            </a:endParaRPr>
          </a:p>
          <a:p>
            <a:r>
              <a:rPr lang="en-CA" sz="1400" dirty="0">
                <a:latin typeface="Raleway" pitchFamily="2" charset="0"/>
              </a:rPr>
              <a:t>☑</a:t>
            </a:r>
            <a:r>
              <a:rPr lang="en-CA" sz="1200" dirty="0">
                <a:latin typeface="Raleway" pitchFamily="2" charset="0"/>
              </a:rPr>
              <a:t> </a:t>
            </a:r>
            <a:r>
              <a:rPr lang="en-CA" sz="1300" dirty="0">
                <a:latin typeface="Raleway" pitchFamily="2" charset="0"/>
              </a:rPr>
              <a:t>Parks &amp; Trails Master Plan</a:t>
            </a:r>
          </a:p>
          <a:p>
            <a:pPr>
              <a:spcAft>
                <a:spcPts val="600"/>
              </a:spcAft>
            </a:pPr>
            <a:r>
              <a:rPr lang="en-CA" sz="1400" dirty="0">
                <a:latin typeface="Raleway" pitchFamily="2" charset="0"/>
              </a:rPr>
              <a:t>☑</a:t>
            </a:r>
            <a:r>
              <a:rPr lang="en-CA" sz="1200" dirty="0">
                <a:latin typeface="Raleway" pitchFamily="2" charset="0"/>
              </a:rPr>
              <a:t> </a:t>
            </a:r>
            <a:r>
              <a:rPr lang="en-CA" sz="1300" dirty="0">
                <a:latin typeface="Raleway" pitchFamily="2" charset="0"/>
              </a:rPr>
              <a:t>Facilities Master Plan</a:t>
            </a:r>
          </a:p>
          <a:p>
            <a:r>
              <a:rPr lang="en-CA" sz="1200" kern="100" dirty="0">
                <a:latin typeface="Raleway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lang="en-CA" sz="1200" dirty="0">
                <a:latin typeface="Raleway" pitchFamily="2" charset="0"/>
              </a:rPr>
              <a:t> </a:t>
            </a:r>
            <a:r>
              <a:rPr lang="en-CA" sz="1300" dirty="0">
                <a:latin typeface="Raleway" pitchFamily="2" charset="0"/>
              </a:rPr>
              <a:t>Transportation Master Plan (TMP)</a:t>
            </a:r>
          </a:p>
          <a:p>
            <a:r>
              <a:rPr lang="en-CA" sz="1200" kern="100" dirty="0">
                <a:latin typeface="Raleway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CA" sz="1300" dirty="0">
                <a:latin typeface="Raleway" pitchFamily="2" charset="0"/>
              </a:rPr>
              <a:t>Active Transportation Strategy (ATS)</a:t>
            </a:r>
          </a:p>
          <a:p>
            <a:r>
              <a:rPr lang="en-CA" sz="1200" kern="100" dirty="0">
                <a:latin typeface="Raleway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lang="en-CA" sz="1200" dirty="0">
                <a:latin typeface="Raleway" pitchFamily="2" charset="0"/>
              </a:rPr>
              <a:t> </a:t>
            </a:r>
            <a:r>
              <a:rPr lang="en-CA" sz="1300" dirty="0">
                <a:latin typeface="Raleway" pitchFamily="2" charset="0"/>
              </a:rPr>
              <a:t>Water/Wastewater Master Plan (WWWMP) </a:t>
            </a:r>
            <a:endParaRPr lang="en-CA" sz="1400" kern="100" dirty="0">
              <a:solidFill>
                <a:schemeClr val="accent2"/>
              </a:solidFill>
              <a:latin typeface="Raleway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800"/>
              </a:spcAft>
            </a:pPr>
            <a:endParaRPr lang="en-CA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126B9F-758B-C1EA-B4ED-83D2B69778DC}"/>
              </a:ext>
            </a:extLst>
          </p:cNvPr>
          <p:cNvSpPr txBox="1"/>
          <p:nvPr/>
        </p:nvSpPr>
        <p:spPr>
          <a:xfrm>
            <a:off x="4953988" y="6151666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1600" b="1" dirty="0">
                <a:solidFill>
                  <a:srgbClr val="FF0000"/>
                </a:solidFill>
                <a:latin typeface="Raleway" pitchFamily="2" charset="0"/>
              </a:rPr>
              <a:t>UNDER REVIEW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A3CF5E-1827-AA4B-09DF-36D8FFDF1CA6}"/>
              </a:ext>
            </a:extLst>
          </p:cNvPr>
          <p:cNvSpPr txBox="1"/>
          <p:nvPr/>
        </p:nvSpPr>
        <p:spPr>
          <a:xfrm>
            <a:off x="8664251" y="6147982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rgbClr val="00B050"/>
                </a:solidFill>
                <a:latin typeface="Raleway" pitchFamily="2" charset="0"/>
              </a:rPr>
              <a:t>PROCEEDING AS PLANNED</a:t>
            </a:r>
          </a:p>
        </p:txBody>
      </p:sp>
      <p:pic>
        <p:nvPicPr>
          <p:cNvPr id="9" name="Graphic 8" descr="Badge Tick1 with solid fill">
            <a:extLst>
              <a:ext uri="{FF2B5EF4-FFF2-40B4-BE49-F238E27FC236}">
                <a16:creationId xmlns:a16="http://schemas.microsoft.com/office/drawing/2014/main" id="{24A33967-7837-194E-BCA2-C5D6947D85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5069" y="5880960"/>
            <a:ext cx="630266" cy="6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5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 animBg="1"/>
      <p:bldP spid="2" grpId="0" animBg="1"/>
      <p:bldP spid="3" grpId="0" animBg="1"/>
      <p:bldP spid="13" grpId="0"/>
      <p:bldGraphic spid="18" grpId="0">
        <p:bldAsOne/>
      </p:bldGraphic>
      <p:bldP spid="7" grpId="0" animBg="1"/>
      <p:bldGraphic spid="10" grpId="0">
        <p:bldAsOne/>
      </p:bldGraphic>
      <p:bldP spid="22" grpId="0"/>
      <p:bldP spid="5" grpId="0"/>
      <p:bldGraphic spid="6" grpId="0">
        <p:bldAsOne/>
      </p:bldGraphic>
      <p:bldP spid="8" grpId="0"/>
      <p:bldP spid="16" grpId="0"/>
      <p:bldGraphic spid="17" grpId="0">
        <p:bldAsOne/>
      </p:bldGraphic>
      <p:bldP spid="19" grpId="0"/>
      <p:bldP spid="2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7EC41-4915-D9D0-03A6-90BE40231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2360F8-36AF-CC9B-14E9-E81D7AF3E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ADEC71-29A0-FD2F-820E-191A1A09F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22</a:t>
            </a:fld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F29691-1177-19B7-5C32-B7157E81D6D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F33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074" name="Picture 2" descr="A train station with a couple of people&#10;&#10;Description automatically generated">
            <a:extLst>
              <a:ext uri="{FF2B5EF4-FFF2-40B4-BE49-F238E27FC236}">
                <a16:creationId xmlns:a16="http://schemas.microsoft.com/office/drawing/2014/main" id="{CF0A4783-4226-DBC8-C53C-FB89C7FF1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5EEFE7-758C-BC94-6854-BA7A482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1103901"/>
            <a:ext cx="8300064" cy="330740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CA" sz="8000" b="1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0"/>
              </a:rPr>
              <a:t>COMPLETE COMMUNITIES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2E7A9B-9686-FB85-E977-FA9F0B845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68729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62D6547-1DB6-D0A7-1E6E-09DFFF49F4D9}"/>
              </a:ext>
            </a:extLst>
          </p:cNvPr>
          <p:cNvSpPr/>
          <p:nvPr/>
        </p:nvSpPr>
        <p:spPr>
          <a:xfrm>
            <a:off x="242924" y="160364"/>
            <a:ext cx="11697688" cy="735208"/>
          </a:xfrm>
          <a:prstGeom prst="rect">
            <a:avLst/>
          </a:prstGeom>
          <a:solidFill>
            <a:srgbClr val="FFDDD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b="1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Implement regulatory changes to manage growth which best serves King’s unique landscape.</a:t>
            </a:r>
            <a:endParaRPr lang="en-CA" b="1" i="1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5F8631-4E66-21B8-80D9-19E5BE7CB487}"/>
              </a:ext>
            </a:extLst>
          </p:cNvPr>
          <p:cNvSpPr/>
          <p:nvPr/>
        </p:nvSpPr>
        <p:spPr>
          <a:xfrm>
            <a:off x="3935558" y="1113830"/>
            <a:ext cx="4747940" cy="1650027"/>
          </a:xfrm>
          <a:prstGeom prst="rect">
            <a:avLst/>
          </a:prstGeom>
          <a:solidFill>
            <a:srgbClr val="FFDDD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Update Urban Zoning By-law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within 1 year 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of the OP update.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F083FC-1AD9-689E-9386-6268543B7969}"/>
              </a:ext>
            </a:extLst>
          </p:cNvPr>
          <p:cNvSpPr/>
          <p:nvPr/>
        </p:nvSpPr>
        <p:spPr>
          <a:xfrm>
            <a:off x="242924" y="1106355"/>
            <a:ext cx="3571209" cy="5432557"/>
          </a:xfrm>
          <a:prstGeom prst="rect">
            <a:avLst/>
          </a:prstGeom>
          <a:solidFill>
            <a:srgbClr val="FFDDD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Complete the Official Plan review and update (to 2051) by </a:t>
            </a:r>
            <a:r>
              <a:rPr lang="en-CA" b="1" strike="sngStrike" dirty="0">
                <a:solidFill>
                  <a:schemeClr val="tx1"/>
                </a:solidFill>
                <a:latin typeface="Raleway" pitchFamily="2" charset="0"/>
              </a:rPr>
              <a:t>2025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 2027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8C811A-60CF-A4D6-B2E5-4F4FD982B9A6}"/>
              </a:ext>
            </a:extLst>
          </p:cNvPr>
          <p:cNvSpPr/>
          <p:nvPr/>
        </p:nvSpPr>
        <p:spPr>
          <a:xfrm>
            <a:off x="3935558" y="2892179"/>
            <a:ext cx="4747940" cy="3646733"/>
          </a:xfrm>
          <a:prstGeom prst="rect">
            <a:avLst/>
          </a:prstGeom>
          <a:solidFill>
            <a:srgbClr val="FFDDD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Conduct the Blue Box Transition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2025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9514B4-4B81-3CA7-04D2-2CFE5A621047}"/>
              </a:ext>
            </a:extLst>
          </p:cNvPr>
          <p:cNvSpPr/>
          <p:nvPr/>
        </p:nvSpPr>
        <p:spPr>
          <a:xfrm>
            <a:off x="8769436" y="1106355"/>
            <a:ext cx="3171175" cy="5432556"/>
          </a:xfrm>
          <a:prstGeom prst="rect">
            <a:avLst/>
          </a:prstGeom>
          <a:solidFill>
            <a:srgbClr val="FFDDD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Explore opportunities for Commercial Licensing and if approved, implement programs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2026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412EFB-C2AA-5235-3B96-E1BE184277D8}"/>
              </a:ext>
            </a:extLst>
          </p:cNvPr>
          <p:cNvSpPr txBox="1"/>
          <p:nvPr/>
        </p:nvSpPr>
        <p:spPr>
          <a:xfrm>
            <a:off x="370381" y="2196392"/>
            <a:ext cx="347923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CA" sz="1400" dirty="0"/>
              <a:t>☑ </a:t>
            </a:r>
            <a:r>
              <a:rPr lang="en-CA" sz="1400" kern="100" dirty="0">
                <a:solidFill>
                  <a:srgbClr val="FF0066"/>
                </a:solidFill>
                <a:latin typeface="Raleway" pitchFamily="2" charset="0"/>
                <a:cs typeface="Times New Roman" panose="02020603050405020304" pitchFamily="18" charset="0"/>
              </a:rPr>
              <a:t> </a:t>
            </a:r>
            <a:r>
              <a:rPr lang="en-CA" sz="1400" kern="100" dirty="0">
                <a:latin typeface="Raleway" pitchFamily="2" charset="0"/>
                <a:cs typeface="Times New Roman" panose="02020603050405020304" pitchFamily="18" charset="0"/>
              </a:rPr>
              <a:t>Completed the </a:t>
            </a:r>
            <a:r>
              <a:rPr lang="en-CA" sz="1400" kern="100" dirty="0">
                <a:solidFill>
                  <a:srgbClr val="FF0066"/>
                </a:solidFill>
                <a:latin typeface="Raleway" pitchFamily="2" charset="0"/>
                <a:cs typeface="Times New Roman" panose="02020603050405020304" pitchFamily="18" charset="0"/>
              </a:rPr>
              <a:t>Growth Management and Employment Lands </a:t>
            </a:r>
            <a:r>
              <a:rPr lang="en-CA" sz="1400" kern="100" dirty="0">
                <a:latin typeface="Raleway" pitchFamily="2" charset="0"/>
                <a:cs typeface="Times New Roman" panose="02020603050405020304" pitchFamily="18" charset="0"/>
              </a:rPr>
              <a:t>Strategies</a:t>
            </a:r>
          </a:p>
          <a:p>
            <a:pPr>
              <a:spcAft>
                <a:spcPts val="1200"/>
              </a:spcAft>
            </a:pPr>
            <a:r>
              <a:rPr lang="en-CA" sz="1400" dirty="0"/>
              <a:t>☑ </a:t>
            </a:r>
            <a:r>
              <a:rPr lang="en-CA" sz="1400" kern="100" dirty="0">
                <a:latin typeface="Raleway" pitchFamily="2" charset="0"/>
                <a:cs typeface="Times New Roman" panose="02020603050405020304" pitchFamily="18" charset="0"/>
              </a:rPr>
              <a:t>Started work on </a:t>
            </a:r>
            <a:r>
              <a:rPr lang="en-CA" sz="1400" kern="100" dirty="0">
                <a:solidFill>
                  <a:srgbClr val="FF0066"/>
                </a:solidFill>
                <a:latin typeface="Raleway" pitchFamily="2" charset="0"/>
                <a:cs typeface="Times New Roman" panose="02020603050405020304" pitchFamily="18" charset="0"/>
              </a:rPr>
              <a:t>Natural Heritage Background Report</a:t>
            </a:r>
            <a:endParaRPr lang="en-CA" sz="1400" kern="100" dirty="0">
              <a:latin typeface="Raleway" pitchFamily="2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CA" sz="1400" kern="100" dirty="0">
                <a:latin typeface="Raleway" pitchFamily="2" charset="0"/>
                <a:cs typeface="Times New Roman" panose="02020603050405020304" pitchFamily="18" charset="0"/>
              </a:rPr>
              <a:t>☑ Integrated </a:t>
            </a:r>
            <a:r>
              <a:rPr lang="en-CA" sz="1400" kern="100" dirty="0">
                <a:solidFill>
                  <a:srgbClr val="FF0066"/>
                </a:solidFill>
                <a:latin typeface="Raleway" pitchFamily="2" charset="0"/>
                <a:cs typeface="Times New Roman" panose="02020603050405020304" pitchFamily="18" charset="0"/>
              </a:rPr>
              <a:t>Neighbourhood Plan </a:t>
            </a:r>
            <a:r>
              <a:rPr lang="en-CA" sz="1400" kern="100" dirty="0">
                <a:latin typeface="Raleway" pitchFamily="2" charset="0"/>
                <a:cs typeface="Times New Roman" panose="02020603050405020304" pitchFamily="18" charset="0"/>
              </a:rPr>
              <a:t>into Official Plan Review</a:t>
            </a:r>
            <a:endParaRPr lang="en-CA" sz="1400" kern="100" dirty="0">
              <a:solidFill>
                <a:srgbClr val="FF0066"/>
              </a:solidFill>
              <a:latin typeface="Raleway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D0E1915C-890B-EBD2-33B0-7675037CEB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6064059"/>
              </p:ext>
            </p:extLst>
          </p:nvPr>
        </p:nvGraphicFramePr>
        <p:xfrm>
          <a:off x="8683498" y="4121279"/>
          <a:ext cx="3426194" cy="1901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E00CB5E-0485-6347-B0DF-0661DA08DB0F}"/>
              </a:ext>
            </a:extLst>
          </p:cNvPr>
          <p:cNvSpPr txBox="1"/>
          <p:nvPr/>
        </p:nvSpPr>
        <p:spPr>
          <a:xfrm>
            <a:off x="8847226" y="2405557"/>
            <a:ext cx="30344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CA" sz="1400" dirty="0">
                <a:latin typeface="Raleway" pitchFamily="2" charset="0"/>
              </a:rPr>
              <a:t>☑ </a:t>
            </a:r>
            <a:r>
              <a:rPr lang="en-CA" sz="1400" dirty="0">
                <a:solidFill>
                  <a:srgbClr val="FF0066"/>
                </a:solidFill>
                <a:latin typeface="Raleway" pitchFamily="2" charset="0"/>
              </a:rPr>
              <a:t>Gathered community input </a:t>
            </a:r>
            <a:r>
              <a:rPr lang="en-CA" sz="1400" dirty="0">
                <a:latin typeface="Raleway" pitchFamily="2" charset="0"/>
              </a:rPr>
              <a:t>from in-person open house and online public survey </a:t>
            </a:r>
          </a:p>
          <a:p>
            <a:pPr>
              <a:spcAft>
                <a:spcPts val="1200"/>
              </a:spcAft>
            </a:pPr>
            <a:r>
              <a:rPr lang="en-CA" sz="1400" dirty="0">
                <a:latin typeface="Raleway" pitchFamily="2" charset="0"/>
              </a:rPr>
              <a:t>☑ Engaged external stakeholders to inform policy decisions</a:t>
            </a:r>
          </a:p>
          <a:p>
            <a:pPr>
              <a:spcAft>
                <a:spcPts val="1200"/>
              </a:spcAft>
            </a:pPr>
            <a:r>
              <a:rPr lang="en-CA" sz="1400" dirty="0">
                <a:latin typeface="Raleway" pitchFamily="2" charset="0"/>
              </a:rPr>
              <a:t>☑ Developed </a:t>
            </a:r>
            <a:r>
              <a:rPr lang="en-CA" sz="1400" dirty="0">
                <a:solidFill>
                  <a:srgbClr val="FF0066"/>
                </a:solidFill>
                <a:latin typeface="Raleway" pitchFamily="2" charset="0"/>
              </a:rPr>
              <a:t>Commercial  Licensing Framework Discussion Paper</a:t>
            </a:r>
          </a:p>
          <a:p>
            <a:pPr>
              <a:spcAft>
                <a:spcPts val="1200"/>
              </a:spcAft>
            </a:pPr>
            <a:endParaRPr lang="en-CA" sz="1400" dirty="0">
              <a:latin typeface="Raleway" pitchFamily="2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5B405C1-48A5-97D7-FB00-F16BB7699E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1400273"/>
              </p:ext>
            </p:extLst>
          </p:nvPr>
        </p:nvGraphicFramePr>
        <p:xfrm>
          <a:off x="-147799" y="3506337"/>
          <a:ext cx="4280037" cy="2589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D46F397-57DE-B99A-E5BC-2A278C316DFD}"/>
              </a:ext>
            </a:extLst>
          </p:cNvPr>
          <p:cNvSpPr txBox="1"/>
          <p:nvPr/>
        </p:nvSpPr>
        <p:spPr>
          <a:xfrm>
            <a:off x="4131243" y="3542490"/>
            <a:ext cx="4469112" cy="102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400" kern="100" dirty="0">
                <a:latin typeface="Raleway" pitchFamily="2" charset="0"/>
                <a:cs typeface="Times New Roman" panose="02020603050405020304" pitchFamily="18" charset="0"/>
              </a:rPr>
              <a:t>☑ </a:t>
            </a:r>
            <a:r>
              <a:rPr lang="en-CA" sz="1400" kern="100" dirty="0">
                <a:solidFill>
                  <a:srgbClr val="FF0066"/>
                </a:solidFill>
                <a:latin typeface="Raleway" pitchFamily="2" charset="0"/>
                <a:cs typeface="Times New Roman" panose="02020603050405020304" pitchFamily="18" charset="0"/>
              </a:rPr>
              <a:t>Completed</a:t>
            </a:r>
            <a:r>
              <a:rPr lang="en-CA" sz="1400" kern="100" dirty="0">
                <a:latin typeface="Raleway" pitchFamily="2" charset="0"/>
                <a:cs typeface="Times New Roman" panose="02020603050405020304" pitchFamily="18" charset="0"/>
              </a:rPr>
              <a:t> transition to provincially-led program</a:t>
            </a:r>
          </a:p>
          <a:p>
            <a:pPr>
              <a:lnSpc>
                <a:spcPct val="150000"/>
              </a:lnSpc>
            </a:pPr>
            <a:r>
              <a:rPr lang="en-CA" sz="1400" kern="100" dirty="0">
                <a:latin typeface="Raleway" pitchFamily="2" charset="0"/>
                <a:cs typeface="Times New Roman" panose="02020603050405020304" pitchFamily="18" charset="0"/>
              </a:rPr>
              <a:t>☑ Communicated service changes, gathered feedback, and advocated for residents.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B3AF7189-D5BF-AA0E-F3F3-85A90AC720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420" y="6492875"/>
            <a:ext cx="2743200" cy="365125"/>
          </a:xfrm>
        </p:spPr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1440B0A-612D-2C74-1101-7C8C6D65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5514" y="6499752"/>
            <a:ext cx="4114800" cy="365125"/>
          </a:xfrm>
        </p:spPr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A066B46-590B-EDE5-7F23-EDBD67B7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7412" y="6538912"/>
            <a:ext cx="2743200" cy="365125"/>
          </a:xfrm>
        </p:spPr>
        <p:txBody>
          <a:bodyPr/>
          <a:lstStyle/>
          <a:p>
            <a:fld id="{6145A6C7-802C-4219-8E5C-90BE8300A255}" type="slidenum">
              <a:rPr lang="en-CA" smtClean="0"/>
              <a:t>23</a:t>
            </a:fld>
            <a:endParaRPr lang="en-CA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E7FB04-105A-A4C0-78F1-85CE96DA426F}"/>
              </a:ext>
            </a:extLst>
          </p:cNvPr>
          <p:cNvSpPr txBox="1"/>
          <p:nvPr/>
        </p:nvSpPr>
        <p:spPr>
          <a:xfrm>
            <a:off x="5469512" y="2339382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itchFamily="2" charset="0"/>
              </a:rPr>
              <a:t>NOT STARTED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2447F0-3499-AA4C-7510-8315D4BC425A}"/>
              </a:ext>
            </a:extLst>
          </p:cNvPr>
          <p:cNvSpPr txBox="1"/>
          <p:nvPr/>
        </p:nvSpPr>
        <p:spPr>
          <a:xfrm>
            <a:off x="9053195" y="6068400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rgbClr val="00B050"/>
                </a:solidFill>
                <a:latin typeface="Raleway" pitchFamily="2" charset="0"/>
              </a:rPr>
              <a:t>PROCEEDING AS PLANNED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9B9E20-97CB-4996-25EB-F99B718B7C0D}"/>
              </a:ext>
            </a:extLst>
          </p:cNvPr>
          <p:cNvSpPr txBox="1"/>
          <p:nvPr/>
        </p:nvSpPr>
        <p:spPr>
          <a:xfrm>
            <a:off x="666225" y="6075277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rgbClr val="00B050"/>
                </a:solidFill>
                <a:latin typeface="Raleway" pitchFamily="2" charset="0"/>
              </a:rPr>
              <a:t>PROCEEDING AS PLANNED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E53AD6-5FCA-1EF7-5328-CEFF98C2318D}"/>
              </a:ext>
            </a:extLst>
          </p:cNvPr>
          <p:cNvSpPr txBox="1"/>
          <p:nvPr/>
        </p:nvSpPr>
        <p:spPr>
          <a:xfrm>
            <a:off x="5131811" y="1821367"/>
            <a:ext cx="4970452" cy="377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400" i="1" dirty="0">
                <a:latin typeface="Raleway" pitchFamily="2" charset="0"/>
              </a:rPr>
              <a:t>SCHEDULED TO START IN </a:t>
            </a:r>
            <a:r>
              <a:rPr lang="en-CA" sz="1400" b="1" i="1" dirty="0">
                <a:solidFill>
                  <a:srgbClr val="FF0066"/>
                </a:solidFill>
                <a:latin typeface="Raleway" pitchFamily="2" charset="0"/>
              </a:rPr>
              <a:t>2027</a:t>
            </a:r>
          </a:p>
        </p:txBody>
      </p:sp>
      <p:pic>
        <p:nvPicPr>
          <p:cNvPr id="34" name="Graphic 33" descr="Monthly calendar with solid fill">
            <a:extLst>
              <a:ext uri="{FF2B5EF4-FFF2-40B4-BE49-F238E27FC236}">
                <a16:creationId xmlns:a16="http://schemas.microsoft.com/office/drawing/2014/main" id="{894FE637-6239-A15A-44B8-E725561367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8865" y="1794595"/>
            <a:ext cx="532761" cy="532761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49054B2-FF40-19EB-2F40-E86D6BF101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6006079"/>
              </p:ext>
            </p:extLst>
          </p:nvPr>
        </p:nvGraphicFramePr>
        <p:xfrm>
          <a:off x="4018718" y="5214366"/>
          <a:ext cx="4076647" cy="1335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" name="Graphic 3" descr="Badge Tick1 with solid fill">
            <a:extLst>
              <a:ext uri="{FF2B5EF4-FFF2-40B4-BE49-F238E27FC236}">
                <a16:creationId xmlns:a16="http://schemas.microsoft.com/office/drawing/2014/main" id="{7B67E5F2-6824-235A-4EF3-DD39F30980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44397" y="5882323"/>
            <a:ext cx="617429" cy="6174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6A5BC77-20C3-31EA-5187-2426BB8309BD}"/>
              </a:ext>
            </a:extLst>
          </p:cNvPr>
          <p:cNvSpPr txBox="1"/>
          <p:nvPr/>
        </p:nvSpPr>
        <p:spPr>
          <a:xfrm>
            <a:off x="4861587" y="6076291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1600" b="1" dirty="0">
                <a:solidFill>
                  <a:schemeClr val="accent6">
                    <a:lumMod val="50000"/>
                  </a:schemeClr>
                </a:solidFill>
                <a:latin typeface="Raleway" pitchFamily="2" charset="0"/>
              </a:rPr>
              <a:t>COMPLETE</a:t>
            </a:r>
          </a:p>
        </p:txBody>
      </p:sp>
    </p:spTree>
    <p:extLst>
      <p:ext uri="{BB962C8B-B14F-4D97-AF65-F5344CB8AC3E}">
        <p14:creationId xmlns:p14="http://schemas.microsoft.com/office/powerpoint/2010/main" val="290779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  <p:bldP spid="3" grpId="0" animBg="1"/>
      <p:bldP spid="5" grpId="0" animBg="1"/>
      <p:bldP spid="6" grpId="0" animBg="1"/>
      <p:bldP spid="24" grpId="0"/>
      <p:bldGraphic spid="18" grpId="0">
        <p:bldAsOne/>
      </p:bldGraphic>
      <p:bldP spid="9" grpId="0"/>
      <p:bldGraphic spid="10" grpId="0">
        <p:bldAsOne/>
      </p:bldGraphic>
      <p:bldP spid="12" grpId="0"/>
      <p:bldP spid="28" grpId="0"/>
      <p:bldP spid="31" grpId="0"/>
      <p:bldP spid="32" grpId="0"/>
      <p:bldP spid="33" grpId="0"/>
      <p:bldGraphic spid="8" grpId="0">
        <p:bldAsOne/>
      </p:bldGraphic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62D6547-1DB6-D0A7-1E6E-09DFFF49F4D9}"/>
              </a:ext>
            </a:extLst>
          </p:cNvPr>
          <p:cNvSpPr/>
          <p:nvPr/>
        </p:nvSpPr>
        <p:spPr>
          <a:xfrm>
            <a:off x="242924" y="160364"/>
            <a:ext cx="11697688" cy="735208"/>
          </a:xfrm>
          <a:prstGeom prst="rect">
            <a:avLst/>
          </a:prstGeom>
          <a:solidFill>
            <a:srgbClr val="FFDDD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b="1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Enrich community well-being and make King the ideal place to live, work and play.</a:t>
            </a:r>
            <a:endParaRPr lang="en-CA" b="1" i="1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5F8631-4E66-21B8-80D9-19E5BE7CB487}"/>
              </a:ext>
            </a:extLst>
          </p:cNvPr>
          <p:cNvSpPr/>
          <p:nvPr/>
        </p:nvSpPr>
        <p:spPr>
          <a:xfrm>
            <a:off x="4181253" y="1106355"/>
            <a:ext cx="3929060" cy="2678222"/>
          </a:xfrm>
          <a:prstGeom prst="rect">
            <a:avLst/>
          </a:prstGeom>
          <a:solidFill>
            <a:srgbClr val="FFDDD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Develop an Action Plan and begin implementation to become an “Age-Friendly Community”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2026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F083FC-1AD9-689E-9386-6268543B7969}"/>
              </a:ext>
            </a:extLst>
          </p:cNvPr>
          <p:cNvSpPr/>
          <p:nvPr/>
        </p:nvSpPr>
        <p:spPr>
          <a:xfrm>
            <a:off x="242923" y="1106355"/>
            <a:ext cx="3853007" cy="5432558"/>
          </a:xfrm>
          <a:prstGeom prst="rect">
            <a:avLst/>
          </a:prstGeom>
          <a:solidFill>
            <a:srgbClr val="FFDDD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Develop and implement a streamlined program that consolidates all existing municipal funding, grant programs, donations, and in-kind contribution requests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2024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8C811A-60CF-A4D6-B2E5-4F4FD982B9A6}"/>
              </a:ext>
            </a:extLst>
          </p:cNvPr>
          <p:cNvSpPr/>
          <p:nvPr/>
        </p:nvSpPr>
        <p:spPr>
          <a:xfrm>
            <a:off x="8187173" y="1119876"/>
            <a:ext cx="3753439" cy="5432558"/>
          </a:xfrm>
          <a:prstGeom prst="rect">
            <a:avLst/>
          </a:prstGeom>
          <a:solidFill>
            <a:srgbClr val="FFDDD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Represent King’s interest in major external developments within the Township.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9514B4-4B81-3CA7-04D2-2CFE5A621047}"/>
              </a:ext>
            </a:extLst>
          </p:cNvPr>
          <p:cNvSpPr/>
          <p:nvPr/>
        </p:nvSpPr>
        <p:spPr>
          <a:xfrm>
            <a:off x="4181254" y="3868335"/>
            <a:ext cx="3929060" cy="2670577"/>
          </a:xfrm>
          <a:prstGeom prst="rect">
            <a:avLst/>
          </a:prstGeom>
          <a:solidFill>
            <a:srgbClr val="FFDDD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Develop and implement an annual Traffic-Safety campaign that runs for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(1) month annually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412EFB-C2AA-5235-3B96-E1BE184277D8}"/>
              </a:ext>
            </a:extLst>
          </p:cNvPr>
          <p:cNvSpPr txBox="1"/>
          <p:nvPr/>
        </p:nvSpPr>
        <p:spPr>
          <a:xfrm>
            <a:off x="382598" y="3078713"/>
            <a:ext cx="36129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sz="1500" dirty="0">
                <a:latin typeface="Raleway" pitchFamily="2" charset="0"/>
              </a:rPr>
              <a:t>☑ Key result </a:t>
            </a:r>
            <a:r>
              <a:rPr lang="en-CA" sz="1500" dirty="0">
                <a:solidFill>
                  <a:srgbClr val="FF0066"/>
                </a:solidFill>
                <a:latin typeface="Raleway" pitchFamily="2" charset="0"/>
              </a:rPr>
              <a:t>completed in 2024 reporting year</a:t>
            </a:r>
            <a:endParaRPr lang="en-CA" sz="1500" dirty="0">
              <a:latin typeface="Raleway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B3AC42-A897-2001-D54C-2F7B8E0FD51A}"/>
              </a:ext>
            </a:extLst>
          </p:cNvPr>
          <p:cNvSpPr txBox="1"/>
          <p:nvPr/>
        </p:nvSpPr>
        <p:spPr>
          <a:xfrm>
            <a:off x="8302845" y="2037945"/>
            <a:ext cx="36462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Raleway" pitchFamily="2" charset="0"/>
              </a:rPr>
              <a:t>☑ </a:t>
            </a:r>
            <a:r>
              <a:rPr lang="en-CA" sz="1400" dirty="0">
                <a:solidFill>
                  <a:srgbClr val="FF0066"/>
                </a:solidFill>
                <a:latin typeface="Raleway" pitchFamily="2" charset="0"/>
              </a:rPr>
              <a:t>Monitored and advocated </a:t>
            </a:r>
            <a:r>
              <a:rPr lang="en-CA" sz="1400" dirty="0">
                <a:latin typeface="Raleway" pitchFamily="2" charset="0"/>
              </a:rPr>
              <a:t>for King in the development of: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Raleway" pitchFamily="2" charset="0"/>
              </a:rPr>
              <a:t>Zoning enforcement and illegal land use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Raleway" pitchFamily="2" charset="0"/>
              </a:rPr>
              <a:t>Expanded rural eligibility for Building Faster Fund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1400" dirty="0">
                <a:latin typeface="Raleway" pitchFamily="2" charset="0"/>
              </a:rPr>
              <a:t>Climate-resilient infrastructure investments in agricultural areas</a:t>
            </a:r>
          </a:p>
          <a:p>
            <a:pPr>
              <a:spcAft>
                <a:spcPts val="1200"/>
              </a:spcAft>
            </a:pPr>
            <a:r>
              <a:rPr lang="en-CA" sz="1400" dirty="0">
                <a:latin typeface="Raleway" pitchFamily="2" charset="0"/>
              </a:rPr>
              <a:t>☑ Engaged 51 businesses exploring investment in King</a:t>
            </a: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E067972B-1F38-66E9-C7CC-6657F7FA2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420" y="6492875"/>
            <a:ext cx="2743200" cy="365125"/>
          </a:xfrm>
        </p:spPr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D0ED727D-268C-DA33-4E98-F8B50F6C5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5514" y="6499752"/>
            <a:ext cx="4114800" cy="365125"/>
          </a:xfrm>
        </p:spPr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85B60CC4-6A60-7103-521F-E47FFB0D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7412" y="6538912"/>
            <a:ext cx="2743200" cy="365125"/>
          </a:xfrm>
        </p:spPr>
        <p:txBody>
          <a:bodyPr/>
          <a:lstStyle/>
          <a:p>
            <a:fld id="{6145A6C7-802C-4219-8E5C-90BE8300A255}" type="slidenum">
              <a:rPr lang="en-CA" smtClean="0"/>
              <a:t>24</a:t>
            </a:fld>
            <a:endParaRPr lang="en-CA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8D3C33-5A79-CACD-4D02-F065DBE83E70}"/>
              </a:ext>
            </a:extLst>
          </p:cNvPr>
          <p:cNvSpPr txBox="1"/>
          <p:nvPr/>
        </p:nvSpPr>
        <p:spPr>
          <a:xfrm>
            <a:off x="1542770" y="6109031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chemeClr val="accent6">
                    <a:lumMod val="50000"/>
                  </a:schemeClr>
                </a:solidFill>
                <a:latin typeface="Raleway" pitchFamily="2" charset="0"/>
              </a:rPr>
              <a:t>COMPLETE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26D867-4CFD-EE7D-7645-D099DB489361}"/>
              </a:ext>
            </a:extLst>
          </p:cNvPr>
          <p:cNvSpPr txBox="1"/>
          <p:nvPr/>
        </p:nvSpPr>
        <p:spPr>
          <a:xfrm>
            <a:off x="4783165" y="3368942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1600" b="1" dirty="0">
                <a:solidFill>
                  <a:srgbClr val="00B050"/>
                </a:solidFill>
                <a:latin typeface="Raleway" pitchFamily="2" charset="0"/>
              </a:rPr>
              <a:t>PROCEEDING AS PLANNED</a:t>
            </a:r>
          </a:p>
        </p:txBody>
      </p:sp>
      <p:pic>
        <p:nvPicPr>
          <p:cNvPr id="7" name="Graphic 6" descr="Badge Tick1 with solid fill">
            <a:extLst>
              <a:ext uri="{FF2B5EF4-FFF2-40B4-BE49-F238E27FC236}">
                <a16:creationId xmlns:a16="http://schemas.microsoft.com/office/drawing/2014/main" id="{D4F1B607-AF04-7A0B-7965-51B60C94BC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65740" y="5914224"/>
            <a:ext cx="617429" cy="617429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13332E7-CF2C-1097-1696-32D32E72B9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3575572"/>
              </p:ext>
            </p:extLst>
          </p:nvPr>
        </p:nvGraphicFramePr>
        <p:xfrm>
          <a:off x="362208" y="4815320"/>
          <a:ext cx="3612916" cy="99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9022E9-8F1F-4866-CE02-2A3A2BFEFD98}"/>
              </a:ext>
            </a:extLst>
          </p:cNvPr>
          <p:cNvSpPr txBox="1"/>
          <p:nvPr/>
        </p:nvSpPr>
        <p:spPr>
          <a:xfrm>
            <a:off x="4624918" y="6127959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rgbClr val="00B050"/>
                </a:solidFill>
                <a:latin typeface="Raleway" pitchFamily="2" charset="0"/>
              </a:rPr>
              <a:t>PROCEEDING AS PLANNED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9EF76C-8798-7DC6-B362-8A3B4DB4A51B}"/>
              </a:ext>
            </a:extLst>
          </p:cNvPr>
          <p:cNvSpPr txBox="1"/>
          <p:nvPr/>
        </p:nvSpPr>
        <p:spPr>
          <a:xfrm>
            <a:off x="8607897" y="6109031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rgbClr val="00B050"/>
                </a:solidFill>
                <a:latin typeface="Raleway" pitchFamily="2" charset="0"/>
              </a:rPr>
              <a:t>PROCEEDING AS PLANNED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14ACB4-B88D-E03A-C78D-8297D7A88A73}"/>
              </a:ext>
            </a:extLst>
          </p:cNvPr>
          <p:cNvSpPr txBox="1"/>
          <p:nvPr/>
        </p:nvSpPr>
        <p:spPr>
          <a:xfrm>
            <a:off x="4266576" y="2376240"/>
            <a:ext cx="39290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sz="1500" dirty="0">
                <a:latin typeface="Raleway" pitchFamily="2" charset="0"/>
              </a:rPr>
              <a:t>☑ Completed </a:t>
            </a:r>
            <a:r>
              <a:rPr lang="en-CA" sz="1500" dirty="0">
                <a:solidFill>
                  <a:srgbClr val="FF0066"/>
                </a:solidFill>
                <a:latin typeface="Raleway" pitchFamily="2" charset="0"/>
              </a:rPr>
              <a:t>Age-Friendly Action Plan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2861FFF-F788-C7D4-A10A-E2FE05F84E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2730277"/>
              </p:ext>
            </p:extLst>
          </p:nvPr>
        </p:nvGraphicFramePr>
        <p:xfrm>
          <a:off x="4395691" y="2491531"/>
          <a:ext cx="3544915" cy="1098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CDCD950-23E5-CBA5-4C61-84439FAF880C}"/>
              </a:ext>
            </a:extLst>
          </p:cNvPr>
          <p:cNvSpPr txBox="1"/>
          <p:nvPr/>
        </p:nvSpPr>
        <p:spPr>
          <a:xfrm>
            <a:off x="4266576" y="4834855"/>
            <a:ext cx="39290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sz="1500" dirty="0">
                <a:latin typeface="Raleway" pitchFamily="2" charset="0"/>
              </a:rPr>
              <a:t>☑ Created the “</a:t>
            </a:r>
            <a:r>
              <a:rPr lang="en-CA" sz="1500" dirty="0">
                <a:solidFill>
                  <a:srgbClr val="FF0066"/>
                </a:solidFill>
                <a:latin typeface="Raleway" pitchFamily="2" charset="0"/>
              </a:rPr>
              <a:t>Safe Streets Campaign</a:t>
            </a:r>
            <a:r>
              <a:rPr lang="en-CA" sz="1500" dirty="0">
                <a:latin typeface="Raleway" pitchFamily="2" charset="0"/>
              </a:rPr>
              <a:t>” and </a:t>
            </a:r>
            <a:r>
              <a:rPr lang="en-CA" sz="1500" dirty="0">
                <a:solidFill>
                  <a:srgbClr val="FF0066"/>
                </a:solidFill>
                <a:latin typeface="Raleway" pitchFamily="2" charset="0"/>
              </a:rPr>
              <a:t>Launched </a:t>
            </a:r>
            <a:r>
              <a:rPr lang="en-CA" sz="1500" dirty="0">
                <a:latin typeface="Raleway" pitchFamily="2" charset="0"/>
              </a:rPr>
              <a:t>the Campaign for 4 weeks</a:t>
            </a:r>
          </a:p>
          <a:p>
            <a:pPr>
              <a:spcAft>
                <a:spcPts val="600"/>
              </a:spcAft>
            </a:pPr>
            <a:r>
              <a:rPr lang="en-CA" sz="1500" dirty="0">
                <a:latin typeface="Raleway" pitchFamily="2" charset="0"/>
              </a:rPr>
              <a:t>☑ Collaborated with </a:t>
            </a:r>
            <a:r>
              <a:rPr lang="en-CA" sz="1500" dirty="0">
                <a:solidFill>
                  <a:srgbClr val="FF0066"/>
                </a:solidFill>
                <a:latin typeface="Raleway" pitchFamily="2" charset="0"/>
              </a:rPr>
              <a:t>York Region Police</a:t>
            </a:r>
          </a:p>
          <a:p>
            <a:pPr>
              <a:spcAft>
                <a:spcPts val="600"/>
              </a:spcAft>
            </a:pPr>
            <a:r>
              <a:rPr lang="en-CA" sz="1500" dirty="0">
                <a:latin typeface="Raleway" pitchFamily="2" charset="0"/>
              </a:rPr>
              <a:t>☑  Began </a:t>
            </a:r>
            <a:r>
              <a:rPr lang="en-CA" sz="1500" dirty="0">
                <a:solidFill>
                  <a:srgbClr val="FF0066"/>
                </a:solidFill>
                <a:latin typeface="Raleway" pitchFamily="2" charset="0"/>
              </a:rPr>
              <a:t>plan</a:t>
            </a:r>
            <a:r>
              <a:rPr lang="en-CA" sz="1500" dirty="0">
                <a:latin typeface="Raleway" pitchFamily="2" charset="0"/>
              </a:rPr>
              <a:t> for 2026 annual campaign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474ADAE-C9CB-9FAC-98E9-B9D28B7A29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1104733"/>
              </p:ext>
            </p:extLst>
          </p:nvPr>
        </p:nvGraphicFramePr>
        <p:xfrm>
          <a:off x="8607896" y="4448386"/>
          <a:ext cx="2895882" cy="161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0D189D9-EC1C-9844-6811-4D8B1A9E4E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9016853"/>
              </p:ext>
            </p:extLst>
          </p:nvPr>
        </p:nvGraphicFramePr>
        <p:xfrm>
          <a:off x="396208" y="5111799"/>
          <a:ext cx="3544915" cy="1098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TextBox 10">
            <a:extLst>
              <a:ext uri="{FF2B5EF4-FFF2-40B4-BE49-F238E27FC236}">
                <a16:creationId xmlns:a16="http://schemas.microsoft.com/office/drawing/2014/main" id="{2E3E3DC8-190C-42FE-5CFA-5F965F7C36EF}"/>
              </a:ext>
            </a:extLst>
          </p:cNvPr>
          <p:cNvSpPr txBox="1"/>
          <p:nvPr/>
        </p:nvSpPr>
        <p:spPr>
          <a:xfrm>
            <a:off x="1688749" y="5203623"/>
            <a:ext cx="1000613" cy="27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200" b="1" dirty="0">
                <a:latin typeface="Raleway" pitchFamily="2" charset="0"/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374060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  <p:bldP spid="3" grpId="0" animBg="1"/>
      <p:bldP spid="5" grpId="0" animBg="1"/>
      <p:bldP spid="6" grpId="0" animBg="1"/>
      <p:bldP spid="24" grpId="0"/>
      <p:bldP spid="30" grpId="0"/>
      <p:bldP spid="37" grpId="0"/>
      <p:bldP spid="41" grpId="0"/>
      <p:bldP spid="10" grpId="0"/>
      <p:bldP spid="11" grpId="0"/>
      <p:bldP spid="12" grpId="0"/>
      <p:bldGraphic spid="13" grpId="0">
        <p:bldAsOne/>
      </p:bldGraphic>
      <p:bldP spid="14" grpId="0"/>
      <p:bldGraphic spid="17" grpId="0">
        <p:bldAsOne/>
      </p:bldGraphic>
      <p:bldGraphic spid="8" grpId="0">
        <p:bldAsOne/>
      </p:bldGraphic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107E6-41F2-D4C0-F08A-B837F1238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D547CF4-6C74-421D-1D53-9720D1AA09F1}"/>
              </a:ext>
            </a:extLst>
          </p:cNvPr>
          <p:cNvSpPr/>
          <p:nvPr/>
        </p:nvSpPr>
        <p:spPr>
          <a:xfrm>
            <a:off x="242924" y="160364"/>
            <a:ext cx="11697688" cy="735208"/>
          </a:xfrm>
          <a:prstGeom prst="rect">
            <a:avLst/>
          </a:prstGeom>
          <a:solidFill>
            <a:srgbClr val="FFDDD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b="1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2025 Youth Sticker Design Contest</a:t>
            </a:r>
            <a:endParaRPr lang="en-CA" b="1" i="1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D73036-462D-6039-C3E8-69232F2FE6F3}"/>
              </a:ext>
            </a:extLst>
          </p:cNvPr>
          <p:cNvSpPr/>
          <p:nvPr/>
        </p:nvSpPr>
        <p:spPr>
          <a:xfrm>
            <a:off x="242923" y="1106355"/>
            <a:ext cx="11697688" cy="5432558"/>
          </a:xfrm>
          <a:prstGeom prst="rect">
            <a:avLst/>
          </a:prstGeom>
          <a:solidFill>
            <a:srgbClr val="FFDDD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CA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D89241B5-B372-BDA8-5B83-5FE914E2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420" y="6492875"/>
            <a:ext cx="2743200" cy="365125"/>
          </a:xfrm>
        </p:spPr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53F250A7-0A5A-B19D-8390-F9D5224FF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5514" y="6499752"/>
            <a:ext cx="4114800" cy="365125"/>
          </a:xfrm>
        </p:spPr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485EADA7-B02D-1D32-C5B7-DEF7276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7412" y="6538912"/>
            <a:ext cx="2743200" cy="365125"/>
          </a:xfrm>
        </p:spPr>
        <p:txBody>
          <a:bodyPr/>
          <a:lstStyle/>
          <a:p>
            <a:fld id="{6145A6C7-802C-4219-8E5C-90BE8300A255}" type="slidenum">
              <a:rPr lang="en-CA" smtClean="0"/>
              <a:t>25</a:t>
            </a:fld>
            <a:endParaRPr lang="en-CA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F8C9EE1-6041-C125-6C11-0C74376E4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06" y="1636341"/>
            <a:ext cx="3677163" cy="43725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B504D3-4EDD-5E67-133A-E67505EB9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" t="13059" r="22257"/>
          <a:stretch>
            <a:fillRect/>
          </a:stretch>
        </p:blipFill>
        <p:spPr>
          <a:xfrm>
            <a:off x="4341915" y="1643586"/>
            <a:ext cx="2565642" cy="43653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4A1430-383F-E675-33AF-9906C7681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0" t="23966" r="20000" b="10548"/>
          <a:stretch>
            <a:fillRect/>
          </a:stretch>
        </p:blipFill>
        <p:spPr>
          <a:xfrm>
            <a:off x="9313070" y="1643586"/>
            <a:ext cx="2370043" cy="43667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49DE58-55EB-BD8F-007F-AEF0CA7C87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6" t="26869" r="14104"/>
          <a:stretch>
            <a:fillRect/>
          </a:stretch>
        </p:blipFill>
        <p:spPr>
          <a:xfrm>
            <a:off x="7060144" y="1643586"/>
            <a:ext cx="2100339" cy="43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ople standing in a line at a counter&#10;&#10;Description automatically generated">
            <a:extLst>
              <a:ext uri="{FF2B5EF4-FFF2-40B4-BE49-F238E27FC236}">
                <a16:creationId xmlns:a16="http://schemas.microsoft.com/office/drawing/2014/main" id="{DA86452C-631D-C451-62BB-6A6ECA5281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-1" y="0"/>
            <a:ext cx="12191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3B5E9-0CA1-72BB-07CE-499258A38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472" y="813282"/>
            <a:ext cx="7153053" cy="4327451"/>
          </a:xfrm>
        </p:spPr>
        <p:txBody>
          <a:bodyPr>
            <a:normAutofit/>
          </a:bodyPr>
          <a:lstStyle/>
          <a:p>
            <a:pPr algn="ctr"/>
            <a:r>
              <a:rPr lang="en-CA" sz="8000" b="1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0"/>
              </a:rPr>
              <a:t>SERVICE EXCELLENCE</a:t>
            </a:r>
            <a:br>
              <a:rPr lang="en-CA" sz="7200" b="1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0"/>
              </a:rPr>
            </a:br>
            <a:endParaRPr lang="en-CA" sz="7200" b="1">
              <a:ln w="0"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aleway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F4448-E762-D7C1-A3A4-D99D2CBB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9C3C8-FFAF-99E5-55E9-0CAF63B95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26</a:t>
            </a:fld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632F55-D3B2-4247-7DA3-0B8276DFF3D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4">
              <a:alpha val="1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0D0F1B-9E29-8D0B-5A26-60BCD8A1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59421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62D6547-1DB6-D0A7-1E6E-09DFFF49F4D9}"/>
              </a:ext>
            </a:extLst>
          </p:cNvPr>
          <p:cNvSpPr/>
          <p:nvPr/>
        </p:nvSpPr>
        <p:spPr>
          <a:xfrm>
            <a:off x="242924" y="160364"/>
            <a:ext cx="11697688" cy="735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Raleway" pitchFamily="2" charset="0"/>
              </a:rPr>
              <a:t>Increase data-driven decision making to improve organizational performance</a:t>
            </a:r>
            <a:endParaRPr lang="en-CA" b="1" i="1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C1D803-6CFE-B7A7-1D08-6BF6805FC9A1}"/>
              </a:ext>
            </a:extLst>
          </p:cNvPr>
          <p:cNvSpPr/>
          <p:nvPr/>
        </p:nvSpPr>
        <p:spPr>
          <a:xfrm>
            <a:off x="251388" y="1106355"/>
            <a:ext cx="3778660" cy="53933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  <a:latin typeface="Raleway" pitchFamily="2" charset="0"/>
              </a:rPr>
              <a:t>Develop and evolve a Corporate Performance Accountability Program by </a:t>
            </a:r>
            <a:r>
              <a:rPr lang="en-US" b="1" dirty="0">
                <a:solidFill>
                  <a:schemeClr val="tx1"/>
                </a:solidFill>
                <a:latin typeface="Raleway" pitchFamily="2" charset="0"/>
              </a:rPr>
              <a:t>2026.</a:t>
            </a:r>
            <a:endParaRPr lang="en-CA" b="1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412EFB-C2AA-5235-3B96-E1BE184277D8}"/>
              </a:ext>
            </a:extLst>
          </p:cNvPr>
          <p:cNvSpPr txBox="1"/>
          <p:nvPr/>
        </p:nvSpPr>
        <p:spPr>
          <a:xfrm>
            <a:off x="379043" y="2117349"/>
            <a:ext cx="361647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CA" sz="1400" dirty="0"/>
              <a:t>☑ </a:t>
            </a:r>
            <a:r>
              <a:rPr lang="en-CA" sz="1400" dirty="0">
                <a:latin typeface="Raleway" pitchFamily="2" charset="0"/>
              </a:rPr>
              <a:t>Developed Corporate Performance Accountability Program </a:t>
            </a:r>
            <a:r>
              <a:rPr lang="en-CA" sz="1400" dirty="0">
                <a:solidFill>
                  <a:srgbClr val="00B0F0"/>
                </a:solidFill>
                <a:latin typeface="Raleway" pitchFamily="2" charset="0"/>
              </a:rPr>
              <a:t>Administrative Policy </a:t>
            </a:r>
          </a:p>
          <a:p>
            <a:pPr>
              <a:spcAft>
                <a:spcPts val="1200"/>
              </a:spcAft>
            </a:pPr>
            <a:r>
              <a:rPr lang="en-CA" sz="1400" dirty="0"/>
              <a:t>☑ </a:t>
            </a:r>
            <a:r>
              <a:rPr lang="en-CA" sz="1400" dirty="0">
                <a:latin typeface="Raleway" pitchFamily="2" charset="0"/>
              </a:rPr>
              <a:t>Launched Divisional </a:t>
            </a:r>
            <a:r>
              <a:rPr lang="en-CA" sz="1400" dirty="0">
                <a:solidFill>
                  <a:srgbClr val="00B0F0"/>
                </a:solidFill>
                <a:latin typeface="Raleway" pitchFamily="2" charset="0"/>
              </a:rPr>
              <a:t>Service Profiles </a:t>
            </a:r>
          </a:p>
          <a:p>
            <a:pPr>
              <a:spcAft>
                <a:spcPts val="1200"/>
              </a:spcAft>
            </a:pPr>
            <a:r>
              <a:rPr lang="en-CA" sz="1400" dirty="0"/>
              <a:t>☑</a:t>
            </a:r>
            <a:r>
              <a:rPr lang="en-CA" sz="1400" dirty="0">
                <a:latin typeface="Raleway" pitchFamily="2" charset="0"/>
              </a:rPr>
              <a:t> Developed </a:t>
            </a:r>
            <a:r>
              <a:rPr lang="en-CA" sz="1400" dirty="0">
                <a:solidFill>
                  <a:srgbClr val="00B0F0"/>
                </a:solidFill>
                <a:latin typeface="Raleway" pitchFamily="2" charset="0"/>
              </a:rPr>
              <a:t>Strategic Performance Reporting</a:t>
            </a:r>
            <a:r>
              <a:rPr lang="en-CA" sz="1400" dirty="0">
                <a:latin typeface="Raleway" pitchFamily="2" charset="0"/>
              </a:rPr>
              <a:t> Procedures</a:t>
            </a:r>
            <a:endParaRPr lang="en-CA" sz="1400" dirty="0">
              <a:solidFill>
                <a:srgbClr val="00B0F0"/>
              </a:solidFill>
              <a:latin typeface="Raleway" pitchFamily="2" charset="0"/>
            </a:endParaRPr>
          </a:p>
          <a:p>
            <a:pPr>
              <a:spcAft>
                <a:spcPts val="1200"/>
              </a:spcAft>
            </a:pPr>
            <a:r>
              <a:rPr lang="en-CA" sz="1400" dirty="0"/>
              <a:t>☑</a:t>
            </a:r>
            <a:r>
              <a:rPr lang="en-CA" sz="1400" dirty="0">
                <a:latin typeface="Raleway" pitchFamily="2" charset="0"/>
              </a:rPr>
              <a:t> Developed </a:t>
            </a:r>
            <a:r>
              <a:rPr lang="en-CA" sz="1400" dirty="0">
                <a:solidFill>
                  <a:srgbClr val="00B0F0"/>
                </a:solidFill>
                <a:latin typeface="Raleway" pitchFamily="2" charset="0"/>
              </a:rPr>
              <a:t>Operational Performance Reporting </a:t>
            </a:r>
            <a:r>
              <a:rPr lang="en-CA" sz="1400" dirty="0">
                <a:latin typeface="Raleway" pitchFamily="2" charset="0"/>
              </a:rPr>
              <a:t>Procedures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F083FC-1AD9-689E-9386-6268543B7969}"/>
              </a:ext>
            </a:extLst>
          </p:cNvPr>
          <p:cNvSpPr/>
          <p:nvPr/>
        </p:nvSpPr>
        <p:spPr>
          <a:xfrm>
            <a:off x="4123169" y="1106355"/>
            <a:ext cx="7817443" cy="3623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Develop a Digital Transformation Framework and implement Phase 1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2025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67DA6E-34A6-3A11-3087-E503C53004BA}"/>
              </a:ext>
            </a:extLst>
          </p:cNvPr>
          <p:cNvSpPr txBox="1"/>
          <p:nvPr/>
        </p:nvSpPr>
        <p:spPr>
          <a:xfrm>
            <a:off x="4272421" y="1748580"/>
            <a:ext cx="52858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CA" sz="1400" dirty="0"/>
              <a:t>☑ </a:t>
            </a:r>
            <a:r>
              <a:rPr lang="en-CA" sz="1400" kern="100" dirty="0">
                <a:solidFill>
                  <a:srgbClr val="000000"/>
                </a:solidFill>
                <a:effectLst/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Developed and launched the </a:t>
            </a:r>
            <a:r>
              <a:rPr lang="en-CA" sz="1400" dirty="0">
                <a:solidFill>
                  <a:schemeClr val="accent4"/>
                </a:solidFill>
                <a:latin typeface="Raleway" pitchFamily="2" charset="0"/>
              </a:rPr>
              <a:t>Digital Transformation Framework</a:t>
            </a:r>
            <a:endParaRPr lang="en-CA" sz="1400" kern="100" dirty="0">
              <a:solidFill>
                <a:srgbClr val="00B0F0"/>
              </a:solidFill>
              <a:effectLst/>
              <a:latin typeface="Raleway" pitchFamily="2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en-CA" sz="1400" dirty="0">
                <a:latin typeface="Raleway" pitchFamily="2" charset="0"/>
              </a:rPr>
              <a:t>☑ </a:t>
            </a:r>
            <a:r>
              <a:rPr lang="en-CA" sz="1400" kern="100" dirty="0">
                <a:solidFill>
                  <a:srgbClr val="000000"/>
                </a:solidFill>
                <a:effectLst/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Finalized </a:t>
            </a:r>
            <a:r>
              <a:rPr lang="en-CA" sz="1400" kern="100" dirty="0">
                <a:solidFill>
                  <a:srgbClr val="00B0F0"/>
                </a:solidFill>
                <a:effectLst/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Cyber Security and Risk Management Playbook</a:t>
            </a:r>
            <a:r>
              <a:rPr lang="en-CA" sz="1400" kern="100" dirty="0"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</a:p>
          <a:p>
            <a:pPr lvl="0">
              <a:spcAft>
                <a:spcPts val="1200"/>
              </a:spcAft>
            </a:pPr>
            <a:r>
              <a:rPr lang="en-CA" sz="1400" dirty="0">
                <a:latin typeface="Raleway" pitchFamily="2" charset="0"/>
              </a:rPr>
              <a:t>☑ </a:t>
            </a: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cs typeface="Calibri" panose="020F0502020204030204" pitchFamily="34" charset="0"/>
              </a:rPr>
              <a:t>Finalized the </a:t>
            </a:r>
            <a:r>
              <a:rPr lang="en-CA" sz="1400" kern="100" dirty="0">
                <a:solidFill>
                  <a:schemeClr val="accent4"/>
                </a:solidFill>
                <a:latin typeface="Raleway" pitchFamily="2" charset="0"/>
                <a:cs typeface="Calibri" panose="020F0502020204030204" pitchFamily="34" charset="0"/>
              </a:rPr>
              <a:t>Data Masterplan</a:t>
            </a:r>
          </a:p>
          <a:p>
            <a:pPr>
              <a:spcAft>
                <a:spcPts val="1200"/>
              </a:spcAft>
            </a:pPr>
            <a:r>
              <a:rPr lang="en-CA" sz="1400" dirty="0">
                <a:latin typeface="Raleway" pitchFamily="2" charset="0"/>
              </a:rPr>
              <a:t>☑ </a:t>
            </a: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cs typeface="Calibri" panose="020F0502020204030204" pitchFamily="34" charset="0"/>
              </a:rPr>
              <a:t>Retained a consultant to validate  engagement and develop a forward digital roadmap</a:t>
            </a:r>
            <a:endParaRPr lang="en-CA" sz="1400" dirty="0">
              <a:solidFill>
                <a:schemeClr val="accent4"/>
              </a:solidFill>
              <a:latin typeface="Raleway" pitchFamily="2" charset="0"/>
            </a:endParaRP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A5895C07-9625-B32E-BCDF-6BB98E3774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388" y="6538981"/>
            <a:ext cx="2743200" cy="365125"/>
          </a:xfrm>
        </p:spPr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  <a:p>
            <a:endParaRPr lang="en-CA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FB72876-44E9-EC8C-3EA3-C1DEC3F25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5514" y="6499752"/>
            <a:ext cx="4114800" cy="365125"/>
          </a:xfrm>
        </p:spPr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7830B811-C1D7-D474-0E35-DD321A14F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7412" y="6538912"/>
            <a:ext cx="2743200" cy="365125"/>
          </a:xfrm>
        </p:spPr>
        <p:txBody>
          <a:bodyPr/>
          <a:lstStyle/>
          <a:p>
            <a:fld id="{6145A6C7-802C-4219-8E5C-90BE8300A255}" type="slidenum">
              <a:rPr lang="en-CA" smtClean="0"/>
              <a:t>27</a:t>
            </a:fld>
            <a:endParaRPr lang="en-CA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E1BAF1-7717-5C75-EA7A-9D85938FDC83}"/>
              </a:ext>
            </a:extLst>
          </p:cNvPr>
          <p:cNvSpPr txBox="1"/>
          <p:nvPr/>
        </p:nvSpPr>
        <p:spPr>
          <a:xfrm>
            <a:off x="721483" y="5961932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rgbClr val="00B050"/>
                </a:solidFill>
                <a:latin typeface="Raleway" pitchFamily="2" charset="0"/>
              </a:rPr>
              <a:t>PROCEEDING AS PLANNED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E92226-149F-C25B-E46C-4A183D4B63A0}"/>
              </a:ext>
            </a:extLst>
          </p:cNvPr>
          <p:cNvSpPr txBox="1"/>
          <p:nvPr/>
        </p:nvSpPr>
        <p:spPr>
          <a:xfrm>
            <a:off x="6662373" y="4305648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1600" b="1" dirty="0">
                <a:solidFill>
                  <a:schemeClr val="accent6">
                    <a:lumMod val="50000"/>
                  </a:schemeClr>
                </a:solidFill>
                <a:latin typeface="Raleway" pitchFamily="2" charset="0"/>
              </a:rPr>
              <a:t>COMPLETE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D5C08AD7-E314-BB82-5724-4073382572B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89236838"/>
                  </p:ext>
                </p:extLst>
              </p:nvPr>
            </p:nvGraphicFramePr>
            <p:xfrm>
              <a:off x="426076" y="5383891"/>
              <a:ext cx="3522403" cy="80021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5" name="Chart 4">
                <a:extLst>
                  <a:ext uri="{FF2B5EF4-FFF2-40B4-BE49-F238E27FC236}">
                    <a16:creationId xmlns:a16="http://schemas.microsoft.com/office/drawing/2014/main" id="{D5C08AD7-E314-BB82-5724-4073382572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6076" y="5383891"/>
                <a:ext cx="3522403" cy="800212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10">
            <a:extLst>
              <a:ext uri="{FF2B5EF4-FFF2-40B4-BE49-F238E27FC236}">
                <a16:creationId xmlns:a16="http://schemas.microsoft.com/office/drawing/2014/main" id="{380E4FA2-1210-D230-361C-AB89859C729D}"/>
              </a:ext>
            </a:extLst>
          </p:cNvPr>
          <p:cNvSpPr txBox="1"/>
          <p:nvPr/>
        </p:nvSpPr>
        <p:spPr>
          <a:xfrm>
            <a:off x="1024558" y="5135626"/>
            <a:ext cx="87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b="1" dirty="0">
                <a:latin typeface="Raleway" pitchFamily="2" charset="0"/>
              </a:rPr>
              <a:t>75%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62FE80B-6696-5D0E-585B-3B6DF1408D4F}"/>
              </a:ext>
            </a:extLst>
          </p:cNvPr>
          <p:cNvSpPr txBox="1"/>
          <p:nvPr/>
        </p:nvSpPr>
        <p:spPr>
          <a:xfrm>
            <a:off x="3206509" y="5093089"/>
            <a:ext cx="87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>
                <a:latin typeface="Raleway" pitchFamily="2" charset="0"/>
              </a:rPr>
              <a:t>25%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CE5D52-49D8-0DB9-1209-B97FBAC8A895}"/>
              </a:ext>
            </a:extLst>
          </p:cNvPr>
          <p:cNvSpPr/>
          <p:nvPr/>
        </p:nvSpPr>
        <p:spPr>
          <a:xfrm>
            <a:off x="4137287" y="4807171"/>
            <a:ext cx="7817220" cy="16965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  <a:latin typeface="Raleway" pitchFamily="2" charset="0"/>
              </a:rPr>
              <a:t>Publish </a:t>
            </a:r>
            <a:r>
              <a:rPr lang="en-US" b="1" dirty="0">
                <a:solidFill>
                  <a:schemeClr val="tx1"/>
                </a:solidFill>
                <a:latin typeface="Raleway" pitchFamily="2" charset="0"/>
              </a:rPr>
              <a:t>(4) </a:t>
            </a:r>
            <a:r>
              <a:rPr lang="en-US" dirty="0">
                <a:solidFill>
                  <a:schemeClr val="tx1"/>
                </a:solidFill>
                <a:latin typeface="Raleway" pitchFamily="2" charset="0"/>
              </a:rPr>
              <a:t>new open-data sets. </a:t>
            </a:r>
            <a:endParaRPr lang="en-CA" b="1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403611-B6DE-DADA-4086-E1F6654BD35F}"/>
              </a:ext>
            </a:extLst>
          </p:cNvPr>
          <p:cNvSpPr txBox="1"/>
          <p:nvPr/>
        </p:nvSpPr>
        <p:spPr>
          <a:xfrm>
            <a:off x="4183443" y="5263376"/>
            <a:ext cx="5374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☑ </a:t>
            </a:r>
            <a:r>
              <a:rPr lang="en-CA" sz="1400" dirty="0">
                <a:latin typeface="Raleway" pitchFamily="2" charset="0"/>
              </a:rPr>
              <a:t>Key result </a:t>
            </a:r>
            <a:r>
              <a:rPr lang="en-CA" sz="1400" kern="100" dirty="0">
                <a:solidFill>
                  <a:srgbClr val="00B0F0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completed in 2024 reporting year</a:t>
            </a:r>
            <a:endParaRPr lang="en-CA" sz="1400" dirty="0">
              <a:latin typeface="Raleway" pitchFamily="2" charset="0"/>
            </a:endParaRPr>
          </a:p>
        </p:txBody>
      </p:sp>
      <p:pic>
        <p:nvPicPr>
          <p:cNvPr id="35" name="Graphic 34" descr="Badge Tick1 with solid fill">
            <a:extLst>
              <a:ext uri="{FF2B5EF4-FFF2-40B4-BE49-F238E27FC236}">
                <a16:creationId xmlns:a16="http://schemas.microsoft.com/office/drawing/2014/main" id="{1B19383F-D7B6-9046-7F88-592D0EAD29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36932" y="5783997"/>
            <a:ext cx="728455" cy="728455"/>
          </a:xfrm>
          <a:prstGeom prst="rect">
            <a:avLst/>
          </a:prstGeom>
        </p:spPr>
      </p:pic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840AAEBC-6B45-0F3A-478A-EF229B5E03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0190376"/>
              </p:ext>
            </p:extLst>
          </p:nvPr>
        </p:nvGraphicFramePr>
        <p:xfrm>
          <a:off x="6768592" y="5524986"/>
          <a:ext cx="2554609" cy="1078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8C2ED488-3D2F-0DE1-7742-9E0181ABA8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3496285"/>
              </p:ext>
            </p:extLst>
          </p:nvPr>
        </p:nvGraphicFramePr>
        <p:xfrm>
          <a:off x="8678798" y="1272174"/>
          <a:ext cx="2895881" cy="2819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C895BBDC-5EDC-FF14-9769-FF382E41C98B}"/>
              </a:ext>
            </a:extLst>
          </p:cNvPr>
          <p:cNvSpPr txBox="1"/>
          <p:nvPr/>
        </p:nvSpPr>
        <p:spPr>
          <a:xfrm>
            <a:off x="7516964" y="6112847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chemeClr val="accent6">
                    <a:lumMod val="50000"/>
                  </a:schemeClr>
                </a:solidFill>
                <a:latin typeface="Raleway" pitchFamily="2" charset="0"/>
              </a:rPr>
              <a:t>COMPLETE</a:t>
            </a:r>
          </a:p>
        </p:txBody>
      </p:sp>
      <p:pic>
        <p:nvPicPr>
          <p:cNvPr id="2" name="Graphic 1" descr="Badge Tick1 with solid fill">
            <a:extLst>
              <a:ext uri="{FF2B5EF4-FFF2-40B4-BE49-F238E27FC236}">
                <a16:creationId xmlns:a16="http://schemas.microsoft.com/office/drawing/2014/main" id="{B07C797E-CA71-0405-87D8-950D00096F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2157" y="3997989"/>
            <a:ext cx="728455" cy="72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7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 animBg="1"/>
      <p:bldP spid="24" grpId="0"/>
      <p:bldP spid="3" grpId="0" animBg="1"/>
      <p:bldP spid="13" grpId="0"/>
      <p:bldP spid="25" grpId="0"/>
      <p:bldP spid="27" grpId="0"/>
      <p:bldP spid="7" grpId="0"/>
      <p:bldP spid="8" grpId="0"/>
      <p:bldP spid="32" grpId="0" animBg="1"/>
      <p:bldP spid="34" grpId="0"/>
      <p:bldGraphic spid="36" grpId="0">
        <p:bldAsOne/>
      </p:bldGraphic>
      <p:bldGraphic spid="37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C1459-B77D-23FF-D3C3-03B6D70B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976470-1DDD-8073-06D8-EEC3567A2D2F}"/>
              </a:ext>
            </a:extLst>
          </p:cNvPr>
          <p:cNvSpPr/>
          <p:nvPr/>
        </p:nvSpPr>
        <p:spPr>
          <a:xfrm>
            <a:off x="6091768" y="1106354"/>
            <a:ext cx="5844612" cy="53933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CA" b="1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916E731-88F9-FAF2-D92C-1AF4DAD35D96}"/>
              </a:ext>
            </a:extLst>
          </p:cNvPr>
          <p:cNvSpPr/>
          <p:nvPr/>
        </p:nvSpPr>
        <p:spPr>
          <a:xfrm>
            <a:off x="242924" y="160364"/>
            <a:ext cx="11697688" cy="735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Raleway" pitchFamily="2" charset="0"/>
              </a:rPr>
              <a:t>2025 Artificial Intelligence Program Recognition</a:t>
            </a:r>
            <a:endParaRPr lang="en-CA" b="1" i="1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4310F2-72DD-E677-7BAD-13C536DE19F7}"/>
              </a:ext>
            </a:extLst>
          </p:cNvPr>
          <p:cNvSpPr/>
          <p:nvPr/>
        </p:nvSpPr>
        <p:spPr>
          <a:xfrm>
            <a:off x="251388" y="1106355"/>
            <a:ext cx="5844612" cy="53933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CA" b="1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4AECC716-461E-68FB-BBE1-CD8C52BF3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388" y="6538981"/>
            <a:ext cx="2743200" cy="365125"/>
          </a:xfrm>
        </p:spPr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  <a:p>
            <a:endParaRPr lang="en-CA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C3DC075E-F64B-6DDC-0E62-6406CAB5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5514" y="6499752"/>
            <a:ext cx="4114800" cy="365125"/>
          </a:xfrm>
        </p:spPr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8C393CF-49C2-BEFF-D0FD-13EF6CE2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7412" y="6538912"/>
            <a:ext cx="2743200" cy="365125"/>
          </a:xfrm>
        </p:spPr>
        <p:txBody>
          <a:bodyPr/>
          <a:lstStyle/>
          <a:p>
            <a:fld id="{6145A6C7-802C-4219-8E5C-90BE8300A255}" type="slidenum">
              <a:rPr lang="en-CA" smtClean="0"/>
              <a:t>28</a:t>
            </a:fld>
            <a:endParaRPr lang="en-CA"/>
          </a:p>
        </p:txBody>
      </p:sp>
      <p:pic>
        <p:nvPicPr>
          <p:cNvPr id="2056" name="Picture 8" descr="AMCTO Award">
            <a:extLst>
              <a:ext uri="{FF2B5EF4-FFF2-40B4-BE49-F238E27FC236}">
                <a16:creationId xmlns:a16="http://schemas.microsoft.com/office/drawing/2014/main" id="{B3A2E90F-A776-638F-7264-83C68C78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14" y="1353723"/>
            <a:ext cx="3548147" cy="41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9D1E9769-B269-BAC8-92F8-4B172D738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473" y="1745227"/>
            <a:ext cx="4209433" cy="336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4DE7B5-1AAF-3926-2200-48C0C6761F01}"/>
              </a:ext>
            </a:extLst>
          </p:cNvPr>
          <p:cNvSpPr txBox="1"/>
          <p:nvPr/>
        </p:nvSpPr>
        <p:spPr>
          <a:xfrm>
            <a:off x="1220514" y="5546791"/>
            <a:ext cx="354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AMTCO’s E. A. Danby Award</a:t>
            </a:r>
            <a:br>
              <a:rPr lang="en-US" dirty="0"/>
            </a:br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C419B8-9D3C-CEE7-4F81-0C22C7884444}"/>
              </a:ext>
            </a:extLst>
          </p:cNvPr>
          <p:cNvSpPr txBox="1"/>
          <p:nvPr/>
        </p:nvSpPr>
        <p:spPr>
          <a:xfrm>
            <a:off x="6911473" y="5269791"/>
            <a:ext cx="4209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MISA’s Excellence in Municipal Systems Award</a:t>
            </a:r>
          </a:p>
          <a:p>
            <a:br>
              <a:rPr lang="en-US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7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62D6547-1DB6-D0A7-1E6E-09DFFF49F4D9}"/>
              </a:ext>
            </a:extLst>
          </p:cNvPr>
          <p:cNvSpPr/>
          <p:nvPr/>
        </p:nvSpPr>
        <p:spPr>
          <a:xfrm>
            <a:off x="242924" y="160364"/>
            <a:ext cx="11697688" cy="735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b="1" dirty="0">
                <a:solidFill>
                  <a:schemeClr val="tx1"/>
                </a:solidFill>
                <a:latin typeface="Raleway" pitchFamily="2" charset="0"/>
              </a:rPr>
              <a:t>Enhance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service</a:t>
            </a:r>
            <a:r>
              <a:rPr lang="en-CA" sz="1800" b="1" dirty="0">
                <a:solidFill>
                  <a:schemeClr val="tx1"/>
                </a:solidFill>
                <a:latin typeface="Raleway" pitchFamily="2" charset="0"/>
              </a:rPr>
              <a:t> experience.</a:t>
            </a:r>
            <a:endParaRPr lang="en-CA" b="1" i="1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C1D803-6CFE-B7A7-1D08-6BF6805FC9A1}"/>
              </a:ext>
            </a:extLst>
          </p:cNvPr>
          <p:cNvSpPr/>
          <p:nvPr/>
        </p:nvSpPr>
        <p:spPr>
          <a:xfrm>
            <a:off x="251387" y="1094882"/>
            <a:ext cx="4972171" cy="2582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  <a:latin typeface="Raleway" pitchFamily="2" charset="0"/>
              </a:rPr>
              <a:t>Develop and implement a Customer Experience Strategy by </a:t>
            </a:r>
            <a:r>
              <a:rPr lang="en-US" b="1" dirty="0">
                <a:solidFill>
                  <a:schemeClr val="tx1"/>
                </a:solidFill>
                <a:latin typeface="Raleway" pitchFamily="2" charset="0"/>
              </a:rPr>
              <a:t>2025</a:t>
            </a:r>
            <a:r>
              <a:rPr lang="en-US" dirty="0">
                <a:solidFill>
                  <a:schemeClr val="tx1"/>
                </a:solidFill>
                <a:latin typeface="Raleway" pitchFamily="2" charset="0"/>
              </a:rPr>
              <a:t>.</a:t>
            </a:r>
            <a:endParaRPr lang="en-CA" b="1" dirty="0">
              <a:solidFill>
                <a:schemeClr val="tx1"/>
              </a:solidFill>
              <a:latin typeface="Raleway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5F8631-4E66-21B8-80D9-19E5BE7CB487}"/>
              </a:ext>
            </a:extLst>
          </p:cNvPr>
          <p:cNvSpPr/>
          <p:nvPr/>
        </p:nvSpPr>
        <p:spPr>
          <a:xfrm>
            <a:off x="8703119" y="1052201"/>
            <a:ext cx="3232390" cy="54867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Reduce “Information Only”  Cases by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30%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F083FC-1AD9-689E-9386-6268543B7969}"/>
              </a:ext>
            </a:extLst>
          </p:cNvPr>
          <p:cNvSpPr/>
          <p:nvPr/>
        </p:nvSpPr>
        <p:spPr>
          <a:xfrm>
            <a:off x="5357107" y="1069732"/>
            <a:ext cx="3232390" cy="54691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Launch </a:t>
            </a:r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(2) 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new ServiceKING locations for expanded community use and access.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67DA6E-34A6-3A11-3087-E503C53004BA}"/>
              </a:ext>
            </a:extLst>
          </p:cNvPr>
          <p:cNvSpPr txBox="1"/>
          <p:nvPr/>
        </p:nvSpPr>
        <p:spPr>
          <a:xfrm>
            <a:off x="8889357" y="1900392"/>
            <a:ext cx="292528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sz="1400" dirty="0"/>
              <a:t>☑ </a:t>
            </a:r>
            <a:r>
              <a:rPr lang="en-CA" sz="1400" dirty="0">
                <a:latin typeface="Raleway" pitchFamily="2" charset="0"/>
              </a:rPr>
              <a:t>Published ads, posts and reels based on </a:t>
            </a:r>
            <a:r>
              <a:rPr lang="en-CA" sz="1400" dirty="0">
                <a:solidFill>
                  <a:srgbClr val="00B0F0"/>
                </a:solidFill>
                <a:latin typeface="Raleway" pitchFamily="2" charset="0"/>
              </a:rPr>
              <a:t>weekly top 3 </a:t>
            </a:r>
            <a:r>
              <a:rPr lang="en-CA" sz="1400" dirty="0">
                <a:latin typeface="Raleway" pitchFamily="2" charset="0"/>
              </a:rPr>
              <a:t>ServiceKING inquiries</a:t>
            </a:r>
          </a:p>
          <a:p>
            <a:pPr>
              <a:spcAft>
                <a:spcPts val="600"/>
              </a:spcAft>
            </a:pPr>
            <a:r>
              <a:rPr lang="en-CA" sz="1400" dirty="0"/>
              <a:t>☑</a:t>
            </a:r>
            <a:r>
              <a:rPr lang="en-CA" sz="1400" dirty="0">
                <a:latin typeface="Raleway" pitchFamily="2" charset="0"/>
              </a:rPr>
              <a:t> Executed over 100 </a:t>
            </a:r>
            <a:r>
              <a:rPr lang="en-CA" sz="1400" dirty="0">
                <a:solidFill>
                  <a:srgbClr val="00B0F0"/>
                </a:solidFill>
                <a:latin typeface="Raleway" pitchFamily="2" charset="0"/>
              </a:rPr>
              <a:t>communications</a:t>
            </a:r>
            <a:r>
              <a:rPr lang="en-CA" sz="1400" dirty="0">
                <a:latin typeface="Raleway" pitchFamily="2" charset="0"/>
              </a:rPr>
              <a:t> </a:t>
            </a:r>
            <a:r>
              <a:rPr lang="en-CA" sz="1400" dirty="0">
                <a:solidFill>
                  <a:srgbClr val="00B0F0"/>
                </a:solidFill>
                <a:latin typeface="Raleway" pitchFamily="2" charset="0"/>
              </a:rPr>
              <a:t>campaigns</a:t>
            </a:r>
            <a:endParaRPr lang="en-CA" sz="1400" dirty="0">
              <a:latin typeface="Raleway" pitchFamily="2" charset="0"/>
            </a:endParaRPr>
          </a:p>
          <a:p>
            <a:pPr>
              <a:spcAft>
                <a:spcPts val="600"/>
              </a:spcAft>
            </a:pPr>
            <a:r>
              <a:rPr lang="en-CA" sz="1400" dirty="0">
                <a:latin typeface="Raleway" pitchFamily="2" charset="0"/>
              </a:rPr>
              <a:t>☑ Launched appointments through </a:t>
            </a:r>
            <a:r>
              <a:rPr lang="en-CA" sz="1400" dirty="0">
                <a:solidFill>
                  <a:srgbClr val="00B0F0"/>
                </a:solidFill>
                <a:latin typeface="Raleway" pitchFamily="2" charset="0"/>
              </a:rPr>
              <a:t>AskKing Zoning Service</a:t>
            </a:r>
          </a:p>
          <a:p>
            <a:pPr>
              <a:spcAft>
                <a:spcPts val="600"/>
              </a:spcAft>
            </a:pPr>
            <a:r>
              <a:rPr lang="en-CA" sz="1400" dirty="0">
                <a:latin typeface="Raleway" pitchFamily="2" charset="0"/>
              </a:rPr>
              <a:t>☑ Expanded </a:t>
            </a:r>
            <a:r>
              <a:rPr lang="en-CA" sz="1400" dirty="0">
                <a:solidFill>
                  <a:srgbClr val="00B0F0"/>
                </a:solidFill>
                <a:latin typeface="Raleway" pitchFamily="2" charset="0"/>
              </a:rPr>
              <a:t>Kingsley</a:t>
            </a:r>
            <a:r>
              <a:rPr lang="en-CA" sz="1400" dirty="0">
                <a:latin typeface="Raleway" pitchFamily="2" charset="0"/>
              </a:rPr>
              <a:t> knowledge base using York Region service data</a:t>
            </a:r>
          </a:p>
          <a:p>
            <a:pPr>
              <a:spcAft>
                <a:spcPts val="600"/>
              </a:spcAft>
            </a:pPr>
            <a:endParaRPr lang="en-CA" sz="1400" dirty="0">
              <a:solidFill>
                <a:srgbClr val="00B0F0"/>
              </a:solidFill>
              <a:latin typeface="Raleway" pitchFamily="2" charset="0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5B3903B9-3108-4373-4FA7-5AE476BF64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1579616"/>
              </p:ext>
            </p:extLst>
          </p:nvPr>
        </p:nvGraphicFramePr>
        <p:xfrm>
          <a:off x="5277845" y="2022048"/>
          <a:ext cx="3257366" cy="1570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52A338A-ABEF-8954-E0EA-7D277902B0A6}"/>
              </a:ext>
            </a:extLst>
          </p:cNvPr>
          <p:cNvSpPr txBox="1"/>
          <p:nvPr/>
        </p:nvSpPr>
        <p:spPr>
          <a:xfrm>
            <a:off x="5477613" y="3814842"/>
            <a:ext cx="3110961" cy="1768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CA" sz="1400" dirty="0">
                <a:latin typeface="Raleway" pitchFamily="2" charset="0"/>
              </a:rPr>
              <a:t>☑ </a:t>
            </a:r>
            <a:r>
              <a:rPr lang="en-CA" sz="1400" kern="100" dirty="0">
                <a:solidFill>
                  <a:srgbClr val="00B0F0"/>
                </a:solidFill>
                <a:effectLst/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Launched two new ServiceKING locations</a:t>
            </a:r>
            <a:r>
              <a:rPr lang="en-CA" sz="1400" kern="100" dirty="0">
                <a:solidFill>
                  <a:srgbClr val="000000"/>
                </a:solidFill>
                <a:effectLst/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, offering services such as: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cs typeface="Calibri" panose="020F0502020204030204" pitchFamily="34" charset="0"/>
              </a:rPr>
              <a:t>Tele-support for ServiceKING and recreation inquiries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cs typeface="Calibri" panose="020F0502020204030204" pitchFamily="34" charset="0"/>
              </a:rPr>
              <a:t>In-person service bookings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400" kern="100" dirty="0">
                <a:solidFill>
                  <a:srgbClr val="000000"/>
                </a:solidFill>
                <a:latin typeface="Raleway" pitchFamily="2" charset="0"/>
                <a:cs typeface="Calibri" panose="020F0502020204030204" pitchFamily="34" charset="0"/>
              </a:rPr>
              <a:t>Sale of garbage tags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D0CE13-3117-8E8F-1815-9651F5B65EE6}"/>
              </a:ext>
            </a:extLst>
          </p:cNvPr>
          <p:cNvSpPr/>
          <p:nvPr/>
        </p:nvSpPr>
        <p:spPr>
          <a:xfrm>
            <a:off x="282747" y="3740244"/>
            <a:ext cx="4940811" cy="27918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90% </a:t>
            </a:r>
            <a:r>
              <a:rPr lang="en-CA" dirty="0">
                <a:solidFill>
                  <a:schemeClr val="tx1"/>
                </a:solidFill>
                <a:latin typeface="Raleway" pitchFamily="2" charset="0"/>
              </a:rPr>
              <a:t>of all Township application, requests and forms can be submitted in an automated form.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5A5E9D8-52CA-E375-5EB6-DFEA0F4FAC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708429"/>
              </p:ext>
            </p:extLst>
          </p:nvPr>
        </p:nvGraphicFramePr>
        <p:xfrm>
          <a:off x="1042290" y="2687301"/>
          <a:ext cx="3778660" cy="699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5CDB0E0F-F7A9-93FB-B099-840FFA3D57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4508066"/>
              </p:ext>
            </p:extLst>
          </p:nvPr>
        </p:nvGraphicFramePr>
        <p:xfrm>
          <a:off x="8810021" y="4555591"/>
          <a:ext cx="2930798" cy="174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21E34495-77B2-E70D-9DCE-DD59D4F7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420" y="6492875"/>
            <a:ext cx="2743200" cy="365125"/>
          </a:xfrm>
        </p:spPr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8519815E-B643-656D-F117-F7B5A04BF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5514" y="6499752"/>
            <a:ext cx="4114800" cy="365125"/>
          </a:xfrm>
        </p:spPr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C1F41E5F-675A-0F1C-83ED-8FD4F8E84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7412" y="6538912"/>
            <a:ext cx="2743200" cy="365125"/>
          </a:xfrm>
        </p:spPr>
        <p:txBody>
          <a:bodyPr/>
          <a:lstStyle/>
          <a:p>
            <a:fld id="{6145A6C7-802C-4219-8E5C-90BE8300A255}" type="slidenum">
              <a:rPr lang="en-CA" smtClean="0"/>
              <a:t>29</a:t>
            </a:fld>
            <a:endParaRPr lang="en-CA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8B938C-3F09-1DAE-BE66-C9195F9EE9B7}"/>
              </a:ext>
            </a:extLst>
          </p:cNvPr>
          <p:cNvSpPr txBox="1"/>
          <p:nvPr/>
        </p:nvSpPr>
        <p:spPr>
          <a:xfrm>
            <a:off x="8918761" y="6089224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1600" b="1" dirty="0">
                <a:solidFill>
                  <a:srgbClr val="00B050"/>
                </a:solidFill>
                <a:latin typeface="Raleway" pitchFamily="2" charset="0"/>
              </a:rPr>
              <a:t>PROCEEDING AS PLANNED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36875F-BB7F-771E-E079-AE993E227F6B}"/>
              </a:ext>
            </a:extLst>
          </p:cNvPr>
          <p:cNvSpPr txBox="1"/>
          <p:nvPr/>
        </p:nvSpPr>
        <p:spPr>
          <a:xfrm>
            <a:off x="5585154" y="6001676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1600" b="1" dirty="0">
                <a:solidFill>
                  <a:schemeClr val="accent6">
                    <a:lumMod val="50000"/>
                  </a:schemeClr>
                </a:solidFill>
                <a:latin typeface="Raleway" pitchFamily="2" charset="0"/>
              </a:rPr>
              <a:t>COMPLETE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2B1758-4A8B-CE03-AD8C-527EE99959BE}"/>
              </a:ext>
            </a:extLst>
          </p:cNvPr>
          <p:cNvSpPr txBox="1"/>
          <p:nvPr/>
        </p:nvSpPr>
        <p:spPr>
          <a:xfrm>
            <a:off x="1368793" y="6067557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Raleway" pitchFamily="2" charset="0"/>
              </a:rPr>
              <a:t>C</a:t>
            </a:r>
            <a:r>
              <a:rPr lang="en-CA" sz="1600" b="1" dirty="0">
                <a:solidFill>
                  <a:schemeClr val="accent6">
                    <a:lumMod val="50000"/>
                  </a:schemeClr>
                </a:solidFill>
                <a:latin typeface="Raleway" pitchFamily="2" charset="0"/>
              </a:rPr>
              <a:t>OMPLETE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15734-4672-7DF3-A960-683F1E74BD61}"/>
              </a:ext>
            </a:extLst>
          </p:cNvPr>
          <p:cNvSpPr txBox="1"/>
          <p:nvPr/>
        </p:nvSpPr>
        <p:spPr>
          <a:xfrm>
            <a:off x="344504" y="4982300"/>
            <a:ext cx="4476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☑ </a:t>
            </a:r>
            <a:r>
              <a:rPr lang="en-CA" sz="1400" dirty="0">
                <a:latin typeface="Raleway" pitchFamily="2" charset="0"/>
              </a:rPr>
              <a:t>Key result </a:t>
            </a:r>
            <a:r>
              <a:rPr lang="en-CA" sz="1400" kern="100" dirty="0">
                <a:solidFill>
                  <a:srgbClr val="00B0F0"/>
                </a:solidFill>
                <a:latin typeface="Raleway" pitchFamily="2" charset="0"/>
                <a:ea typeface="Aptos" panose="020B0004020202020204" pitchFamily="34" charset="0"/>
                <a:cs typeface="Calibri" panose="020F0502020204030204" pitchFamily="34" charset="0"/>
              </a:rPr>
              <a:t>completed in 2024 reporting year</a:t>
            </a:r>
            <a:endParaRPr lang="en-CA" sz="1400" dirty="0">
              <a:latin typeface="Raleway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ECAF90-D30D-5EAB-F3E0-9D0049B61A52}"/>
              </a:ext>
            </a:extLst>
          </p:cNvPr>
          <p:cNvSpPr txBox="1"/>
          <p:nvPr/>
        </p:nvSpPr>
        <p:spPr>
          <a:xfrm>
            <a:off x="1390898" y="3253114"/>
            <a:ext cx="2895881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1600" b="1" dirty="0">
                <a:solidFill>
                  <a:schemeClr val="accent6">
                    <a:lumMod val="50000"/>
                  </a:schemeClr>
                </a:solidFill>
                <a:latin typeface="Raleway" pitchFamily="2" charset="0"/>
              </a:rPr>
              <a:t>COMPLETE</a:t>
            </a:r>
          </a:p>
        </p:txBody>
      </p:sp>
      <p:pic>
        <p:nvPicPr>
          <p:cNvPr id="5" name="Graphic 4" descr="Badge Tick1 with solid fill">
            <a:extLst>
              <a:ext uri="{FF2B5EF4-FFF2-40B4-BE49-F238E27FC236}">
                <a16:creationId xmlns:a16="http://schemas.microsoft.com/office/drawing/2014/main" id="{DC85554B-02A4-CD0A-308D-3BAE9B99A9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8601" y="5894861"/>
            <a:ext cx="638103" cy="638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3C8BC2-F06F-2524-24F4-AC278592110E}"/>
              </a:ext>
            </a:extLst>
          </p:cNvPr>
          <p:cNvSpPr txBox="1"/>
          <p:nvPr/>
        </p:nvSpPr>
        <p:spPr>
          <a:xfrm>
            <a:off x="330649" y="1796632"/>
            <a:ext cx="497217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sz="1400" dirty="0">
                <a:latin typeface="Raleway" pitchFamily="2" charset="0"/>
              </a:rPr>
              <a:t>☑ Developed Customer Experience Action Plan &amp; Road Map</a:t>
            </a:r>
          </a:p>
          <a:p>
            <a:pPr>
              <a:spcAft>
                <a:spcPts val="600"/>
              </a:spcAft>
            </a:pPr>
            <a:r>
              <a:rPr lang="en-CA" sz="1400" dirty="0">
                <a:latin typeface="Raleway" pitchFamily="2" charset="0"/>
              </a:rPr>
              <a:t>☑ Received Council endorsement for </a:t>
            </a:r>
            <a:r>
              <a:rPr lang="en-CA" sz="1400" dirty="0">
                <a:solidFill>
                  <a:srgbClr val="00B0F0"/>
                </a:solidFill>
                <a:latin typeface="Raleway" pitchFamily="2" charset="0"/>
              </a:rPr>
              <a:t>Customer Experience Strategy</a:t>
            </a:r>
          </a:p>
        </p:txBody>
      </p:sp>
      <p:pic>
        <p:nvPicPr>
          <p:cNvPr id="7" name="Graphic 6" descr="Badge Tick1 with solid fill">
            <a:extLst>
              <a:ext uri="{FF2B5EF4-FFF2-40B4-BE49-F238E27FC236}">
                <a16:creationId xmlns:a16="http://schemas.microsoft.com/office/drawing/2014/main" id="{26AB5E66-924D-E5A1-2C92-F38BD16EA1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5127" y="3048932"/>
            <a:ext cx="638103" cy="638103"/>
          </a:xfrm>
          <a:prstGeom prst="rect">
            <a:avLst/>
          </a:prstGeom>
        </p:spPr>
      </p:pic>
      <p:pic>
        <p:nvPicPr>
          <p:cNvPr id="9" name="Graphic 8" descr="Badge Tick1 with solid fill">
            <a:extLst>
              <a:ext uri="{FF2B5EF4-FFF2-40B4-BE49-F238E27FC236}">
                <a16:creationId xmlns:a16="http://schemas.microsoft.com/office/drawing/2014/main" id="{B8665B7E-ED43-4CFA-6009-69EE13391C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0277" y="5880247"/>
            <a:ext cx="638103" cy="6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7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 animBg="1"/>
      <p:bldP spid="2" grpId="0" animBg="1"/>
      <p:bldP spid="3" grpId="0" animBg="1"/>
      <p:bldP spid="13" grpId="0"/>
      <p:bldGraphic spid="15" grpId="0">
        <p:bldAsOne/>
      </p:bldGraphic>
      <p:bldP spid="16" grpId="0"/>
      <p:bldP spid="8" grpId="0" animBg="1"/>
      <p:bldGraphic spid="12" grpId="0">
        <p:bldAsOne/>
      </p:bldGraphic>
      <p:bldGraphic spid="20" grpId="0">
        <p:bldAsOne/>
      </p:bldGraphic>
      <p:bldP spid="38" grpId="0"/>
      <p:bldP spid="39" grpId="0"/>
      <p:bldP spid="40" grpId="0"/>
      <p:bldP spid="10" grpId="0"/>
      <p:bldP spid="41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fect K gradient.jpg">
            <a:extLst>
              <a:ext uri="{FF2B5EF4-FFF2-40B4-BE49-F238E27FC236}">
                <a16:creationId xmlns:a16="http://schemas.microsoft.com/office/drawing/2014/main" id="{6E7502BE-6ABF-BF34-9F24-6C200EF97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89729" l="4433" r="97526">
                        <a14:foregroundMark x1="50722" y1="6783" x2="50722" y2="6783"/>
                        <a14:foregroundMark x1="67526" y1="3682" x2="67526" y2="3682"/>
                        <a14:foregroundMark x1="82474" y1="8915" x2="82474" y2="8915"/>
                        <a14:foregroundMark x1="94433" y1="57558" x2="94433" y2="57558"/>
                        <a14:foregroundMark x1="97526" y1="50194" x2="97526" y2="50194"/>
                        <a14:foregroundMark x1="40103" y1="20543" x2="40103" y2="20543"/>
                        <a14:foregroundMark x1="18247" y1="19574" x2="18247" y2="19574"/>
                        <a14:foregroundMark x1="28247" y1="59690" x2="28247" y2="59690"/>
                        <a14:foregroundMark x1="13196" y1="20543" x2="13196" y2="20543"/>
                        <a14:foregroundMark x1="4433" y1="5814" x2="4433" y2="5814"/>
                        <a14:foregroundMark x1="19485" y1="21705" x2="19485" y2="217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999" y="293764"/>
            <a:ext cx="1541800" cy="91130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9A03CC-EE9C-D4EB-69FF-63BDA4FA2BA9}"/>
              </a:ext>
            </a:extLst>
          </p:cNvPr>
          <p:cNvCxnSpPr>
            <a:cxnSpLocks/>
          </p:cNvCxnSpPr>
          <p:nvPr/>
        </p:nvCxnSpPr>
        <p:spPr>
          <a:xfrm>
            <a:off x="4074252" y="1106813"/>
            <a:ext cx="0" cy="4953645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C3166C13-6D7B-132B-94B9-22A08471D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491" y="2326185"/>
            <a:ext cx="4508638" cy="883378"/>
          </a:xfrm>
        </p:spPr>
        <p:txBody>
          <a:bodyPr>
            <a:noAutofit/>
          </a:bodyPr>
          <a:lstStyle/>
          <a:p>
            <a:pPr algn="ctr"/>
            <a:r>
              <a:rPr lang="en-CA" sz="3600" b="1" dirty="0">
                <a:latin typeface="Raleway" pitchFamily="2" charset="0"/>
                <a:cs typeface="Arial" panose="020B0604020202020204" pitchFamily="34" charset="0"/>
              </a:rPr>
              <a:t>Governance</a:t>
            </a:r>
            <a:r>
              <a:rPr lang="en-C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3600" b="1" dirty="0">
                <a:latin typeface="Raleway" pitchFamily="2" charset="0"/>
                <a:cs typeface="Arial" panose="020B0604020202020204" pitchFamily="34" charset="0"/>
              </a:rPr>
              <a:t>Framework</a:t>
            </a:r>
            <a:endParaRPr lang="en-CA" sz="3600" dirty="0">
              <a:latin typeface="Raleway" pitchFamily="2" charset="0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725757-881C-C412-E3BB-F1F4F5ECE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FD890-C2B9-2EE1-086F-C49334F12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A8C016-6174-6E6E-98CB-0AB168D32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63B8-CB03-42E2-8DF0-358B0EA2CBD2}" type="slidenum">
              <a:rPr lang="en-CA" smtClean="0"/>
              <a:t>3</a:t>
            </a:fld>
            <a:endParaRPr lang="en-CA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52A717C-DC36-4CC6-EA69-33FB5E5BBC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4818321"/>
              </p:ext>
            </p:extLst>
          </p:nvPr>
        </p:nvGraphicFramePr>
        <p:xfrm>
          <a:off x="4961582" y="454746"/>
          <a:ext cx="6484293" cy="5509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8090BF-9C1F-3218-56A1-734B08618715}"/>
              </a:ext>
            </a:extLst>
          </p:cNvPr>
          <p:cNvCxnSpPr>
            <a:cxnSpLocks/>
          </p:cNvCxnSpPr>
          <p:nvPr/>
        </p:nvCxnSpPr>
        <p:spPr>
          <a:xfrm>
            <a:off x="9071677" y="474398"/>
            <a:ext cx="2607705" cy="528840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B329E8C-49F9-B4BE-18DE-54D03BEF6B32}"/>
              </a:ext>
            </a:extLst>
          </p:cNvPr>
          <p:cNvSpPr txBox="1"/>
          <p:nvPr/>
        </p:nvSpPr>
        <p:spPr>
          <a:xfrm rot="3786509">
            <a:off x="9023975" y="894448"/>
            <a:ext cx="138255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n-CA" sz="2160" b="1" dirty="0">
                <a:solidFill>
                  <a:prstClr val="black"/>
                </a:solidFill>
                <a:latin typeface="Raleway" pitchFamily="2" charset="0"/>
                <a:cs typeface="Arial" panose="020B0604020202020204" pitchFamily="34" charset="0"/>
              </a:rPr>
              <a:t>Council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BA1855-9224-E465-BAEC-14EF05800664}"/>
              </a:ext>
            </a:extLst>
          </p:cNvPr>
          <p:cNvSpPr txBox="1"/>
          <p:nvPr/>
        </p:nvSpPr>
        <p:spPr>
          <a:xfrm rot="3801121">
            <a:off x="10933699" y="4837344"/>
            <a:ext cx="138255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n-CA" sz="2160" b="1" dirty="0">
                <a:solidFill>
                  <a:prstClr val="black"/>
                </a:solidFill>
                <a:latin typeface="Raleway" pitchFamily="2" charset="0"/>
                <a:cs typeface="Arial" panose="020B0604020202020204" pitchFamily="34" charset="0"/>
              </a:rPr>
              <a:t>Staff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8AB453-838E-EB04-2632-A61DA5D370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206" y="3522724"/>
            <a:ext cx="3524546" cy="195420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90C37D-9A68-4EEF-5F18-67D90A626A5D}"/>
              </a:ext>
            </a:extLst>
          </p:cNvPr>
          <p:cNvCxnSpPr/>
          <p:nvPr/>
        </p:nvCxnSpPr>
        <p:spPr>
          <a:xfrm>
            <a:off x="4074252" y="2891750"/>
            <a:ext cx="1648325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147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3A16C-A55D-FFEE-FC96-C10CAEFEC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D70E4BC-83D6-371E-A318-DC2C5DA9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39" y="108306"/>
            <a:ext cx="9507279" cy="865225"/>
          </a:xfrm>
        </p:spPr>
        <p:txBody>
          <a:bodyPr>
            <a:noAutofit/>
          </a:bodyPr>
          <a:lstStyle/>
          <a:p>
            <a:r>
              <a:rPr lang="en-CA" sz="3600" b="1" dirty="0">
                <a:latin typeface="Raleway" pitchFamily="2" charset="0"/>
                <a:cs typeface="Arial" panose="020B0604020202020204" pitchFamily="34" charset="0"/>
              </a:rPr>
              <a:t>CSP Performance Report Summary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7A3A05BE-BFF8-BC9E-A3F4-79FD3127C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D36FE625-6A17-6708-DCB4-8FC9261EC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Corporation of the Township of King</a:t>
            </a:r>
            <a:endParaRPr lang="en-CA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CA13D0A-0DAE-8052-1275-A3684D89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30</a:t>
            </a:fld>
            <a:endParaRPr lang="en-CA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83889C-0552-BC1C-3D5D-D8D535E5AD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9" b="70180" l="6019" r="97674">
                        <a14:foregroundMark x1="57592" y1="6427" x2="57592" y2="6427"/>
                        <a14:foregroundMark x1="69220" y1="5398" x2="69220" y2="5398"/>
                        <a14:foregroundMark x1="50889" y1="4627" x2="50889" y2="4627"/>
                        <a14:foregroundMark x1="66758" y1="3856" x2="66758" y2="3856"/>
                        <a14:foregroundMark x1="82763" y1="14139" x2="82763" y2="14139"/>
                        <a14:foregroundMark x1="94391" y1="17481" x2="94391" y2="17481"/>
                        <a14:foregroundMark x1="97811" y1="22108" x2="97811" y2="22108"/>
                        <a14:foregroundMark x1="39535" y1="16195" x2="39535" y2="16195"/>
                        <a14:foregroundMark x1="24487" y1="15424" x2="24487" y2="15424"/>
                        <a14:foregroundMark x1="17921" y1="34190" x2="17921" y2="34190"/>
                        <a14:foregroundMark x1="33516" y1="3856" x2="33516" y2="3856"/>
                        <a14:foregroundMark x1="24624" y1="53470" x2="24624" y2="53470"/>
                        <a14:foregroundMark x1="13133" y1="49871" x2="13133" y2="49871"/>
                        <a14:foregroundMark x1="6019" y1="7712" x2="6019" y2="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6" b="21048"/>
          <a:stretch/>
        </p:blipFill>
        <p:spPr>
          <a:xfrm>
            <a:off x="245058" y="223785"/>
            <a:ext cx="1639584" cy="68756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FBC9A4-139C-852D-BC0B-95DA329AA826}"/>
              </a:ext>
            </a:extLst>
          </p:cNvPr>
          <p:cNvCxnSpPr>
            <a:cxnSpLocks/>
          </p:cNvCxnSpPr>
          <p:nvPr/>
        </p:nvCxnSpPr>
        <p:spPr>
          <a:xfrm>
            <a:off x="2124740" y="223785"/>
            <a:ext cx="0" cy="66192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C07E7FE-C875-0AAA-E6CC-5C9846039D63}"/>
              </a:ext>
            </a:extLst>
          </p:cNvPr>
          <p:cNvSpPr/>
          <p:nvPr/>
        </p:nvSpPr>
        <p:spPr>
          <a:xfrm>
            <a:off x="5755032" y="1274111"/>
            <a:ext cx="2991372" cy="22406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b="1" dirty="0">
                <a:solidFill>
                  <a:schemeClr val="accent6"/>
                </a:solidFill>
                <a:latin typeface="Raleway" pitchFamily="2" charset="0"/>
              </a:rPr>
              <a:t>A Greener Future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DDE7145-06AC-4B99-62E3-421D977FAB80}"/>
              </a:ext>
            </a:extLst>
          </p:cNvPr>
          <p:cNvSpPr/>
          <p:nvPr/>
        </p:nvSpPr>
        <p:spPr>
          <a:xfrm>
            <a:off x="5755032" y="3607794"/>
            <a:ext cx="2991372" cy="2240645"/>
          </a:xfrm>
          <a:prstGeom prst="rect">
            <a:avLst/>
          </a:prstGeom>
          <a:solidFill>
            <a:srgbClr val="FFDDD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b="1" dirty="0">
                <a:solidFill>
                  <a:srgbClr val="FF0066"/>
                </a:solidFill>
                <a:latin typeface="Raleway" pitchFamily="2" charset="0"/>
              </a:rPr>
              <a:t>Complete Communities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D1094D-FC52-2C22-9981-C4CEE1674357}"/>
              </a:ext>
            </a:extLst>
          </p:cNvPr>
          <p:cNvSpPr/>
          <p:nvPr/>
        </p:nvSpPr>
        <p:spPr>
          <a:xfrm>
            <a:off x="8888756" y="3618545"/>
            <a:ext cx="2991372" cy="22406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b="1" dirty="0">
                <a:solidFill>
                  <a:srgbClr val="00B0F0"/>
                </a:solidFill>
                <a:latin typeface="Raleway" pitchFamily="2" charset="0"/>
              </a:rPr>
              <a:t>Service Excellence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1C180B-6DE5-DA51-B028-5E9851776354}"/>
              </a:ext>
            </a:extLst>
          </p:cNvPr>
          <p:cNvSpPr/>
          <p:nvPr/>
        </p:nvSpPr>
        <p:spPr>
          <a:xfrm>
            <a:off x="8880746" y="1270488"/>
            <a:ext cx="2991372" cy="22406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b="1" dirty="0">
                <a:solidFill>
                  <a:schemeClr val="accent2"/>
                </a:solidFill>
                <a:latin typeface="Raleway" pitchFamily="2" charset="0"/>
              </a:rPr>
              <a:t>Sustainable Asset Management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966CBB0-EB85-FB85-B53B-736E8B67FA98}"/>
              </a:ext>
            </a:extLst>
          </p:cNvPr>
          <p:cNvSpPr/>
          <p:nvPr/>
        </p:nvSpPr>
        <p:spPr>
          <a:xfrm>
            <a:off x="1919803" y="1294698"/>
            <a:ext cx="3632408" cy="45644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Key Results Status Summary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3CB4C2F-C715-CB19-9299-85145D52618D}"/>
              </a:ext>
            </a:extLst>
          </p:cNvPr>
          <p:cNvSpPr/>
          <p:nvPr/>
        </p:nvSpPr>
        <p:spPr>
          <a:xfrm rot="10800000" flipV="1">
            <a:off x="250702" y="1294699"/>
            <a:ext cx="1488645" cy="4564491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A" b="1" dirty="0">
                <a:solidFill>
                  <a:schemeClr val="tx1"/>
                </a:solidFill>
                <a:latin typeface="Raleway" pitchFamily="2" charset="0"/>
              </a:rPr>
              <a:t>Legend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6FD7DC-B152-EFB7-9239-0DEDCF29757A}"/>
              </a:ext>
            </a:extLst>
          </p:cNvPr>
          <p:cNvSpPr txBox="1"/>
          <p:nvPr/>
        </p:nvSpPr>
        <p:spPr>
          <a:xfrm>
            <a:off x="10609545" y="4902350"/>
            <a:ext cx="21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graphicFrame>
        <p:nvGraphicFramePr>
          <p:cNvPr id="16" name="Content Placeholder 12">
            <a:extLst>
              <a:ext uri="{FF2B5EF4-FFF2-40B4-BE49-F238E27FC236}">
                <a16:creationId xmlns:a16="http://schemas.microsoft.com/office/drawing/2014/main" id="{64C7D078-B24D-5DCF-9195-AF40D947D3E0}"/>
              </a:ext>
            </a:extLst>
          </p:cNvPr>
          <p:cNvGraphicFramePr>
            <a:graphicFrameLocks noGrp="1"/>
          </p:cNvGraphicFramePr>
          <p:nvPr/>
        </p:nvGraphicFramePr>
        <p:xfrm>
          <a:off x="890242" y="1761344"/>
          <a:ext cx="6075993" cy="3886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5FA965DD-E869-CF27-8484-ED647CD67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68" y="1769661"/>
            <a:ext cx="1308711" cy="3777975"/>
          </a:xfrm>
          <a:prstGeom prst="rect">
            <a:avLst/>
          </a:prstGeom>
        </p:spPr>
      </p:pic>
      <p:graphicFrame>
        <p:nvGraphicFramePr>
          <p:cNvPr id="20" name="Content Placeholder 12">
            <a:extLst>
              <a:ext uri="{FF2B5EF4-FFF2-40B4-BE49-F238E27FC236}">
                <a16:creationId xmlns:a16="http://schemas.microsoft.com/office/drawing/2014/main" id="{5F43D64D-81D2-DBDD-06F6-375323534B03}"/>
              </a:ext>
            </a:extLst>
          </p:cNvPr>
          <p:cNvGraphicFramePr>
            <a:graphicFrameLocks noGrp="1"/>
          </p:cNvGraphicFramePr>
          <p:nvPr/>
        </p:nvGraphicFramePr>
        <p:xfrm>
          <a:off x="5058914" y="1112479"/>
          <a:ext cx="4447910" cy="3094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Content Placeholder 12">
            <a:extLst>
              <a:ext uri="{FF2B5EF4-FFF2-40B4-BE49-F238E27FC236}">
                <a16:creationId xmlns:a16="http://schemas.microsoft.com/office/drawing/2014/main" id="{BBA3CA3A-5594-D1DD-B0E5-EE1DB4FD5D59}"/>
              </a:ext>
            </a:extLst>
          </p:cNvPr>
          <p:cNvGraphicFramePr>
            <a:graphicFrameLocks noGrp="1"/>
          </p:cNvGraphicFramePr>
          <p:nvPr/>
        </p:nvGraphicFramePr>
        <p:xfrm>
          <a:off x="5199480" y="3539641"/>
          <a:ext cx="4447910" cy="3094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Content Placeholder 12">
            <a:extLst>
              <a:ext uri="{FF2B5EF4-FFF2-40B4-BE49-F238E27FC236}">
                <a16:creationId xmlns:a16="http://schemas.microsoft.com/office/drawing/2014/main" id="{F6A429ED-5124-CF55-8481-905E377D05C2}"/>
              </a:ext>
            </a:extLst>
          </p:cNvPr>
          <p:cNvGraphicFramePr>
            <a:graphicFrameLocks noGrp="1"/>
          </p:cNvGraphicFramePr>
          <p:nvPr/>
        </p:nvGraphicFramePr>
        <p:xfrm>
          <a:off x="8295621" y="1218838"/>
          <a:ext cx="4447910" cy="3094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7" name="Content Placeholder 12">
            <a:extLst>
              <a:ext uri="{FF2B5EF4-FFF2-40B4-BE49-F238E27FC236}">
                <a16:creationId xmlns:a16="http://schemas.microsoft.com/office/drawing/2014/main" id="{AD5B883D-E4B2-B0BA-0E6E-956B09E57488}"/>
              </a:ext>
            </a:extLst>
          </p:cNvPr>
          <p:cNvGraphicFramePr>
            <a:graphicFrameLocks noGrp="1"/>
          </p:cNvGraphicFramePr>
          <p:nvPr/>
        </p:nvGraphicFramePr>
        <p:xfrm>
          <a:off x="8356221" y="3413493"/>
          <a:ext cx="4447910" cy="3094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278997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4ADA2-C885-EB8F-848F-45B00EBA2D72}"/>
              </a:ext>
            </a:extLst>
          </p:cNvPr>
          <p:cNvSpPr txBox="1">
            <a:spLocks/>
          </p:cNvSpPr>
          <p:nvPr/>
        </p:nvSpPr>
        <p:spPr>
          <a:xfrm>
            <a:off x="6891339" y="457292"/>
            <a:ext cx="4302000" cy="16692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b="1" kern="1200">
                <a:solidFill>
                  <a:schemeClr val="tx1"/>
                </a:solidFill>
                <a:latin typeface="Raleway" pitchFamily="2" charset="0"/>
              </a:rPr>
              <a:t>Communications Plan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56C2682B-E24A-6801-2F36-2AF85826F89C}"/>
              </a:ext>
            </a:extLst>
          </p:cNvPr>
          <p:cNvGraphicFramePr/>
          <p:nvPr/>
        </p:nvGraphicFramePr>
        <p:xfrm>
          <a:off x="7051800" y="2083674"/>
          <a:ext cx="4302000" cy="3637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E758269E-E6AB-B4F6-D406-503F3576D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30" y="6488864"/>
            <a:ext cx="2743200" cy="365125"/>
          </a:xfrm>
        </p:spPr>
        <p:txBody>
          <a:bodyPr/>
          <a:lstStyle/>
          <a:p>
            <a:r>
              <a:rPr lang="en-US" dirty="0"/>
              <a:t>Apr 13, 2026</a:t>
            </a:r>
            <a:endParaRPr lang="en-CA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1570EC94-9BEC-B1CD-95DE-B026FFDC6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49"/>
            <a:ext cx="4114800" cy="365125"/>
          </a:xfrm>
        </p:spPr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1E04869A-F689-DF4F-BD6F-EFAB111C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31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9DF5E6-EC04-5557-5B58-0FEE2C1B23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30" y="115140"/>
            <a:ext cx="6351073" cy="624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76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73333-61AD-7EA0-B711-6D91A951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29" y="1605516"/>
            <a:ext cx="5094766" cy="2434967"/>
          </a:xfrm>
        </p:spPr>
        <p:txBody>
          <a:bodyPr>
            <a:noAutofit/>
          </a:bodyPr>
          <a:lstStyle/>
          <a:p>
            <a:r>
              <a:rPr lang="en-CA" sz="3600" dirty="0">
                <a:latin typeface="Raleway" pitchFamily="2" charset="0"/>
              </a:rPr>
              <a:t>2025 (Year 3) Annual Progress Report</a:t>
            </a:r>
            <a:br>
              <a:rPr lang="en-CA" sz="3600" dirty="0">
                <a:latin typeface="Raleway" pitchFamily="2" charset="0"/>
              </a:rPr>
            </a:br>
            <a:br>
              <a:rPr lang="en-CA" sz="3600" dirty="0">
                <a:latin typeface="Raleway" pitchFamily="2" charset="0"/>
              </a:rPr>
            </a:br>
            <a:r>
              <a:rPr lang="en-CA" sz="3600" b="1" dirty="0">
                <a:latin typeface="Raleway" pitchFamily="2" charset="0"/>
              </a:rPr>
              <a:t>Strategic Plan Dashboard</a:t>
            </a:r>
            <a:endParaRPr lang="en-CA" sz="3600" dirty="0">
              <a:latin typeface="Raleway" pitchFamily="2" charset="0"/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D7D5A96D-B274-39FF-B79A-0A1B2059A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1744989-ACDF-AA5B-5840-190D8942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32</a:t>
            </a:fld>
            <a:endParaRPr lang="en-CA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594D1C-9C06-B420-5C05-F18E4251D9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9" b="70180" l="6019" r="97674">
                        <a14:foregroundMark x1="57592" y1="6427" x2="57592" y2="6427"/>
                        <a14:foregroundMark x1="69220" y1="5398" x2="69220" y2="5398"/>
                        <a14:foregroundMark x1="50889" y1="4627" x2="50889" y2="4627"/>
                        <a14:foregroundMark x1="66758" y1="3856" x2="66758" y2="3856"/>
                        <a14:foregroundMark x1="82763" y1="14139" x2="82763" y2="14139"/>
                        <a14:foregroundMark x1="94391" y1="17481" x2="94391" y2="17481"/>
                        <a14:foregroundMark x1="97811" y1="22108" x2="97811" y2="22108"/>
                        <a14:foregroundMark x1="39535" y1="16195" x2="39535" y2="16195"/>
                        <a14:foregroundMark x1="24487" y1="15424" x2="24487" y2="15424"/>
                        <a14:foregroundMark x1="17921" y1="34190" x2="17921" y2="34190"/>
                        <a14:foregroundMark x1="33516" y1="3856" x2="33516" y2="3856"/>
                        <a14:foregroundMark x1="24624" y1="53470" x2="24624" y2="53470"/>
                        <a14:foregroundMark x1="13133" y1="49871" x2="13133" y2="49871"/>
                        <a14:foregroundMark x1="6019" y1="7712" x2="6019" y2="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6" b="21048"/>
          <a:stretch/>
        </p:blipFill>
        <p:spPr>
          <a:xfrm>
            <a:off x="245058" y="223785"/>
            <a:ext cx="1639584" cy="687568"/>
          </a:xfrm>
          <a:prstGeom prst="rect">
            <a:avLst/>
          </a:prstGeom>
        </p:spPr>
      </p:pic>
      <p:pic>
        <p:nvPicPr>
          <p:cNvPr id="16" name="Picture 15" descr="Person using tablet at work">
            <a:extLst>
              <a:ext uri="{FF2B5EF4-FFF2-40B4-BE49-F238E27FC236}">
                <a16:creationId xmlns:a16="http://schemas.microsoft.com/office/drawing/2014/main" id="{62F6B328-ABD1-DEB6-2B30-4BE5AD1B7C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0" r="13505"/>
          <a:stretch/>
        </p:blipFill>
        <p:spPr>
          <a:xfrm>
            <a:off x="5550195" y="0"/>
            <a:ext cx="6641805" cy="6858000"/>
          </a:xfrm>
          <a:prstGeom prst="rect">
            <a:avLst/>
          </a:prstGeom>
        </p:spPr>
      </p:pic>
      <p:pic>
        <p:nvPicPr>
          <p:cNvPr id="7170" name="Picture 2" descr="Premium Vector | Uiux designer illustration concept">
            <a:extLst>
              <a:ext uri="{FF2B5EF4-FFF2-40B4-BE49-F238E27FC236}">
                <a16:creationId xmlns:a16="http://schemas.microsoft.com/office/drawing/2014/main" id="{EDC686A5-D872-BE6D-A289-C17BEC21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25" y="4225192"/>
            <a:ext cx="3199292" cy="21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57C2B683-3272-51C6-4CA3-A349BD4FB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9547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B3DD2-67A1-9843-CEF2-4B088832A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4CBAB-AE17-7CEA-8256-722A98E41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254" y="-649915"/>
            <a:ext cx="10340390" cy="2434967"/>
          </a:xfrm>
        </p:spPr>
        <p:txBody>
          <a:bodyPr>
            <a:noAutofit/>
          </a:bodyPr>
          <a:lstStyle/>
          <a:p>
            <a:r>
              <a:rPr lang="en-CA" sz="3600" b="1" dirty="0">
                <a:latin typeface="Raleway" pitchFamily="2" charset="0"/>
              </a:rPr>
              <a:t>Strategic Plan Dashboard</a:t>
            </a:r>
            <a:endParaRPr lang="en-CA" sz="3600" dirty="0">
              <a:latin typeface="Raleway" pitchFamily="2" charset="0"/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B765581D-56C2-F3B4-0DB0-1924ADFA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29, 2025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64D6FC2-83DB-785B-C497-ED0D0495C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33</a:t>
            </a:fld>
            <a:endParaRPr lang="en-CA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0A2109-78FD-724C-A48B-E43ACB5314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9" b="70180" l="6019" r="97674">
                        <a14:foregroundMark x1="57592" y1="6427" x2="57592" y2="6427"/>
                        <a14:foregroundMark x1="69220" y1="5398" x2="69220" y2="5398"/>
                        <a14:foregroundMark x1="50889" y1="4627" x2="50889" y2="4627"/>
                        <a14:foregroundMark x1="66758" y1="3856" x2="66758" y2="3856"/>
                        <a14:foregroundMark x1="82763" y1="14139" x2="82763" y2="14139"/>
                        <a14:foregroundMark x1="94391" y1="17481" x2="94391" y2="17481"/>
                        <a14:foregroundMark x1="97811" y1="22108" x2="97811" y2="22108"/>
                        <a14:foregroundMark x1="39535" y1="16195" x2="39535" y2="16195"/>
                        <a14:foregroundMark x1="24487" y1="15424" x2="24487" y2="15424"/>
                        <a14:foregroundMark x1="17921" y1="34190" x2="17921" y2="34190"/>
                        <a14:foregroundMark x1="33516" y1="3856" x2="33516" y2="3856"/>
                        <a14:foregroundMark x1="24624" y1="53470" x2="24624" y2="53470"/>
                        <a14:foregroundMark x1="13133" y1="49871" x2="13133" y2="49871"/>
                        <a14:foregroundMark x1="6019" y1="7712" x2="6019" y2="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6" b="21048"/>
          <a:stretch/>
        </p:blipFill>
        <p:spPr>
          <a:xfrm>
            <a:off x="245058" y="223785"/>
            <a:ext cx="1639584" cy="687568"/>
          </a:xfrm>
          <a:prstGeom prst="rect">
            <a:avLst/>
          </a:prstGeom>
        </p:spPr>
      </p:pic>
      <p:pic>
        <p:nvPicPr>
          <p:cNvPr id="7170" name="Picture 2" descr="Premium Vector | Uiux designer illustration concept">
            <a:extLst>
              <a:ext uri="{FF2B5EF4-FFF2-40B4-BE49-F238E27FC236}">
                <a16:creationId xmlns:a16="http://schemas.microsoft.com/office/drawing/2014/main" id="{DE6A5E2D-D066-C13B-640D-AB9CEE347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25" y="4225192"/>
            <a:ext cx="3199292" cy="21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32AC9E04-5C4E-F425-0717-5879B4234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F27B69-D510-6CD5-ACDC-D49396D70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44976"/>
            <a:ext cx="12192000" cy="591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86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8DBB9-C253-E9BB-341B-3A58027D4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01B5F-BF57-9D9D-298C-3D885F4D7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254" y="-649915"/>
            <a:ext cx="10340390" cy="2434967"/>
          </a:xfrm>
        </p:spPr>
        <p:txBody>
          <a:bodyPr>
            <a:noAutofit/>
          </a:bodyPr>
          <a:lstStyle/>
          <a:p>
            <a:r>
              <a:rPr lang="en-CA" sz="3600" b="1" dirty="0">
                <a:latin typeface="Raleway" pitchFamily="2" charset="0"/>
              </a:rPr>
              <a:t>Strategic Plan Dashboard</a:t>
            </a:r>
            <a:endParaRPr lang="en-CA" sz="3600" dirty="0">
              <a:latin typeface="Raleway" pitchFamily="2" charset="0"/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45D57DC1-F774-59B8-7D92-5C1D5BADB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29, 2025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5CE44F6-AF68-0A2F-32E5-41D26AF61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34</a:t>
            </a:fld>
            <a:endParaRPr lang="en-CA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3F75EE-017A-F954-8DC6-12D8F27237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9" b="70180" l="6019" r="97674">
                        <a14:foregroundMark x1="57592" y1="6427" x2="57592" y2="6427"/>
                        <a14:foregroundMark x1="69220" y1="5398" x2="69220" y2="5398"/>
                        <a14:foregroundMark x1="50889" y1="4627" x2="50889" y2="4627"/>
                        <a14:foregroundMark x1="66758" y1="3856" x2="66758" y2="3856"/>
                        <a14:foregroundMark x1="82763" y1="14139" x2="82763" y2="14139"/>
                        <a14:foregroundMark x1="94391" y1="17481" x2="94391" y2="17481"/>
                        <a14:foregroundMark x1="97811" y1="22108" x2="97811" y2="22108"/>
                        <a14:foregroundMark x1="39535" y1="16195" x2="39535" y2="16195"/>
                        <a14:foregroundMark x1="24487" y1="15424" x2="24487" y2="15424"/>
                        <a14:foregroundMark x1="17921" y1="34190" x2="17921" y2="34190"/>
                        <a14:foregroundMark x1="33516" y1="3856" x2="33516" y2="3856"/>
                        <a14:foregroundMark x1="24624" y1="53470" x2="24624" y2="53470"/>
                        <a14:foregroundMark x1="13133" y1="49871" x2="13133" y2="49871"/>
                        <a14:foregroundMark x1="6019" y1="7712" x2="6019" y2="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6" b="21048"/>
          <a:stretch/>
        </p:blipFill>
        <p:spPr>
          <a:xfrm>
            <a:off x="245058" y="223785"/>
            <a:ext cx="1639584" cy="687568"/>
          </a:xfrm>
          <a:prstGeom prst="rect">
            <a:avLst/>
          </a:prstGeom>
        </p:spPr>
      </p:pic>
      <p:pic>
        <p:nvPicPr>
          <p:cNvPr id="7170" name="Picture 2" descr="Premium Vector | Uiux designer illustration concept">
            <a:extLst>
              <a:ext uri="{FF2B5EF4-FFF2-40B4-BE49-F238E27FC236}">
                <a16:creationId xmlns:a16="http://schemas.microsoft.com/office/drawing/2014/main" id="{C7D3416A-214E-D245-3058-565321E61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25" y="4225192"/>
            <a:ext cx="3199292" cy="21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81F7425C-884B-9DFC-C7E4-E4D42CED4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1AA78B-89F1-3663-41C1-48F511F84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34572"/>
            <a:ext cx="12192000" cy="582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78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63060-C9D6-76CA-0A64-9598BDCC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EEAC-3EE2-91C6-D960-1961AE20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254" y="-649915"/>
            <a:ext cx="10340390" cy="2434967"/>
          </a:xfrm>
        </p:spPr>
        <p:txBody>
          <a:bodyPr>
            <a:noAutofit/>
          </a:bodyPr>
          <a:lstStyle/>
          <a:p>
            <a:r>
              <a:rPr lang="en-CA" sz="3600" b="1" dirty="0">
                <a:latin typeface="Raleway" pitchFamily="2" charset="0"/>
              </a:rPr>
              <a:t>Strategic Plan Dashboard</a:t>
            </a:r>
            <a:endParaRPr lang="en-CA" sz="3600" dirty="0">
              <a:latin typeface="Raleway" pitchFamily="2" charset="0"/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BC6BD40A-A0EC-A073-382C-C0B5AC804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29, 2025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9EE0C05-6466-82D3-688C-C38F27312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35</a:t>
            </a:fld>
            <a:endParaRPr lang="en-CA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D86A96-8F73-244C-4B28-78362D994E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9" b="70180" l="6019" r="97674">
                        <a14:foregroundMark x1="57592" y1="6427" x2="57592" y2="6427"/>
                        <a14:foregroundMark x1="69220" y1="5398" x2="69220" y2="5398"/>
                        <a14:foregroundMark x1="50889" y1="4627" x2="50889" y2="4627"/>
                        <a14:foregroundMark x1="66758" y1="3856" x2="66758" y2="3856"/>
                        <a14:foregroundMark x1="82763" y1="14139" x2="82763" y2="14139"/>
                        <a14:foregroundMark x1="94391" y1="17481" x2="94391" y2="17481"/>
                        <a14:foregroundMark x1="97811" y1="22108" x2="97811" y2="22108"/>
                        <a14:foregroundMark x1="39535" y1="16195" x2="39535" y2="16195"/>
                        <a14:foregroundMark x1="24487" y1="15424" x2="24487" y2="15424"/>
                        <a14:foregroundMark x1="17921" y1="34190" x2="17921" y2="34190"/>
                        <a14:foregroundMark x1="33516" y1="3856" x2="33516" y2="3856"/>
                        <a14:foregroundMark x1="24624" y1="53470" x2="24624" y2="53470"/>
                        <a14:foregroundMark x1="13133" y1="49871" x2="13133" y2="49871"/>
                        <a14:foregroundMark x1="6019" y1="7712" x2="6019" y2="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6" b="21048"/>
          <a:stretch/>
        </p:blipFill>
        <p:spPr>
          <a:xfrm>
            <a:off x="245058" y="223785"/>
            <a:ext cx="1639584" cy="687568"/>
          </a:xfrm>
          <a:prstGeom prst="rect">
            <a:avLst/>
          </a:prstGeom>
        </p:spPr>
      </p:pic>
      <p:pic>
        <p:nvPicPr>
          <p:cNvPr id="7170" name="Picture 2" descr="Premium Vector | Uiux designer illustration concept">
            <a:extLst>
              <a:ext uri="{FF2B5EF4-FFF2-40B4-BE49-F238E27FC236}">
                <a16:creationId xmlns:a16="http://schemas.microsoft.com/office/drawing/2014/main" id="{CA1D68E8-D9AB-2F26-4AC9-ACEA73AA2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25" y="4225192"/>
            <a:ext cx="3199292" cy="21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6137054-564B-1177-680C-B076B7A4D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68D9C6-D690-A970-DD40-4BDD11CC3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62643"/>
            <a:ext cx="12192000" cy="579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50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1" descr="A building with flags in front of it&#10;&#10;Description automatically generated with low confidence">
            <a:extLst>
              <a:ext uri="{FF2B5EF4-FFF2-40B4-BE49-F238E27FC236}">
                <a16:creationId xmlns:a16="http://schemas.microsoft.com/office/drawing/2014/main" id="{AFE35E06-4069-6FEE-FA59-E76B8D2F07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2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24F04C-795C-466F-3EFD-19EB4993D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AF685-1480-6C1A-E155-CB8985EF5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453864-4798-0787-B5B6-5ABBD2C6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00EE-6472-440A-8C3D-28F1B7253B92}" type="slidenum">
              <a:rPr lang="en-CA" smtClean="0"/>
              <a:t>36</a:t>
            </a:fld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326E781-ABA1-5D01-1E19-11F14A80E881}"/>
              </a:ext>
            </a:extLst>
          </p:cNvPr>
          <p:cNvSpPr txBox="1">
            <a:spLocks/>
          </p:cNvSpPr>
          <p:nvPr/>
        </p:nvSpPr>
        <p:spPr>
          <a:xfrm>
            <a:off x="6096000" y="4043744"/>
            <a:ext cx="5776896" cy="6093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CA" sz="7200" b="1">
                <a:latin typeface="Raleway" pitchFamily="2" charset="0"/>
                <a:cs typeface="Arial" panose="020B0604020202020204" pitchFamily="34" charset="0"/>
              </a:rPr>
              <a:t>Concluding Remarks</a:t>
            </a:r>
            <a:endParaRPr lang="en-CA" sz="7200">
              <a:latin typeface="Raleway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2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DB3F85-8886-C662-EEF2-DDDCB5D45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D2051-6E3F-F10F-4CD8-D27DECDC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37</a:t>
            </a:fld>
            <a:endParaRPr lang="en-CA"/>
          </a:p>
        </p:txBody>
      </p:sp>
      <p:pic>
        <p:nvPicPr>
          <p:cNvPr id="5" name="Content Placeholder 11" descr="A building with flags in front of it&#10;&#10;Description automatically generated with low confidence">
            <a:extLst>
              <a:ext uri="{FF2B5EF4-FFF2-40B4-BE49-F238E27FC236}">
                <a16:creationId xmlns:a16="http://schemas.microsoft.com/office/drawing/2014/main" id="{AC010BA1-1ED1-7EA4-B1D5-1B855A8E50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2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7B25075-ECA4-BBF6-BC31-99067028F994}"/>
              </a:ext>
            </a:extLst>
          </p:cNvPr>
          <p:cNvSpPr txBox="1">
            <a:spLocks/>
          </p:cNvSpPr>
          <p:nvPr/>
        </p:nvSpPr>
        <p:spPr>
          <a:xfrm>
            <a:off x="6096000" y="4043744"/>
            <a:ext cx="5776896" cy="6093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CA" sz="7200" b="1">
                <a:latin typeface="Raleway" pitchFamily="2" charset="0"/>
                <a:cs typeface="Arial" panose="020B0604020202020204" pitchFamily="34" charset="0"/>
              </a:rPr>
              <a:t>COUNCIL Q&amp;A</a:t>
            </a:r>
            <a:endParaRPr lang="en-CA" sz="7200">
              <a:latin typeface="Raleway" pitchFamily="2" charset="0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625FCF-E394-DB3F-3999-9C92E71C8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61875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4CE605D-EEA4-8870-F64A-3FD1D75B13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2014113"/>
              </p:ext>
            </p:extLst>
          </p:nvPr>
        </p:nvGraphicFramePr>
        <p:xfrm>
          <a:off x="1397030" y="1768642"/>
          <a:ext cx="4474382" cy="3669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180C42-D1CD-04AE-11F8-6FF8E677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A6216C-8920-8A2C-B8D6-79736809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96535-FBC4-AB57-EF54-13372E58B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63B8-CB03-42E2-8DF0-358B0EA2CBD2}" type="slidenum">
              <a:rPr lang="en-CA" smtClean="0"/>
              <a:t>4</a:t>
            </a:fld>
            <a:endParaRPr lang="en-CA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5092F65-7EFB-961D-5188-2D7C4F2D9914}"/>
              </a:ext>
            </a:extLst>
          </p:cNvPr>
          <p:cNvSpPr txBox="1">
            <a:spLocks/>
          </p:cNvSpPr>
          <p:nvPr/>
        </p:nvSpPr>
        <p:spPr>
          <a:xfrm>
            <a:off x="2269146" y="134956"/>
            <a:ext cx="9507279" cy="865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b="1" dirty="0">
                <a:latin typeface="Raleway" pitchFamily="2" charset="0"/>
                <a:cs typeface="Arial" panose="020B0604020202020204" pitchFamily="34" charset="0"/>
              </a:rPr>
              <a:t>Corporate Planning Frameworks and Performance Accountability	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BC8A92-A430-1BF3-714B-4ED6C5BF93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99" b="70180" l="6019" r="97674">
                        <a14:foregroundMark x1="57592" y1="6427" x2="57592" y2="6427"/>
                        <a14:foregroundMark x1="69220" y1="5398" x2="69220" y2="5398"/>
                        <a14:foregroundMark x1="50889" y1="4627" x2="50889" y2="4627"/>
                        <a14:foregroundMark x1="66758" y1="3856" x2="66758" y2="3856"/>
                        <a14:foregroundMark x1="82763" y1="14139" x2="82763" y2="14139"/>
                        <a14:foregroundMark x1="94391" y1="17481" x2="94391" y2="17481"/>
                        <a14:foregroundMark x1="97811" y1="22108" x2="97811" y2="22108"/>
                        <a14:foregroundMark x1="39535" y1="16195" x2="39535" y2="16195"/>
                        <a14:foregroundMark x1="24487" y1="15424" x2="24487" y2="15424"/>
                        <a14:foregroundMark x1="17921" y1="34190" x2="17921" y2="34190"/>
                        <a14:foregroundMark x1="33516" y1="3856" x2="33516" y2="3856"/>
                        <a14:foregroundMark x1="24624" y1="53470" x2="24624" y2="53470"/>
                        <a14:foregroundMark x1="13133" y1="49871" x2="13133" y2="49871"/>
                        <a14:foregroundMark x1="6019" y1="7712" x2="6019" y2="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6" b="21048"/>
          <a:stretch/>
        </p:blipFill>
        <p:spPr>
          <a:xfrm>
            <a:off x="245058" y="223785"/>
            <a:ext cx="1639584" cy="68756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4BA5AC-5045-5EE3-FFDE-CAE93AD7B120}"/>
              </a:ext>
            </a:extLst>
          </p:cNvPr>
          <p:cNvCxnSpPr>
            <a:cxnSpLocks/>
          </p:cNvCxnSpPr>
          <p:nvPr/>
        </p:nvCxnSpPr>
        <p:spPr>
          <a:xfrm>
            <a:off x="2124740" y="223785"/>
            <a:ext cx="0" cy="66192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1BEAAAA-33C9-C405-FD97-574E28063478}"/>
              </a:ext>
            </a:extLst>
          </p:cNvPr>
          <p:cNvCxnSpPr/>
          <p:nvPr/>
        </p:nvCxnSpPr>
        <p:spPr>
          <a:xfrm>
            <a:off x="5871412" y="3092116"/>
            <a:ext cx="1648325" cy="0"/>
          </a:xfrm>
          <a:prstGeom prst="straightConnector1">
            <a:avLst/>
          </a:prstGeom>
          <a:ln>
            <a:solidFill>
              <a:srgbClr val="15AF9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6E4D4D6-CC2A-A912-C96B-AD841FDCB220}"/>
              </a:ext>
            </a:extLst>
          </p:cNvPr>
          <p:cNvCxnSpPr/>
          <p:nvPr/>
        </p:nvCxnSpPr>
        <p:spPr>
          <a:xfrm>
            <a:off x="5871411" y="4098758"/>
            <a:ext cx="1648325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3396C43-785F-610F-3C87-F1B027BE6708}"/>
              </a:ext>
            </a:extLst>
          </p:cNvPr>
          <p:cNvSpPr txBox="1"/>
          <p:nvPr/>
        </p:nvSpPr>
        <p:spPr>
          <a:xfrm>
            <a:off x="7760367" y="2707395"/>
            <a:ext cx="4431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15AF9F"/>
                </a:solidFill>
              </a:rPr>
              <a:t>Strategic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Objectives and Key Results (OKR)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C644DB-1CAA-051A-EDAF-A53A87B3E3F9}"/>
              </a:ext>
            </a:extLst>
          </p:cNvPr>
          <p:cNvSpPr txBox="1"/>
          <p:nvPr/>
        </p:nvSpPr>
        <p:spPr>
          <a:xfrm>
            <a:off x="7760367" y="3672218"/>
            <a:ext cx="42771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accent3"/>
                </a:solidFill>
              </a:rPr>
              <a:t>Operational Service Performance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Results Based Accountability (RBA)</a:t>
            </a:r>
          </a:p>
        </p:txBody>
      </p:sp>
      <p:pic>
        <p:nvPicPr>
          <p:cNvPr id="21" name="Picture 2" descr="11,255 Training Illustrations - Free in SVG, PNG, EPS - IconScout">
            <a:extLst>
              <a:ext uri="{FF2B5EF4-FFF2-40B4-BE49-F238E27FC236}">
                <a16:creationId xmlns:a16="http://schemas.microsoft.com/office/drawing/2014/main" id="{4278FB35-DB04-D080-9465-437CDC92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744735"/>
            <a:ext cx="2836982" cy="189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03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35"/>
    </mc:Choice>
    <mc:Fallback xmlns="">
      <p:transition spd="slow" advTm="9583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gnifying glass">
            <a:extLst>
              <a:ext uri="{FF2B5EF4-FFF2-40B4-BE49-F238E27FC236}">
                <a16:creationId xmlns:a16="http://schemas.microsoft.com/office/drawing/2014/main" id="{846CCFB4-4887-C1D4-22ED-31F6707EF7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2" b="218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EE6ADA4-575A-11EF-02B5-29DEC73A2B25}"/>
              </a:ext>
            </a:extLst>
          </p:cNvPr>
          <p:cNvSpPr txBox="1">
            <a:spLocks/>
          </p:cNvSpPr>
          <p:nvPr/>
        </p:nvSpPr>
        <p:spPr>
          <a:xfrm>
            <a:off x="4199021" y="2688007"/>
            <a:ext cx="7448098" cy="3341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CA" sz="6000" b="1" dirty="0">
                <a:latin typeface="Raleway" pitchFamily="2" charset="0"/>
                <a:cs typeface="Arial" panose="020B0604020202020204" pitchFamily="34" charset="0"/>
              </a:rPr>
              <a:t>Framework for Measuring &amp; Evaluating Strategic Performance</a:t>
            </a:r>
            <a:endParaRPr lang="en-CA" sz="6000" dirty="0">
              <a:solidFill>
                <a:schemeClr val="accent6"/>
              </a:solidFill>
              <a:latin typeface="Raleway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E55E54-DE9E-0425-1FB8-15A46B3626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9" b="70180" l="6019" r="97674">
                        <a14:foregroundMark x1="57592" y1="6427" x2="57592" y2="6427"/>
                        <a14:foregroundMark x1="69220" y1="5398" x2="69220" y2="5398"/>
                        <a14:foregroundMark x1="50889" y1="4627" x2="50889" y2="4627"/>
                        <a14:foregroundMark x1="66758" y1="3856" x2="66758" y2="3856"/>
                        <a14:foregroundMark x1="82763" y1="14139" x2="82763" y2="14139"/>
                        <a14:foregroundMark x1="94391" y1="17481" x2="94391" y2="17481"/>
                        <a14:foregroundMark x1="97811" y1="22108" x2="97811" y2="22108"/>
                        <a14:foregroundMark x1="39535" y1="16195" x2="39535" y2="16195"/>
                        <a14:foregroundMark x1="24487" y1="15424" x2="24487" y2="15424"/>
                        <a14:foregroundMark x1="17921" y1="34190" x2="17921" y2="34190"/>
                        <a14:foregroundMark x1="33516" y1="3856" x2="33516" y2="3856"/>
                        <a14:foregroundMark x1="24624" y1="53470" x2="24624" y2="53470"/>
                        <a14:foregroundMark x1="13133" y1="49871" x2="13133" y2="49871"/>
                        <a14:foregroundMark x1="6019" y1="7712" x2="6019" y2="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6" b="21048"/>
          <a:stretch/>
        </p:blipFill>
        <p:spPr>
          <a:xfrm>
            <a:off x="190500" y="5685378"/>
            <a:ext cx="1639584" cy="68756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7410F7-E8A8-C21E-6AC1-6DD47494F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500" y="6432910"/>
            <a:ext cx="2743200" cy="365125"/>
          </a:xfrm>
        </p:spPr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19F68-1AD7-FB58-F2D6-5B0B03B22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9B51B-63A3-CA6C-94E0-EE5CE0A64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3507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73333-61AD-7EA0-B711-6D91A951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146" y="134956"/>
            <a:ext cx="9507279" cy="865225"/>
          </a:xfrm>
        </p:spPr>
        <p:txBody>
          <a:bodyPr>
            <a:noAutofit/>
          </a:bodyPr>
          <a:lstStyle/>
          <a:p>
            <a:r>
              <a:rPr lang="en-CA" sz="3200" b="1" dirty="0">
                <a:latin typeface="Raleway" pitchFamily="2" charset="0"/>
                <a:cs typeface="Arial" panose="020B0604020202020204" pitchFamily="34" charset="0"/>
              </a:rPr>
              <a:t>Objectives &amp; Key Results (OKR)	</a:t>
            </a:r>
          </a:p>
        </p:txBody>
      </p:sp>
      <p:graphicFrame>
        <p:nvGraphicFramePr>
          <p:cNvPr id="1028" name="Content Placeholder 2">
            <a:extLst>
              <a:ext uri="{FF2B5EF4-FFF2-40B4-BE49-F238E27FC236}">
                <a16:creationId xmlns:a16="http://schemas.microsoft.com/office/drawing/2014/main" id="{8CDD5C81-2380-899F-703F-41FEDBFD68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1136" y="1505151"/>
          <a:ext cx="5436296" cy="4459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24E6E72B-CD91-1D4B-928B-C64CC5A0B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7DFF4FED-3836-3927-0F3B-36DC39314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2F9685D5-A026-3119-FEA9-432E8A55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6</a:t>
            </a:fld>
            <a:endParaRPr lang="en-CA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A20500-BCC3-F0E1-300B-DE2975E77E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99" b="70180" l="6019" r="97674">
                        <a14:foregroundMark x1="57592" y1="6427" x2="57592" y2="6427"/>
                        <a14:foregroundMark x1="69220" y1="5398" x2="69220" y2="5398"/>
                        <a14:foregroundMark x1="50889" y1="4627" x2="50889" y2="4627"/>
                        <a14:foregroundMark x1="66758" y1="3856" x2="66758" y2="3856"/>
                        <a14:foregroundMark x1="82763" y1="14139" x2="82763" y2="14139"/>
                        <a14:foregroundMark x1="94391" y1="17481" x2="94391" y2="17481"/>
                        <a14:foregroundMark x1="97811" y1="22108" x2="97811" y2="22108"/>
                        <a14:foregroundMark x1="39535" y1="16195" x2="39535" y2="16195"/>
                        <a14:foregroundMark x1="24487" y1="15424" x2="24487" y2="15424"/>
                        <a14:foregroundMark x1="17921" y1="34190" x2="17921" y2="34190"/>
                        <a14:foregroundMark x1="33516" y1="3856" x2="33516" y2="3856"/>
                        <a14:foregroundMark x1="24624" y1="53470" x2="24624" y2="53470"/>
                        <a14:foregroundMark x1="13133" y1="49871" x2="13133" y2="49871"/>
                        <a14:foregroundMark x1="6019" y1="7712" x2="6019" y2="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6" b="21048"/>
          <a:stretch/>
        </p:blipFill>
        <p:spPr>
          <a:xfrm>
            <a:off x="245058" y="223785"/>
            <a:ext cx="1639584" cy="68756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4AC602-7490-7533-EE62-09DDE402B976}"/>
              </a:ext>
            </a:extLst>
          </p:cNvPr>
          <p:cNvCxnSpPr>
            <a:cxnSpLocks/>
          </p:cNvCxnSpPr>
          <p:nvPr/>
        </p:nvCxnSpPr>
        <p:spPr>
          <a:xfrm>
            <a:off x="2124740" y="223785"/>
            <a:ext cx="0" cy="66192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260,131 Agenda Illustrations &amp; Clip Art - iStock">
            <a:extLst>
              <a:ext uri="{FF2B5EF4-FFF2-40B4-BE49-F238E27FC236}">
                <a16:creationId xmlns:a16="http://schemas.microsoft.com/office/drawing/2014/main" id="{FA2B56C8-98F9-C1A4-4F5B-1C14716F0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9130" r="5207" b="7449"/>
          <a:stretch/>
        </p:blipFill>
        <p:spPr bwMode="auto">
          <a:xfrm>
            <a:off x="6096000" y="1391535"/>
            <a:ext cx="5562070" cy="428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586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A20500-BCC3-F0E1-300B-DE2975E77E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9" b="70180" l="6019" r="97674">
                        <a14:foregroundMark x1="57592" y1="6427" x2="57592" y2="6427"/>
                        <a14:foregroundMark x1="69220" y1="5398" x2="69220" y2="5398"/>
                        <a14:foregroundMark x1="50889" y1="4627" x2="50889" y2="4627"/>
                        <a14:foregroundMark x1="66758" y1="3856" x2="66758" y2="3856"/>
                        <a14:foregroundMark x1="82763" y1="14139" x2="82763" y2="14139"/>
                        <a14:foregroundMark x1="94391" y1="17481" x2="94391" y2="17481"/>
                        <a14:foregroundMark x1="97811" y1="22108" x2="97811" y2="22108"/>
                        <a14:foregroundMark x1="39535" y1="16195" x2="39535" y2="16195"/>
                        <a14:foregroundMark x1="24487" y1="15424" x2="24487" y2="15424"/>
                        <a14:foregroundMark x1="17921" y1="34190" x2="17921" y2="34190"/>
                        <a14:foregroundMark x1="33516" y1="3856" x2="33516" y2="3856"/>
                        <a14:foregroundMark x1="24624" y1="53470" x2="24624" y2="53470"/>
                        <a14:foregroundMark x1="13133" y1="49871" x2="13133" y2="49871"/>
                        <a14:foregroundMark x1="6019" y1="7712" x2="6019" y2="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6" b="21048"/>
          <a:stretch/>
        </p:blipFill>
        <p:spPr>
          <a:xfrm>
            <a:off x="245058" y="223785"/>
            <a:ext cx="1639584" cy="687568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37BAFBBC-EBE3-816C-3759-F2E1058E1D24}"/>
              </a:ext>
            </a:extLst>
          </p:cNvPr>
          <p:cNvSpPr txBox="1">
            <a:spLocks/>
          </p:cNvSpPr>
          <p:nvPr/>
        </p:nvSpPr>
        <p:spPr>
          <a:xfrm>
            <a:off x="2364839" y="108306"/>
            <a:ext cx="9507279" cy="865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b="1" dirty="0">
                <a:latin typeface="Raleway" pitchFamily="2" charset="0"/>
                <a:cs typeface="Arial" panose="020B0604020202020204" pitchFamily="34" charset="0"/>
              </a:rPr>
              <a:t>Objectives &amp; Key Results (OKR) 	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A752D1F-E699-590D-E2C4-18D5D0DE4CA4}"/>
              </a:ext>
            </a:extLst>
          </p:cNvPr>
          <p:cNvCxnSpPr>
            <a:cxnSpLocks/>
          </p:cNvCxnSpPr>
          <p:nvPr/>
        </p:nvCxnSpPr>
        <p:spPr>
          <a:xfrm>
            <a:off x="2124740" y="223785"/>
            <a:ext cx="0" cy="66192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Date Placeholder 44">
            <a:extLst>
              <a:ext uri="{FF2B5EF4-FFF2-40B4-BE49-F238E27FC236}">
                <a16:creationId xmlns:a16="http://schemas.microsoft.com/office/drawing/2014/main" id="{203F447D-6EFA-C56D-D188-00EAC154D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3EEBF91A-F8EC-082E-E51A-F4274BAC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7</a:t>
            </a:fld>
            <a:endParaRPr lang="en-CA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27EE49-A7C2-E248-765E-091BC6A86D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239777"/>
              </p:ext>
            </p:extLst>
          </p:nvPr>
        </p:nvGraphicFramePr>
        <p:xfrm>
          <a:off x="2710736" y="1464267"/>
          <a:ext cx="6770528" cy="4401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0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30079">
                <a:tc>
                  <a:txBody>
                    <a:bodyPr/>
                    <a:lstStyle/>
                    <a:p>
                      <a:pPr algn="ctr"/>
                      <a:r>
                        <a:rPr lang="en-CA" sz="1800" u="none" cap="all" spc="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Priority AREAs</a:t>
                      </a:r>
                      <a:endParaRPr lang="en-CA" sz="1600" u="none" cap="all" spc="1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0" u="none" cap="all" spc="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defines the area of focus for strategic changes to be realized through implementation of the plan</a:t>
                      </a:r>
                      <a:endParaRPr lang="en-CA" sz="1400" b="0" u="none" cap="all" spc="15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905" marR="111905" marT="111905" marB="111905" anchor="ctr"/>
                </a:tc>
                <a:extLst>
                  <a:ext uri="{0D108BD9-81ED-4DB2-BD59-A6C34878D82A}">
                    <a16:rowId xmlns:a16="http://schemas.microsoft.com/office/drawing/2014/main" val="2342369364"/>
                  </a:ext>
                </a:extLst>
              </a:tr>
              <a:tr h="847735">
                <a:tc>
                  <a:txBody>
                    <a:bodyPr/>
                    <a:lstStyle/>
                    <a:p>
                      <a:pPr algn="ctr"/>
                      <a:r>
                        <a:rPr lang="en-CA" sz="1800" b="1" cap="all" spc="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CA" sz="1800" b="1" u="sng" cap="all" spc="1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CA" sz="1400" u="none" cap="all" spc="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</a:t>
                      </a:r>
                      <a:r>
                        <a:rPr lang="en-CA" sz="1400" u="none" cap="all" spc="1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we want to achieve?</a:t>
                      </a:r>
                    </a:p>
                  </a:txBody>
                  <a:tcPr marL="111905" marR="111905" marT="111905" marB="1119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35">
                <a:tc>
                  <a:txBody>
                    <a:bodyPr/>
                    <a:lstStyle/>
                    <a:p>
                      <a:pPr algn="ctr"/>
                      <a:r>
                        <a:rPr lang="en-CA" sz="1800" b="1" cap="all" spc="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RESULTS</a:t>
                      </a:r>
                      <a:endParaRPr lang="en-CA" sz="1800" cap="all" spc="1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CA" sz="1400" cap="all" spc="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RESULTS THAT TELL US IF WE HAVE ACHIEVED OUR OBJECTIVE</a:t>
                      </a:r>
                      <a:endParaRPr lang="en-CA" sz="1400" cap="all" spc="15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CA" sz="1400" cap="all" spc="15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905" marR="111905" marT="111905" marB="111905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71562"/>
                  </a:ext>
                </a:extLst>
              </a:tr>
              <a:tr h="1185324">
                <a:tc>
                  <a:txBody>
                    <a:bodyPr/>
                    <a:lstStyle/>
                    <a:p>
                      <a:pPr algn="ctr"/>
                      <a:r>
                        <a:rPr lang="en-CA" sz="1600" b="1" cap="all" spc="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ACTIONS </a:t>
                      </a:r>
                      <a:endParaRPr lang="en-CA" sz="1400" cap="all" spc="1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CA" sz="1400" cap="all" spc="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WE ARE DOING TO ACHIEVE OUR KEY RESULTS </a:t>
                      </a:r>
                      <a:endParaRPr lang="en-CA" sz="1400" b="0" i="1" cap="all" spc="15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CA" sz="1400" b="0" u="none" cap="all" spc="15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905" marR="111905" marT="111905" marB="111905" anchor="ctr"/>
                </a:tc>
                <a:extLst>
                  <a:ext uri="{0D108BD9-81ED-4DB2-BD59-A6C34878D82A}">
                    <a16:rowId xmlns:a16="http://schemas.microsoft.com/office/drawing/2014/main" val="1857605345"/>
                  </a:ext>
                </a:extLst>
              </a:tr>
            </a:tbl>
          </a:graphicData>
        </a:graphic>
      </p:graphicFrame>
      <p:sp>
        <p:nvSpPr>
          <p:cNvPr id="19" name="Arrow: Curved Right 18">
            <a:extLst>
              <a:ext uri="{FF2B5EF4-FFF2-40B4-BE49-F238E27FC236}">
                <a16:creationId xmlns:a16="http://schemas.microsoft.com/office/drawing/2014/main" id="{64A42F66-7AE9-657A-4AE4-9EF4D602D375}"/>
              </a:ext>
            </a:extLst>
          </p:cNvPr>
          <p:cNvSpPr/>
          <p:nvPr/>
        </p:nvSpPr>
        <p:spPr>
          <a:xfrm>
            <a:off x="908182" y="1865376"/>
            <a:ext cx="1456644" cy="3828287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1" name="Arrow: Curved Right 20">
            <a:extLst>
              <a:ext uri="{FF2B5EF4-FFF2-40B4-BE49-F238E27FC236}">
                <a16:creationId xmlns:a16="http://schemas.microsoft.com/office/drawing/2014/main" id="{42A6C0CE-38C6-3E84-751F-091B3C2A8DCD}"/>
              </a:ext>
            </a:extLst>
          </p:cNvPr>
          <p:cNvSpPr/>
          <p:nvPr/>
        </p:nvSpPr>
        <p:spPr>
          <a:xfrm rot="10800000">
            <a:off x="9827174" y="1750797"/>
            <a:ext cx="1456644" cy="3828287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735EA6-0EBC-707D-3B61-264590A2F5F7}"/>
              </a:ext>
            </a:extLst>
          </p:cNvPr>
          <p:cNvSpPr txBox="1"/>
          <p:nvPr/>
        </p:nvSpPr>
        <p:spPr>
          <a:xfrm>
            <a:off x="908182" y="3372864"/>
            <a:ext cx="18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accent1"/>
                </a:solidFill>
                <a:latin typeface="Arial "/>
              </a:rPr>
              <a:t>DEVELOPING THE PLAN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8005FB-AE7B-AAF1-87B7-9A4F351A738D}"/>
              </a:ext>
            </a:extLst>
          </p:cNvPr>
          <p:cNvSpPr txBox="1"/>
          <p:nvPr/>
        </p:nvSpPr>
        <p:spPr>
          <a:xfrm>
            <a:off x="9311604" y="3456353"/>
            <a:ext cx="2042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"/>
              </a:rPr>
              <a:t>REPORTING </a:t>
            </a:r>
          </a:p>
          <a:p>
            <a:pPr algn="ctr"/>
            <a:r>
              <a:rPr lang="en-CA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"/>
              </a:rPr>
              <a:t>ON THE PLAN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06D848-57AA-9FA8-1BEE-33EBAE3FE15E}"/>
              </a:ext>
            </a:extLst>
          </p:cNvPr>
          <p:cNvSpPr txBox="1"/>
          <p:nvPr/>
        </p:nvSpPr>
        <p:spPr>
          <a:xfrm>
            <a:off x="2364826" y="6054583"/>
            <a:ext cx="73407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i="1" dirty="0">
                <a:solidFill>
                  <a:srgbClr val="2A2B2C"/>
                </a:solidFill>
                <a:latin typeface="Arial "/>
              </a:rPr>
              <a:t>We</a:t>
            </a:r>
            <a:r>
              <a:rPr lang="en-US" sz="2400" b="0" i="1" dirty="0">
                <a:solidFill>
                  <a:srgbClr val="2A2B2C"/>
                </a:solidFill>
                <a:effectLst/>
                <a:latin typeface="Arial "/>
              </a:rPr>
              <a:t> will </a:t>
            </a:r>
            <a:r>
              <a:rPr lang="en-US" sz="2400" i="1" dirty="0">
                <a:solidFill>
                  <a:schemeClr val="accent6"/>
                </a:solidFill>
                <a:effectLst/>
                <a:latin typeface="Arial "/>
              </a:rPr>
              <a:t>[objective] </a:t>
            </a:r>
            <a:r>
              <a:rPr lang="en-US" sz="2400" b="0" i="1" dirty="0">
                <a:solidFill>
                  <a:srgbClr val="2A2B2C"/>
                </a:solidFill>
                <a:effectLst/>
                <a:latin typeface="Arial "/>
              </a:rPr>
              <a:t>as measured by </a:t>
            </a:r>
            <a:r>
              <a:rPr lang="en-US" sz="2400" i="1" dirty="0">
                <a:solidFill>
                  <a:schemeClr val="accent1"/>
                </a:solidFill>
                <a:effectLst/>
                <a:latin typeface="Arial "/>
              </a:rPr>
              <a:t>[key results] </a:t>
            </a:r>
          </a:p>
        </p:txBody>
      </p:sp>
    </p:spTree>
    <p:extLst>
      <p:ext uri="{BB962C8B-B14F-4D97-AF65-F5344CB8AC3E}">
        <p14:creationId xmlns:p14="http://schemas.microsoft.com/office/powerpoint/2010/main" val="1088397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D6CE4-93B3-87A3-6782-C482AF72E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0ADEF6-0A4A-8567-ABBC-0B4ADA5538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9" b="70180" l="6019" r="97674">
                        <a14:foregroundMark x1="57592" y1="6427" x2="57592" y2="6427"/>
                        <a14:foregroundMark x1="69220" y1="5398" x2="69220" y2="5398"/>
                        <a14:foregroundMark x1="50889" y1="4627" x2="50889" y2="4627"/>
                        <a14:foregroundMark x1="66758" y1="3856" x2="66758" y2="3856"/>
                        <a14:foregroundMark x1="82763" y1="14139" x2="82763" y2="14139"/>
                        <a14:foregroundMark x1="94391" y1="17481" x2="94391" y2="17481"/>
                        <a14:foregroundMark x1="97811" y1="22108" x2="97811" y2="22108"/>
                        <a14:foregroundMark x1="39535" y1="16195" x2="39535" y2="16195"/>
                        <a14:foregroundMark x1="24487" y1="15424" x2="24487" y2="15424"/>
                        <a14:foregroundMark x1="17921" y1="34190" x2="17921" y2="34190"/>
                        <a14:foregroundMark x1="33516" y1="3856" x2="33516" y2="3856"/>
                        <a14:foregroundMark x1="24624" y1="53470" x2="24624" y2="53470"/>
                        <a14:foregroundMark x1="13133" y1="49871" x2="13133" y2="49871"/>
                        <a14:foregroundMark x1="6019" y1="7712" x2="6019" y2="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6" b="21048"/>
          <a:stretch/>
        </p:blipFill>
        <p:spPr>
          <a:xfrm>
            <a:off x="245058" y="223785"/>
            <a:ext cx="1639584" cy="687568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325A8326-9967-7E38-D4D6-63D40B0F2152}"/>
              </a:ext>
            </a:extLst>
          </p:cNvPr>
          <p:cNvSpPr txBox="1">
            <a:spLocks/>
          </p:cNvSpPr>
          <p:nvPr/>
        </p:nvSpPr>
        <p:spPr>
          <a:xfrm>
            <a:off x="2364839" y="108306"/>
            <a:ext cx="9507279" cy="865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b="1" dirty="0">
                <a:latin typeface="Raleway" pitchFamily="2" charset="0"/>
                <a:cs typeface="Arial" panose="020B0604020202020204" pitchFamily="34" charset="0"/>
              </a:rPr>
              <a:t>Objectives &amp; Key Results (OKR) - Example 	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376D501-F6E4-370F-D3F5-0340CA8C3685}"/>
              </a:ext>
            </a:extLst>
          </p:cNvPr>
          <p:cNvCxnSpPr>
            <a:cxnSpLocks/>
          </p:cNvCxnSpPr>
          <p:nvPr/>
        </p:nvCxnSpPr>
        <p:spPr>
          <a:xfrm>
            <a:off x="2124740" y="223785"/>
            <a:ext cx="0" cy="66192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Date Placeholder 44">
            <a:extLst>
              <a:ext uri="{FF2B5EF4-FFF2-40B4-BE49-F238E27FC236}">
                <a16:creationId xmlns:a16="http://schemas.microsoft.com/office/drawing/2014/main" id="{FF0E743F-765C-16ED-00F5-FE6FFC77A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April 13, 2026</a:t>
            </a:r>
            <a:endParaRPr lang="en-CA" dirty="0"/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122C1D56-6E1C-DAA1-9244-C555CFBC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A6C7-802C-4219-8E5C-90BE8300A255}" type="slidenum">
              <a:rPr lang="en-CA" smtClean="0"/>
              <a:t>8</a:t>
            </a:fld>
            <a:endParaRPr lang="en-CA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439CE25-4939-D570-A1D1-96528382F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343003"/>
              </p:ext>
            </p:extLst>
          </p:nvPr>
        </p:nvGraphicFramePr>
        <p:xfrm>
          <a:off x="2710736" y="1464267"/>
          <a:ext cx="6770528" cy="4401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0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30079">
                <a:tc>
                  <a:txBody>
                    <a:bodyPr/>
                    <a:lstStyle/>
                    <a:p>
                      <a:pPr algn="ctr"/>
                      <a:r>
                        <a:rPr lang="en-CA" sz="1800" u="none" cap="all" spc="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Priority AREAs</a:t>
                      </a:r>
                      <a:endParaRPr lang="en-CA" sz="1600" u="none" cap="all" spc="1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0" u="none" cap="all" spc="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 MORE ACTIVE</a:t>
                      </a:r>
                      <a:endParaRPr lang="en-CA" sz="1400" b="0" u="none" cap="all" spc="15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905" marR="111905" marT="111905" marB="111905" anchor="ctr"/>
                </a:tc>
                <a:extLst>
                  <a:ext uri="{0D108BD9-81ED-4DB2-BD59-A6C34878D82A}">
                    <a16:rowId xmlns:a16="http://schemas.microsoft.com/office/drawing/2014/main" val="2342369364"/>
                  </a:ext>
                </a:extLst>
              </a:tr>
              <a:tr h="847735">
                <a:tc>
                  <a:txBody>
                    <a:bodyPr/>
                    <a:lstStyle/>
                    <a:p>
                      <a:pPr algn="ctr"/>
                      <a:r>
                        <a:rPr lang="en-CA" sz="1800" b="1" cap="all" spc="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CA" sz="1800" b="1" u="sng" cap="all" spc="1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CA" sz="1400" u="none" cap="all" spc="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RUN THE SOUTHLAKE 5K</a:t>
                      </a:r>
                      <a:endParaRPr lang="en-CA" sz="1400" u="none" cap="all" spc="15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1905" marR="111905" marT="111905" marB="11190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35">
                <a:tc>
                  <a:txBody>
                    <a:bodyPr/>
                    <a:lstStyle/>
                    <a:p>
                      <a:pPr algn="ctr"/>
                      <a:r>
                        <a:rPr lang="en-CA" sz="1800" b="1" cap="all" spc="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RESULTS</a:t>
                      </a:r>
                      <a:endParaRPr lang="en-CA" sz="1800" cap="all" spc="1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CA" sz="1400" cap="all" spc="1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Run 2 KM a day for 2 months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CA" sz="1400" cap="all" spc="1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WALK 5 km a week for 2 months</a:t>
                      </a:r>
                    </a:p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400" cap="all" spc="1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LIFT WEIGHTS 2X a WEEK for 2 months</a:t>
                      </a:r>
                    </a:p>
                  </a:txBody>
                  <a:tcPr marL="111905" marR="111905" marT="111905" marB="111905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71562"/>
                  </a:ext>
                </a:extLst>
              </a:tr>
              <a:tr h="1185324">
                <a:tc>
                  <a:txBody>
                    <a:bodyPr/>
                    <a:lstStyle/>
                    <a:p>
                      <a:pPr algn="ctr"/>
                      <a:r>
                        <a:rPr lang="en-CA" sz="1600" b="1" cap="all" spc="1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ACTIONS </a:t>
                      </a:r>
                      <a:endParaRPr lang="en-CA" sz="1400" cap="all" spc="1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400" b="0" i="1" cap="all" spc="1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a 2km &amp; 5km route </a:t>
                      </a:r>
                    </a:p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400" b="0" i="1" cap="all" spc="1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 A WEIGHT ROUTINE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CA" sz="1400" b="0" i="1" cap="all" spc="1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 TRAINING ALARMS</a:t>
                      </a:r>
                    </a:p>
                  </a:txBody>
                  <a:tcPr marL="111905" marR="111905" marT="111905" marB="111905" anchor="ctr"/>
                </a:tc>
                <a:extLst>
                  <a:ext uri="{0D108BD9-81ED-4DB2-BD59-A6C34878D82A}">
                    <a16:rowId xmlns:a16="http://schemas.microsoft.com/office/drawing/2014/main" val="1857605345"/>
                  </a:ext>
                </a:extLst>
              </a:tr>
            </a:tbl>
          </a:graphicData>
        </a:graphic>
      </p:graphicFrame>
      <p:sp>
        <p:nvSpPr>
          <p:cNvPr id="19" name="Arrow: Curved Right 18">
            <a:extLst>
              <a:ext uri="{FF2B5EF4-FFF2-40B4-BE49-F238E27FC236}">
                <a16:creationId xmlns:a16="http://schemas.microsoft.com/office/drawing/2014/main" id="{1733B053-D260-5BEB-25AF-631CFE40EA33}"/>
              </a:ext>
            </a:extLst>
          </p:cNvPr>
          <p:cNvSpPr/>
          <p:nvPr/>
        </p:nvSpPr>
        <p:spPr>
          <a:xfrm>
            <a:off x="908182" y="1865376"/>
            <a:ext cx="1456644" cy="3828287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1" name="Arrow: Curved Right 20">
            <a:extLst>
              <a:ext uri="{FF2B5EF4-FFF2-40B4-BE49-F238E27FC236}">
                <a16:creationId xmlns:a16="http://schemas.microsoft.com/office/drawing/2014/main" id="{2B217129-0276-0D23-98D6-7B79161C7728}"/>
              </a:ext>
            </a:extLst>
          </p:cNvPr>
          <p:cNvSpPr/>
          <p:nvPr/>
        </p:nvSpPr>
        <p:spPr>
          <a:xfrm rot="10800000">
            <a:off x="9827174" y="1750797"/>
            <a:ext cx="1456644" cy="3828287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9C796C-CE2F-91FA-16D9-D6240C285C90}"/>
              </a:ext>
            </a:extLst>
          </p:cNvPr>
          <p:cNvSpPr txBox="1"/>
          <p:nvPr/>
        </p:nvSpPr>
        <p:spPr>
          <a:xfrm>
            <a:off x="908182" y="3372864"/>
            <a:ext cx="186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accent1"/>
                </a:solidFill>
                <a:latin typeface="Arial "/>
              </a:rPr>
              <a:t>DEVELOPING THE PLAN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41D439-99B5-2FCB-C2CD-9C0DD2C45852}"/>
              </a:ext>
            </a:extLst>
          </p:cNvPr>
          <p:cNvSpPr txBox="1"/>
          <p:nvPr/>
        </p:nvSpPr>
        <p:spPr>
          <a:xfrm>
            <a:off x="9311604" y="3456353"/>
            <a:ext cx="2042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"/>
              </a:rPr>
              <a:t>REPORTING </a:t>
            </a:r>
          </a:p>
          <a:p>
            <a:pPr algn="ctr"/>
            <a:r>
              <a:rPr lang="en-CA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"/>
              </a:rPr>
              <a:t>ON THE PLAN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7F19FC-2359-8886-865F-0D7110A8BED2}"/>
              </a:ext>
            </a:extLst>
          </p:cNvPr>
          <p:cNvSpPr txBox="1"/>
          <p:nvPr/>
        </p:nvSpPr>
        <p:spPr>
          <a:xfrm>
            <a:off x="2364826" y="6054583"/>
            <a:ext cx="73407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i="1" dirty="0">
                <a:solidFill>
                  <a:srgbClr val="2A2B2C"/>
                </a:solidFill>
                <a:latin typeface="Arial "/>
              </a:rPr>
              <a:t>We</a:t>
            </a:r>
            <a:r>
              <a:rPr lang="en-US" sz="2400" b="0" i="1" dirty="0">
                <a:solidFill>
                  <a:srgbClr val="2A2B2C"/>
                </a:solidFill>
                <a:effectLst/>
                <a:latin typeface="Arial "/>
              </a:rPr>
              <a:t> will </a:t>
            </a:r>
            <a:r>
              <a:rPr lang="en-US" sz="2400" i="1" dirty="0">
                <a:solidFill>
                  <a:schemeClr val="accent6"/>
                </a:solidFill>
                <a:effectLst/>
                <a:latin typeface="Arial "/>
              </a:rPr>
              <a:t>[objective] </a:t>
            </a:r>
            <a:r>
              <a:rPr lang="en-US" sz="2400" b="0" i="1" dirty="0">
                <a:solidFill>
                  <a:srgbClr val="2A2B2C"/>
                </a:solidFill>
                <a:effectLst/>
                <a:latin typeface="Arial "/>
              </a:rPr>
              <a:t>as measured by </a:t>
            </a:r>
            <a:r>
              <a:rPr lang="en-US" sz="2400" i="1" dirty="0">
                <a:solidFill>
                  <a:schemeClr val="accent1"/>
                </a:solidFill>
                <a:effectLst/>
                <a:latin typeface="Arial "/>
              </a:rPr>
              <a:t>[key results] </a:t>
            </a:r>
          </a:p>
        </p:txBody>
      </p:sp>
    </p:spTree>
    <p:extLst>
      <p:ext uri="{BB962C8B-B14F-4D97-AF65-F5344CB8AC3E}">
        <p14:creationId xmlns:p14="http://schemas.microsoft.com/office/powerpoint/2010/main" val="2543807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73333-61AD-7EA0-B711-6D91A951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39" y="108306"/>
            <a:ext cx="9507279" cy="865225"/>
          </a:xfrm>
        </p:spPr>
        <p:txBody>
          <a:bodyPr>
            <a:noAutofit/>
          </a:bodyPr>
          <a:lstStyle/>
          <a:p>
            <a:r>
              <a:rPr lang="en-CA" sz="3200" b="1" dirty="0">
                <a:latin typeface="Raleway" pitchFamily="2" charset="0"/>
                <a:cs typeface="Arial" panose="020B0604020202020204" pitchFamily="34" charset="0"/>
              </a:rPr>
              <a:t>Objectives &amp; Key Results (OKR)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C8B6743-1EA4-A8DE-A58B-126DBAF8F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345" y="6492875"/>
            <a:ext cx="2743200" cy="365125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April 13, 2026</a:t>
            </a:r>
            <a:endParaRPr lang="en-CA" dirty="0"/>
          </a:p>
          <a:p>
            <a:endParaRPr lang="en-CA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7119A92-4530-4627-798F-AF964FB7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413" y="5851976"/>
            <a:ext cx="4114800" cy="365125"/>
          </a:xfrm>
        </p:spPr>
        <p:txBody>
          <a:bodyPr/>
          <a:lstStyle/>
          <a:p>
            <a:r>
              <a:rPr lang="en-US"/>
              <a:t>The Corporation of the Township of King</a:t>
            </a:r>
            <a:endParaRPr lang="en-CA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293D958-8DF4-4B48-ABB9-E17E4BA5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6413" y="5851976"/>
            <a:ext cx="2743200" cy="365125"/>
          </a:xfrm>
        </p:spPr>
        <p:txBody>
          <a:bodyPr/>
          <a:lstStyle/>
          <a:p>
            <a:fld id="{6145A6C7-802C-4219-8E5C-90BE8300A255}" type="slidenum">
              <a:rPr lang="en-CA" smtClean="0"/>
              <a:t>9</a:t>
            </a:fld>
            <a:endParaRPr lang="en-CA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A20500-BCC3-F0E1-300B-DE2975E77E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9" b="70180" l="6019" r="97674">
                        <a14:foregroundMark x1="57592" y1="6427" x2="57592" y2="6427"/>
                        <a14:foregroundMark x1="69220" y1="5398" x2="69220" y2="5398"/>
                        <a14:foregroundMark x1="50889" y1="4627" x2="50889" y2="4627"/>
                        <a14:foregroundMark x1="66758" y1="3856" x2="66758" y2="3856"/>
                        <a14:foregroundMark x1="82763" y1="14139" x2="82763" y2="14139"/>
                        <a14:foregroundMark x1="94391" y1="17481" x2="94391" y2="17481"/>
                        <a14:foregroundMark x1="97811" y1="22108" x2="97811" y2="22108"/>
                        <a14:foregroundMark x1="39535" y1="16195" x2="39535" y2="16195"/>
                        <a14:foregroundMark x1="24487" y1="15424" x2="24487" y2="15424"/>
                        <a14:foregroundMark x1="17921" y1="34190" x2="17921" y2="34190"/>
                        <a14:foregroundMark x1="33516" y1="3856" x2="33516" y2="3856"/>
                        <a14:foregroundMark x1="24624" y1="53470" x2="24624" y2="53470"/>
                        <a14:foregroundMark x1="13133" y1="49871" x2="13133" y2="49871"/>
                        <a14:foregroundMark x1="6019" y1="7712" x2="6019" y2="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6" b="21048"/>
          <a:stretch/>
        </p:blipFill>
        <p:spPr>
          <a:xfrm>
            <a:off x="245058" y="223785"/>
            <a:ext cx="1639584" cy="68756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57DAF4-64A5-A98C-9020-2DE26EAE66CF}"/>
              </a:ext>
            </a:extLst>
          </p:cNvPr>
          <p:cNvCxnSpPr>
            <a:cxnSpLocks/>
          </p:cNvCxnSpPr>
          <p:nvPr/>
        </p:nvCxnSpPr>
        <p:spPr>
          <a:xfrm>
            <a:off x="2124740" y="223785"/>
            <a:ext cx="0" cy="66192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712D74E-F570-F2BA-4FCA-7FDE9AD54BCD}"/>
              </a:ext>
            </a:extLst>
          </p:cNvPr>
          <p:cNvSpPr/>
          <p:nvPr/>
        </p:nvSpPr>
        <p:spPr>
          <a:xfrm>
            <a:off x="3741863" y="1901212"/>
            <a:ext cx="1955516" cy="1086400"/>
          </a:xfrm>
          <a:custGeom>
            <a:avLst/>
            <a:gdLst>
              <a:gd name="connsiteX0" fmla="*/ 0 w 1955516"/>
              <a:gd name="connsiteY0" fmla="*/ 153492 h 1534918"/>
              <a:gd name="connsiteX1" fmla="*/ 153492 w 1955516"/>
              <a:gd name="connsiteY1" fmla="*/ 0 h 1534918"/>
              <a:gd name="connsiteX2" fmla="*/ 1802024 w 1955516"/>
              <a:gd name="connsiteY2" fmla="*/ 0 h 1534918"/>
              <a:gd name="connsiteX3" fmla="*/ 1955516 w 1955516"/>
              <a:gd name="connsiteY3" fmla="*/ 153492 h 1534918"/>
              <a:gd name="connsiteX4" fmla="*/ 1955516 w 1955516"/>
              <a:gd name="connsiteY4" fmla="*/ 1381426 h 1534918"/>
              <a:gd name="connsiteX5" fmla="*/ 1802024 w 1955516"/>
              <a:gd name="connsiteY5" fmla="*/ 1534918 h 1534918"/>
              <a:gd name="connsiteX6" fmla="*/ 153492 w 1955516"/>
              <a:gd name="connsiteY6" fmla="*/ 1534918 h 1534918"/>
              <a:gd name="connsiteX7" fmla="*/ 0 w 1955516"/>
              <a:gd name="connsiteY7" fmla="*/ 1381426 h 1534918"/>
              <a:gd name="connsiteX8" fmla="*/ 0 w 1955516"/>
              <a:gd name="connsiteY8" fmla="*/ 153492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5516" h="1534918">
                <a:moveTo>
                  <a:pt x="0" y="153492"/>
                </a:moveTo>
                <a:cubicBezTo>
                  <a:pt x="0" y="68721"/>
                  <a:pt x="68721" y="0"/>
                  <a:pt x="153492" y="0"/>
                </a:cubicBezTo>
                <a:lnTo>
                  <a:pt x="1802024" y="0"/>
                </a:lnTo>
                <a:cubicBezTo>
                  <a:pt x="1886795" y="0"/>
                  <a:pt x="1955516" y="68721"/>
                  <a:pt x="1955516" y="153492"/>
                </a:cubicBezTo>
                <a:lnTo>
                  <a:pt x="1955516" y="1381426"/>
                </a:lnTo>
                <a:cubicBezTo>
                  <a:pt x="1955516" y="1466197"/>
                  <a:pt x="1886795" y="1534918"/>
                  <a:pt x="1802024" y="1534918"/>
                </a:cubicBezTo>
                <a:lnTo>
                  <a:pt x="153492" y="1534918"/>
                </a:lnTo>
                <a:cubicBezTo>
                  <a:pt x="68721" y="1534918"/>
                  <a:pt x="0" y="1466197"/>
                  <a:pt x="0" y="1381426"/>
                </a:cubicBezTo>
                <a:lnTo>
                  <a:pt x="0" y="153492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776" tIns="128776" rIns="128776" bIns="128776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2200" kern="1200"/>
              <a:t>A Greener Future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B8EC5F0-4FBA-D124-103E-7CBAD6B5B965}"/>
              </a:ext>
            </a:extLst>
          </p:cNvPr>
          <p:cNvSpPr/>
          <p:nvPr/>
        </p:nvSpPr>
        <p:spPr>
          <a:xfrm>
            <a:off x="3752879" y="3813950"/>
            <a:ext cx="967905" cy="1077218"/>
          </a:xfrm>
          <a:custGeom>
            <a:avLst/>
            <a:gdLst>
              <a:gd name="connsiteX0" fmla="*/ 0 w 967905"/>
              <a:gd name="connsiteY0" fmla="*/ 96791 h 1534918"/>
              <a:gd name="connsiteX1" fmla="*/ 96791 w 967905"/>
              <a:gd name="connsiteY1" fmla="*/ 0 h 1534918"/>
              <a:gd name="connsiteX2" fmla="*/ 871115 w 967905"/>
              <a:gd name="connsiteY2" fmla="*/ 0 h 1534918"/>
              <a:gd name="connsiteX3" fmla="*/ 967906 w 967905"/>
              <a:gd name="connsiteY3" fmla="*/ 96791 h 1534918"/>
              <a:gd name="connsiteX4" fmla="*/ 967905 w 967905"/>
              <a:gd name="connsiteY4" fmla="*/ 1438128 h 1534918"/>
              <a:gd name="connsiteX5" fmla="*/ 871114 w 967905"/>
              <a:gd name="connsiteY5" fmla="*/ 1534919 h 1534918"/>
              <a:gd name="connsiteX6" fmla="*/ 96791 w 967905"/>
              <a:gd name="connsiteY6" fmla="*/ 1534918 h 1534918"/>
              <a:gd name="connsiteX7" fmla="*/ 0 w 967905"/>
              <a:gd name="connsiteY7" fmla="*/ 1438127 h 1534918"/>
              <a:gd name="connsiteX8" fmla="*/ 0 w 967905"/>
              <a:gd name="connsiteY8" fmla="*/ 96791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905" h="1534918">
                <a:moveTo>
                  <a:pt x="0" y="96791"/>
                </a:moveTo>
                <a:cubicBezTo>
                  <a:pt x="0" y="43335"/>
                  <a:pt x="43335" y="0"/>
                  <a:pt x="96791" y="0"/>
                </a:cubicBezTo>
                <a:lnTo>
                  <a:pt x="871115" y="0"/>
                </a:lnTo>
                <a:cubicBezTo>
                  <a:pt x="924571" y="0"/>
                  <a:pt x="967906" y="43335"/>
                  <a:pt x="967906" y="96791"/>
                </a:cubicBezTo>
                <a:cubicBezTo>
                  <a:pt x="967906" y="543903"/>
                  <a:pt x="967905" y="991016"/>
                  <a:pt x="967905" y="1438128"/>
                </a:cubicBezTo>
                <a:cubicBezTo>
                  <a:pt x="967905" y="1491584"/>
                  <a:pt x="924570" y="1534919"/>
                  <a:pt x="871114" y="1534919"/>
                </a:cubicBezTo>
                <a:lnTo>
                  <a:pt x="96791" y="1534918"/>
                </a:lnTo>
                <a:cubicBezTo>
                  <a:pt x="43335" y="1534918"/>
                  <a:pt x="0" y="1491583"/>
                  <a:pt x="0" y="1438127"/>
                </a:cubicBezTo>
                <a:lnTo>
                  <a:pt x="0" y="96791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069" tIns="74069" rIns="74069" bIns="7406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200" kern="1200"/>
              <a:t>Mitigate Climate Change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AEBD5CD-BF1B-DBD0-9286-B7131BE36B9B}"/>
              </a:ext>
            </a:extLst>
          </p:cNvPr>
          <p:cNvSpPr/>
          <p:nvPr/>
        </p:nvSpPr>
        <p:spPr>
          <a:xfrm>
            <a:off x="3752879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1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6AAFBC-B4C7-D8B5-1BA9-74DD7C8B8F5B}"/>
              </a:ext>
            </a:extLst>
          </p:cNvPr>
          <p:cNvSpPr/>
          <p:nvPr/>
        </p:nvSpPr>
        <p:spPr>
          <a:xfrm>
            <a:off x="3997319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2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E0D340-D3D1-3C40-45CF-BDF9329FD89D}"/>
              </a:ext>
            </a:extLst>
          </p:cNvPr>
          <p:cNvSpPr/>
          <p:nvPr/>
        </p:nvSpPr>
        <p:spPr>
          <a:xfrm>
            <a:off x="4241759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3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66CB4B4-A72E-0219-AF02-765D074AD854}"/>
              </a:ext>
            </a:extLst>
          </p:cNvPr>
          <p:cNvSpPr/>
          <p:nvPr/>
        </p:nvSpPr>
        <p:spPr>
          <a:xfrm>
            <a:off x="4486198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4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CBD9C1-6EC3-5B23-B839-1284A64C74AC}"/>
              </a:ext>
            </a:extLst>
          </p:cNvPr>
          <p:cNvSpPr/>
          <p:nvPr/>
        </p:nvSpPr>
        <p:spPr>
          <a:xfrm>
            <a:off x="4740490" y="3813950"/>
            <a:ext cx="967905" cy="1077218"/>
          </a:xfrm>
          <a:custGeom>
            <a:avLst/>
            <a:gdLst>
              <a:gd name="connsiteX0" fmla="*/ 0 w 967905"/>
              <a:gd name="connsiteY0" fmla="*/ 96791 h 1534918"/>
              <a:gd name="connsiteX1" fmla="*/ 96791 w 967905"/>
              <a:gd name="connsiteY1" fmla="*/ 0 h 1534918"/>
              <a:gd name="connsiteX2" fmla="*/ 871115 w 967905"/>
              <a:gd name="connsiteY2" fmla="*/ 0 h 1534918"/>
              <a:gd name="connsiteX3" fmla="*/ 967906 w 967905"/>
              <a:gd name="connsiteY3" fmla="*/ 96791 h 1534918"/>
              <a:gd name="connsiteX4" fmla="*/ 967905 w 967905"/>
              <a:gd name="connsiteY4" fmla="*/ 1438128 h 1534918"/>
              <a:gd name="connsiteX5" fmla="*/ 871114 w 967905"/>
              <a:gd name="connsiteY5" fmla="*/ 1534919 h 1534918"/>
              <a:gd name="connsiteX6" fmla="*/ 96791 w 967905"/>
              <a:gd name="connsiteY6" fmla="*/ 1534918 h 1534918"/>
              <a:gd name="connsiteX7" fmla="*/ 0 w 967905"/>
              <a:gd name="connsiteY7" fmla="*/ 1438127 h 1534918"/>
              <a:gd name="connsiteX8" fmla="*/ 0 w 967905"/>
              <a:gd name="connsiteY8" fmla="*/ 96791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905" h="1534918">
                <a:moveTo>
                  <a:pt x="0" y="96791"/>
                </a:moveTo>
                <a:cubicBezTo>
                  <a:pt x="0" y="43335"/>
                  <a:pt x="43335" y="0"/>
                  <a:pt x="96791" y="0"/>
                </a:cubicBezTo>
                <a:lnTo>
                  <a:pt x="871115" y="0"/>
                </a:lnTo>
                <a:cubicBezTo>
                  <a:pt x="924571" y="0"/>
                  <a:pt x="967906" y="43335"/>
                  <a:pt x="967906" y="96791"/>
                </a:cubicBezTo>
                <a:cubicBezTo>
                  <a:pt x="967906" y="543903"/>
                  <a:pt x="967905" y="991016"/>
                  <a:pt x="967905" y="1438128"/>
                </a:cubicBezTo>
                <a:cubicBezTo>
                  <a:pt x="967905" y="1491584"/>
                  <a:pt x="924570" y="1534919"/>
                  <a:pt x="871114" y="1534919"/>
                </a:cubicBezTo>
                <a:lnTo>
                  <a:pt x="96791" y="1534918"/>
                </a:lnTo>
                <a:cubicBezTo>
                  <a:pt x="43335" y="1534918"/>
                  <a:pt x="0" y="1491583"/>
                  <a:pt x="0" y="1438127"/>
                </a:cubicBezTo>
                <a:lnTo>
                  <a:pt x="0" y="96791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069" tIns="74069" rIns="74069" bIns="7406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200" kern="1200"/>
              <a:t>Promote Tree Canopy Growth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0BC0011-D67E-B88C-BE7C-A284C5A82C91}"/>
              </a:ext>
            </a:extLst>
          </p:cNvPr>
          <p:cNvSpPr/>
          <p:nvPr/>
        </p:nvSpPr>
        <p:spPr>
          <a:xfrm>
            <a:off x="4740490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1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23CA757-3E3D-2DB2-8474-C821E13E9960}"/>
              </a:ext>
            </a:extLst>
          </p:cNvPr>
          <p:cNvSpPr/>
          <p:nvPr/>
        </p:nvSpPr>
        <p:spPr>
          <a:xfrm>
            <a:off x="4984930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2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6D9974-5C02-0499-321F-E895FED9C8A5}"/>
              </a:ext>
            </a:extLst>
          </p:cNvPr>
          <p:cNvSpPr/>
          <p:nvPr/>
        </p:nvSpPr>
        <p:spPr>
          <a:xfrm>
            <a:off x="5229369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3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BB866A5-BFAA-6261-C8EE-EF94B354A8C1}"/>
              </a:ext>
            </a:extLst>
          </p:cNvPr>
          <p:cNvSpPr/>
          <p:nvPr/>
        </p:nvSpPr>
        <p:spPr>
          <a:xfrm>
            <a:off x="5473809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4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A1315AA-7A33-549B-3FD3-6AC2AFAB8BAB}"/>
              </a:ext>
            </a:extLst>
          </p:cNvPr>
          <p:cNvSpPr/>
          <p:nvPr/>
        </p:nvSpPr>
        <p:spPr>
          <a:xfrm>
            <a:off x="5736790" y="1901212"/>
            <a:ext cx="1955516" cy="1086400"/>
          </a:xfrm>
          <a:custGeom>
            <a:avLst/>
            <a:gdLst>
              <a:gd name="connsiteX0" fmla="*/ 0 w 1955516"/>
              <a:gd name="connsiteY0" fmla="*/ 153492 h 1534918"/>
              <a:gd name="connsiteX1" fmla="*/ 153492 w 1955516"/>
              <a:gd name="connsiteY1" fmla="*/ 0 h 1534918"/>
              <a:gd name="connsiteX2" fmla="*/ 1802024 w 1955516"/>
              <a:gd name="connsiteY2" fmla="*/ 0 h 1534918"/>
              <a:gd name="connsiteX3" fmla="*/ 1955516 w 1955516"/>
              <a:gd name="connsiteY3" fmla="*/ 153492 h 1534918"/>
              <a:gd name="connsiteX4" fmla="*/ 1955516 w 1955516"/>
              <a:gd name="connsiteY4" fmla="*/ 1381426 h 1534918"/>
              <a:gd name="connsiteX5" fmla="*/ 1802024 w 1955516"/>
              <a:gd name="connsiteY5" fmla="*/ 1534918 h 1534918"/>
              <a:gd name="connsiteX6" fmla="*/ 153492 w 1955516"/>
              <a:gd name="connsiteY6" fmla="*/ 1534918 h 1534918"/>
              <a:gd name="connsiteX7" fmla="*/ 0 w 1955516"/>
              <a:gd name="connsiteY7" fmla="*/ 1381426 h 1534918"/>
              <a:gd name="connsiteX8" fmla="*/ 0 w 1955516"/>
              <a:gd name="connsiteY8" fmla="*/ 153492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5516" h="1534918">
                <a:moveTo>
                  <a:pt x="0" y="153492"/>
                </a:moveTo>
                <a:cubicBezTo>
                  <a:pt x="0" y="68721"/>
                  <a:pt x="68721" y="0"/>
                  <a:pt x="153492" y="0"/>
                </a:cubicBezTo>
                <a:lnTo>
                  <a:pt x="1802024" y="0"/>
                </a:lnTo>
                <a:cubicBezTo>
                  <a:pt x="1886795" y="0"/>
                  <a:pt x="1955516" y="68721"/>
                  <a:pt x="1955516" y="153492"/>
                </a:cubicBezTo>
                <a:lnTo>
                  <a:pt x="1955516" y="1381426"/>
                </a:lnTo>
                <a:cubicBezTo>
                  <a:pt x="1955516" y="1466197"/>
                  <a:pt x="1886795" y="1534918"/>
                  <a:pt x="1802024" y="1534918"/>
                </a:cubicBezTo>
                <a:lnTo>
                  <a:pt x="153492" y="1534918"/>
                </a:lnTo>
                <a:cubicBezTo>
                  <a:pt x="68721" y="1534918"/>
                  <a:pt x="0" y="1466197"/>
                  <a:pt x="0" y="1381426"/>
                </a:cubicBezTo>
                <a:lnTo>
                  <a:pt x="0" y="15349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776" tIns="128776" rIns="128776" bIns="128776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2200" kern="1200"/>
              <a:t>Sustainable Asset Management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42936BE-2259-F140-3930-956E65B3E609}"/>
              </a:ext>
            </a:extLst>
          </p:cNvPr>
          <p:cNvSpPr/>
          <p:nvPr/>
        </p:nvSpPr>
        <p:spPr>
          <a:xfrm>
            <a:off x="5747806" y="3813950"/>
            <a:ext cx="967905" cy="1077218"/>
          </a:xfrm>
          <a:custGeom>
            <a:avLst/>
            <a:gdLst>
              <a:gd name="connsiteX0" fmla="*/ 0 w 967905"/>
              <a:gd name="connsiteY0" fmla="*/ 96791 h 1534918"/>
              <a:gd name="connsiteX1" fmla="*/ 96791 w 967905"/>
              <a:gd name="connsiteY1" fmla="*/ 0 h 1534918"/>
              <a:gd name="connsiteX2" fmla="*/ 871115 w 967905"/>
              <a:gd name="connsiteY2" fmla="*/ 0 h 1534918"/>
              <a:gd name="connsiteX3" fmla="*/ 967906 w 967905"/>
              <a:gd name="connsiteY3" fmla="*/ 96791 h 1534918"/>
              <a:gd name="connsiteX4" fmla="*/ 967905 w 967905"/>
              <a:gd name="connsiteY4" fmla="*/ 1438128 h 1534918"/>
              <a:gd name="connsiteX5" fmla="*/ 871114 w 967905"/>
              <a:gd name="connsiteY5" fmla="*/ 1534919 h 1534918"/>
              <a:gd name="connsiteX6" fmla="*/ 96791 w 967905"/>
              <a:gd name="connsiteY6" fmla="*/ 1534918 h 1534918"/>
              <a:gd name="connsiteX7" fmla="*/ 0 w 967905"/>
              <a:gd name="connsiteY7" fmla="*/ 1438127 h 1534918"/>
              <a:gd name="connsiteX8" fmla="*/ 0 w 967905"/>
              <a:gd name="connsiteY8" fmla="*/ 96791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905" h="1534918">
                <a:moveTo>
                  <a:pt x="0" y="96791"/>
                </a:moveTo>
                <a:cubicBezTo>
                  <a:pt x="0" y="43335"/>
                  <a:pt x="43335" y="0"/>
                  <a:pt x="96791" y="0"/>
                </a:cubicBezTo>
                <a:lnTo>
                  <a:pt x="871115" y="0"/>
                </a:lnTo>
                <a:cubicBezTo>
                  <a:pt x="924571" y="0"/>
                  <a:pt x="967906" y="43335"/>
                  <a:pt x="967906" y="96791"/>
                </a:cubicBezTo>
                <a:cubicBezTo>
                  <a:pt x="967906" y="543903"/>
                  <a:pt x="967905" y="991016"/>
                  <a:pt x="967905" y="1438128"/>
                </a:cubicBezTo>
                <a:cubicBezTo>
                  <a:pt x="967905" y="1491584"/>
                  <a:pt x="924570" y="1534919"/>
                  <a:pt x="871114" y="1534919"/>
                </a:cubicBezTo>
                <a:lnTo>
                  <a:pt x="96791" y="1534918"/>
                </a:lnTo>
                <a:cubicBezTo>
                  <a:pt x="43335" y="1534918"/>
                  <a:pt x="0" y="1491583"/>
                  <a:pt x="0" y="1438127"/>
                </a:cubicBezTo>
                <a:lnTo>
                  <a:pt x="0" y="9679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069" tIns="74069" rIns="74069" bIns="7406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200" kern="1200"/>
              <a:t>Develop Asset Funding Strategies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DFD8C70-8A19-A187-BA05-4E00A62E71F8}"/>
              </a:ext>
            </a:extLst>
          </p:cNvPr>
          <p:cNvSpPr/>
          <p:nvPr/>
        </p:nvSpPr>
        <p:spPr>
          <a:xfrm>
            <a:off x="5747806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1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49B7E29-AF4B-C73B-EAD5-F05E2BEDF535}"/>
              </a:ext>
            </a:extLst>
          </p:cNvPr>
          <p:cNvSpPr/>
          <p:nvPr/>
        </p:nvSpPr>
        <p:spPr>
          <a:xfrm>
            <a:off x="5992246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2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1F58D0D-B025-0060-55B0-3E44D7187954}"/>
              </a:ext>
            </a:extLst>
          </p:cNvPr>
          <p:cNvSpPr/>
          <p:nvPr/>
        </p:nvSpPr>
        <p:spPr>
          <a:xfrm>
            <a:off x="6236685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3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A8DC743-51B3-D1F6-2A03-06CF52A445B4}"/>
              </a:ext>
            </a:extLst>
          </p:cNvPr>
          <p:cNvSpPr/>
          <p:nvPr/>
        </p:nvSpPr>
        <p:spPr>
          <a:xfrm>
            <a:off x="6481125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4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A5CDB49-AAB7-B150-D6E6-5B4851A16162}"/>
              </a:ext>
            </a:extLst>
          </p:cNvPr>
          <p:cNvSpPr/>
          <p:nvPr/>
        </p:nvSpPr>
        <p:spPr>
          <a:xfrm>
            <a:off x="6735417" y="3813950"/>
            <a:ext cx="967905" cy="1077218"/>
          </a:xfrm>
          <a:custGeom>
            <a:avLst/>
            <a:gdLst>
              <a:gd name="connsiteX0" fmla="*/ 0 w 967905"/>
              <a:gd name="connsiteY0" fmla="*/ 96791 h 1534918"/>
              <a:gd name="connsiteX1" fmla="*/ 96791 w 967905"/>
              <a:gd name="connsiteY1" fmla="*/ 0 h 1534918"/>
              <a:gd name="connsiteX2" fmla="*/ 871115 w 967905"/>
              <a:gd name="connsiteY2" fmla="*/ 0 h 1534918"/>
              <a:gd name="connsiteX3" fmla="*/ 967906 w 967905"/>
              <a:gd name="connsiteY3" fmla="*/ 96791 h 1534918"/>
              <a:gd name="connsiteX4" fmla="*/ 967905 w 967905"/>
              <a:gd name="connsiteY4" fmla="*/ 1438128 h 1534918"/>
              <a:gd name="connsiteX5" fmla="*/ 871114 w 967905"/>
              <a:gd name="connsiteY5" fmla="*/ 1534919 h 1534918"/>
              <a:gd name="connsiteX6" fmla="*/ 96791 w 967905"/>
              <a:gd name="connsiteY6" fmla="*/ 1534918 h 1534918"/>
              <a:gd name="connsiteX7" fmla="*/ 0 w 967905"/>
              <a:gd name="connsiteY7" fmla="*/ 1438127 h 1534918"/>
              <a:gd name="connsiteX8" fmla="*/ 0 w 967905"/>
              <a:gd name="connsiteY8" fmla="*/ 96791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905" h="1534918">
                <a:moveTo>
                  <a:pt x="0" y="96791"/>
                </a:moveTo>
                <a:cubicBezTo>
                  <a:pt x="0" y="43335"/>
                  <a:pt x="43335" y="0"/>
                  <a:pt x="96791" y="0"/>
                </a:cubicBezTo>
                <a:lnTo>
                  <a:pt x="871115" y="0"/>
                </a:lnTo>
                <a:cubicBezTo>
                  <a:pt x="924571" y="0"/>
                  <a:pt x="967906" y="43335"/>
                  <a:pt x="967906" y="96791"/>
                </a:cubicBezTo>
                <a:cubicBezTo>
                  <a:pt x="967906" y="543903"/>
                  <a:pt x="967905" y="991016"/>
                  <a:pt x="967905" y="1438128"/>
                </a:cubicBezTo>
                <a:cubicBezTo>
                  <a:pt x="967905" y="1491584"/>
                  <a:pt x="924570" y="1534919"/>
                  <a:pt x="871114" y="1534919"/>
                </a:cubicBezTo>
                <a:lnTo>
                  <a:pt x="96791" y="1534918"/>
                </a:lnTo>
                <a:cubicBezTo>
                  <a:pt x="43335" y="1534918"/>
                  <a:pt x="0" y="1491583"/>
                  <a:pt x="0" y="1438127"/>
                </a:cubicBezTo>
                <a:lnTo>
                  <a:pt x="0" y="9679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069" tIns="74069" rIns="74069" bIns="7406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200" kern="1200"/>
              <a:t>Improve Capital Assets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1F6E159-9F21-13F5-A1BE-1D00D1108725}"/>
              </a:ext>
            </a:extLst>
          </p:cNvPr>
          <p:cNvSpPr/>
          <p:nvPr/>
        </p:nvSpPr>
        <p:spPr>
          <a:xfrm>
            <a:off x="6735417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1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A1A94EB-5896-D761-F4C7-3067E94C6605}"/>
              </a:ext>
            </a:extLst>
          </p:cNvPr>
          <p:cNvSpPr/>
          <p:nvPr/>
        </p:nvSpPr>
        <p:spPr>
          <a:xfrm>
            <a:off x="6979856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2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C195F82-60F0-EC32-6503-228136F277E7}"/>
              </a:ext>
            </a:extLst>
          </p:cNvPr>
          <p:cNvSpPr/>
          <p:nvPr/>
        </p:nvSpPr>
        <p:spPr>
          <a:xfrm>
            <a:off x="7224296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3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EC64F1F-49E3-C224-AC60-9BA35E4C0994}"/>
              </a:ext>
            </a:extLst>
          </p:cNvPr>
          <p:cNvSpPr/>
          <p:nvPr/>
        </p:nvSpPr>
        <p:spPr>
          <a:xfrm>
            <a:off x="7468735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4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16273A9-EA1D-B7CD-8CA7-BDF7C00FD9FF}"/>
              </a:ext>
            </a:extLst>
          </p:cNvPr>
          <p:cNvSpPr/>
          <p:nvPr/>
        </p:nvSpPr>
        <p:spPr>
          <a:xfrm>
            <a:off x="7731717" y="1901212"/>
            <a:ext cx="1955516" cy="1086400"/>
          </a:xfrm>
          <a:custGeom>
            <a:avLst/>
            <a:gdLst>
              <a:gd name="connsiteX0" fmla="*/ 0 w 1955516"/>
              <a:gd name="connsiteY0" fmla="*/ 153492 h 1534918"/>
              <a:gd name="connsiteX1" fmla="*/ 153492 w 1955516"/>
              <a:gd name="connsiteY1" fmla="*/ 0 h 1534918"/>
              <a:gd name="connsiteX2" fmla="*/ 1802024 w 1955516"/>
              <a:gd name="connsiteY2" fmla="*/ 0 h 1534918"/>
              <a:gd name="connsiteX3" fmla="*/ 1955516 w 1955516"/>
              <a:gd name="connsiteY3" fmla="*/ 153492 h 1534918"/>
              <a:gd name="connsiteX4" fmla="*/ 1955516 w 1955516"/>
              <a:gd name="connsiteY4" fmla="*/ 1381426 h 1534918"/>
              <a:gd name="connsiteX5" fmla="*/ 1802024 w 1955516"/>
              <a:gd name="connsiteY5" fmla="*/ 1534918 h 1534918"/>
              <a:gd name="connsiteX6" fmla="*/ 153492 w 1955516"/>
              <a:gd name="connsiteY6" fmla="*/ 1534918 h 1534918"/>
              <a:gd name="connsiteX7" fmla="*/ 0 w 1955516"/>
              <a:gd name="connsiteY7" fmla="*/ 1381426 h 1534918"/>
              <a:gd name="connsiteX8" fmla="*/ 0 w 1955516"/>
              <a:gd name="connsiteY8" fmla="*/ 153492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5516" h="1534918">
                <a:moveTo>
                  <a:pt x="0" y="153492"/>
                </a:moveTo>
                <a:cubicBezTo>
                  <a:pt x="0" y="68721"/>
                  <a:pt x="68721" y="0"/>
                  <a:pt x="153492" y="0"/>
                </a:cubicBezTo>
                <a:lnTo>
                  <a:pt x="1802024" y="0"/>
                </a:lnTo>
                <a:cubicBezTo>
                  <a:pt x="1886795" y="0"/>
                  <a:pt x="1955516" y="68721"/>
                  <a:pt x="1955516" y="153492"/>
                </a:cubicBezTo>
                <a:lnTo>
                  <a:pt x="1955516" y="1381426"/>
                </a:lnTo>
                <a:cubicBezTo>
                  <a:pt x="1955516" y="1466197"/>
                  <a:pt x="1886795" y="1534918"/>
                  <a:pt x="1802024" y="1534918"/>
                </a:cubicBezTo>
                <a:lnTo>
                  <a:pt x="153492" y="1534918"/>
                </a:lnTo>
                <a:cubicBezTo>
                  <a:pt x="68721" y="1534918"/>
                  <a:pt x="0" y="1466197"/>
                  <a:pt x="0" y="1381426"/>
                </a:cubicBezTo>
                <a:lnTo>
                  <a:pt x="0" y="153492"/>
                </a:lnTo>
                <a:close/>
              </a:path>
            </a:pathLst>
          </a:custGeom>
          <a:solidFill>
            <a:srgbClr val="FF006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776" tIns="128776" rIns="128776" bIns="128776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2200" kern="1200"/>
              <a:t>Complete Communities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E9A64338-0CBD-6C36-5246-ED7ED2C8A3EB}"/>
              </a:ext>
            </a:extLst>
          </p:cNvPr>
          <p:cNvSpPr/>
          <p:nvPr/>
        </p:nvSpPr>
        <p:spPr>
          <a:xfrm>
            <a:off x="7742733" y="3813950"/>
            <a:ext cx="967905" cy="1077218"/>
          </a:xfrm>
          <a:custGeom>
            <a:avLst/>
            <a:gdLst>
              <a:gd name="connsiteX0" fmla="*/ 0 w 967905"/>
              <a:gd name="connsiteY0" fmla="*/ 96791 h 1534918"/>
              <a:gd name="connsiteX1" fmla="*/ 96791 w 967905"/>
              <a:gd name="connsiteY1" fmla="*/ 0 h 1534918"/>
              <a:gd name="connsiteX2" fmla="*/ 871115 w 967905"/>
              <a:gd name="connsiteY2" fmla="*/ 0 h 1534918"/>
              <a:gd name="connsiteX3" fmla="*/ 967906 w 967905"/>
              <a:gd name="connsiteY3" fmla="*/ 96791 h 1534918"/>
              <a:gd name="connsiteX4" fmla="*/ 967905 w 967905"/>
              <a:gd name="connsiteY4" fmla="*/ 1438128 h 1534918"/>
              <a:gd name="connsiteX5" fmla="*/ 871114 w 967905"/>
              <a:gd name="connsiteY5" fmla="*/ 1534919 h 1534918"/>
              <a:gd name="connsiteX6" fmla="*/ 96791 w 967905"/>
              <a:gd name="connsiteY6" fmla="*/ 1534918 h 1534918"/>
              <a:gd name="connsiteX7" fmla="*/ 0 w 967905"/>
              <a:gd name="connsiteY7" fmla="*/ 1438127 h 1534918"/>
              <a:gd name="connsiteX8" fmla="*/ 0 w 967905"/>
              <a:gd name="connsiteY8" fmla="*/ 96791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905" h="1534918">
                <a:moveTo>
                  <a:pt x="0" y="96791"/>
                </a:moveTo>
                <a:cubicBezTo>
                  <a:pt x="0" y="43335"/>
                  <a:pt x="43335" y="0"/>
                  <a:pt x="96791" y="0"/>
                </a:cubicBezTo>
                <a:lnTo>
                  <a:pt x="871115" y="0"/>
                </a:lnTo>
                <a:cubicBezTo>
                  <a:pt x="924571" y="0"/>
                  <a:pt x="967906" y="43335"/>
                  <a:pt x="967906" y="96791"/>
                </a:cubicBezTo>
                <a:cubicBezTo>
                  <a:pt x="967906" y="543903"/>
                  <a:pt x="967905" y="991016"/>
                  <a:pt x="967905" y="1438128"/>
                </a:cubicBezTo>
                <a:cubicBezTo>
                  <a:pt x="967905" y="1491584"/>
                  <a:pt x="924570" y="1534919"/>
                  <a:pt x="871114" y="1534919"/>
                </a:cubicBezTo>
                <a:lnTo>
                  <a:pt x="96791" y="1534918"/>
                </a:lnTo>
                <a:cubicBezTo>
                  <a:pt x="43335" y="1534918"/>
                  <a:pt x="0" y="1491583"/>
                  <a:pt x="0" y="1438127"/>
                </a:cubicBezTo>
                <a:lnTo>
                  <a:pt x="0" y="96791"/>
                </a:lnTo>
                <a:close/>
              </a:path>
            </a:pathLst>
          </a:custGeom>
          <a:solidFill>
            <a:srgbClr val="FF006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069" tIns="74069" rIns="74069" bIns="7406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200" kern="1200"/>
              <a:t>Manage Growth to Best Serve King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5121F30-D492-27F9-1573-6B3AAB64844A}"/>
              </a:ext>
            </a:extLst>
          </p:cNvPr>
          <p:cNvSpPr/>
          <p:nvPr/>
        </p:nvSpPr>
        <p:spPr>
          <a:xfrm>
            <a:off x="7742733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rgbClr val="FF006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1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B4316E4-50A3-8755-4F99-054349542085}"/>
              </a:ext>
            </a:extLst>
          </p:cNvPr>
          <p:cNvSpPr/>
          <p:nvPr/>
        </p:nvSpPr>
        <p:spPr>
          <a:xfrm>
            <a:off x="7987172" y="5675994"/>
            <a:ext cx="253127" cy="767460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rgbClr val="FF006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2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80F1645-658C-E96A-1A96-2D41ADFAB09C}"/>
              </a:ext>
            </a:extLst>
          </p:cNvPr>
          <p:cNvSpPr/>
          <p:nvPr/>
        </p:nvSpPr>
        <p:spPr>
          <a:xfrm>
            <a:off x="8231612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rgbClr val="FF006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3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A3C6FED-D174-98FA-2A16-35D7ECDDA5BC}"/>
              </a:ext>
            </a:extLst>
          </p:cNvPr>
          <p:cNvSpPr/>
          <p:nvPr/>
        </p:nvSpPr>
        <p:spPr>
          <a:xfrm>
            <a:off x="8476051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rgbClr val="FF006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4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8401DD51-1013-2BBC-044B-BA2257193BA3}"/>
              </a:ext>
            </a:extLst>
          </p:cNvPr>
          <p:cNvSpPr/>
          <p:nvPr/>
        </p:nvSpPr>
        <p:spPr>
          <a:xfrm>
            <a:off x="8730343" y="3813950"/>
            <a:ext cx="967905" cy="1077218"/>
          </a:xfrm>
          <a:custGeom>
            <a:avLst/>
            <a:gdLst>
              <a:gd name="connsiteX0" fmla="*/ 0 w 967905"/>
              <a:gd name="connsiteY0" fmla="*/ 96791 h 1534918"/>
              <a:gd name="connsiteX1" fmla="*/ 96791 w 967905"/>
              <a:gd name="connsiteY1" fmla="*/ 0 h 1534918"/>
              <a:gd name="connsiteX2" fmla="*/ 871115 w 967905"/>
              <a:gd name="connsiteY2" fmla="*/ 0 h 1534918"/>
              <a:gd name="connsiteX3" fmla="*/ 967906 w 967905"/>
              <a:gd name="connsiteY3" fmla="*/ 96791 h 1534918"/>
              <a:gd name="connsiteX4" fmla="*/ 967905 w 967905"/>
              <a:gd name="connsiteY4" fmla="*/ 1438128 h 1534918"/>
              <a:gd name="connsiteX5" fmla="*/ 871114 w 967905"/>
              <a:gd name="connsiteY5" fmla="*/ 1534919 h 1534918"/>
              <a:gd name="connsiteX6" fmla="*/ 96791 w 967905"/>
              <a:gd name="connsiteY6" fmla="*/ 1534918 h 1534918"/>
              <a:gd name="connsiteX7" fmla="*/ 0 w 967905"/>
              <a:gd name="connsiteY7" fmla="*/ 1438127 h 1534918"/>
              <a:gd name="connsiteX8" fmla="*/ 0 w 967905"/>
              <a:gd name="connsiteY8" fmla="*/ 96791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905" h="1534918">
                <a:moveTo>
                  <a:pt x="0" y="96791"/>
                </a:moveTo>
                <a:cubicBezTo>
                  <a:pt x="0" y="43335"/>
                  <a:pt x="43335" y="0"/>
                  <a:pt x="96791" y="0"/>
                </a:cubicBezTo>
                <a:lnTo>
                  <a:pt x="871115" y="0"/>
                </a:lnTo>
                <a:cubicBezTo>
                  <a:pt x="924571" y="0"/>
                  <a:pt x="967906" y="43335"/>
                  <a:pt x="967906" y="96791"/>
                </a:cubicBezTo>
                <a:cubicBezTo>
                  <a:pt x="967906" y="543903"/>
                  <a:pt x="967905" y="991016"/>
                  <a:pt x="967905" y="1438128"/>
                </a:cubicBezTo>
                <a:cubicBezTo>
                  <a:pt x="967905" y="1491584"/>
                  <a:pt x="924570" y="1534919"/>
                  <a:pt x="871114" y="1534919"/>
                </a:cubicBezTo>
                <a:lnTo>
                  <a:pt x="96791" y="1534918"/>
                </a:lnTo>
                <a:cubicBezTo>
                  <a:pt x="43335" y="1534918"/>
                  <a:pt x="0" y="1491583"/>
                  <a:pt x="0" y="1438127"/>
                </a:cubicBezTo>
                <a:lnTo>
                  <a:pt x="0" y="96791"/>
                </a:lnTo>
                <a:close/>
              </a:path>
            </a:pathLst>
          </a:custGeom>
          <a:solidFill>
            <a:srgbClr val="FF006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069" tIns="74069" rIns="74069" bIns="7406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200" kern="1200"/>
              <a:t>Enrich Community Well-Being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000C2A52-47AE-E68E-8959-A444E8F31A42}"/>
              </a:ext>
            </a:extLst>
          </p:cNvPr>
          <p:cNvSpPr/>
          <p:nvPr/>
        </p:nvSpPr>
        <p:spPr>
          <a:xfrm>
            <a:off x="8730343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rgbClr val="FF006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1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9DD3A59-D892-B852-5FC2-343FE6FD442F}"/>
              </a:ext>
            </a:extLst>
          </p:cNvPr>
          <p:cNvSpPr/>
          <p:nvPr/>
        </p:nvSpPr>
        <p:spPr>
          <a:xfrm>
            <a:off x="8974783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rgbClr val="FF006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2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188674E-36DA-26E2-505A-4601440C1C71}"/>
              </a:ext>
            </a:extLst>
          </p:cNvPr>
          <p:cNvSpPr/>
          <p:nvPr/>
        </p:nvSpPr>
        <p:spPr>
          <a:xfrm>
            <a:off x="9219222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rgbClr val="FF006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3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4DD057A2-E558-C4DA-BA8A-63008EFDDADE}"/>
              </a:ext>
            </a:extLst>
          </p:cNvPr>
          <p:cNvSpPr/>
          <p:nvPr/>
        </p:nvSpPr>
        <p:spPr>
          <a:xfrm>
            <a:off x="9463662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rgbClr val="FF006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4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0D9B4DC-F4FA-ABF4-B924-AD225B601AD8}"/>
              </a:ext>
            </a:extLst>
          </p:cNvPr>
          <p:cNvSpPr/>
          <p:nvPr/>
        </p:nvSpPr>
        <p:spPr>
          <a:xfrm>
            <a:off x="9726643" y="1901212"/>
            <a:ext cx="1955516" cy="1086400"/>
          </a:xfrm>
          <a:custGeom>
            <a:avLst/>
            <a:gdLst>
              <a:gd name="connsiteX0" fmla="*/ 0 w 1955516"/>
              <a:gd name="connsiteY0" fmla="*/ 153492 h 1534918"/>
              <a:gd name="connsiteX1" fmla="*/ 153492 w 1955516"/>
              <a:gd name="connsiteY1" fmla="*/ 0 h 1534918"/>
              <a:gd name="connsiteX2" fmla="*/ 1802024 w 1955516"/>
              <a:gd name="connsiteY2" fmla="*/ 0 h 1534918"/>
              <a:gd name="connsiteX3" fmla="*/ 1955516 w 1955516"/>
              <a:gd name="connsiteY3" fmla="*/ 153492 h 1534918"/>
              <a:gd name="connsiteX4" fmla="*/ 1955516 w 1955516"/>
              <a:gd name="connsiteY4" fmla="*/ 1381426 h 1534918"/>
              <a:gd name="connsiteX5" fmla="*/ 1802024 w 1955516"/>
              <a:gd name="connsiteY5" fmla="*/ 1534918 h 1534918"/>
              <a:gd name="connsiteX6" fmla="*/ 153492 w 1955516"/>
              <a:gd name="connsiteY6" fmla="*/ 1534918 h 1534918"/>
              <a:gd name="connsiteX7" fmla="*/ 0 w 1955516"/>
              <a:gd name="connsiteY7" fmla="*/ 1381426 h 1534918"/>
              <a:gd name="connsiteX8" fmla="*/ 0 w 1955516"/>
              <a:gd name="connsiteY8" fmla="*/ 153492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5516" h="1534918">
                <a:moveTo>
                  <a:pt x="0" y="153492"/>
                </a:moveTo>
                <a:cubicBezTo>
                  <a:pt x="0" y="68721"/>
                  <a:pt x="68721" y="0"/>
                  <a:pt x="153492" y="0"/>
                </a:cubicBezTo>
                <a:lnTo>
                  <a:pt x="1802024" y="0"/>
                </a:lnTo>
                <a:cubicBezTo>
                  <a:pt x="1886795" y="0"/>
                  <a:pt x="1955516" y="68721"/>
                  <a:pt x="1955516" y="153492"/>
                </a:cubicBezTo>
                <a:lnTo>
                  <a:pt x="1955516" y="1381426"/>
                </a:lnTo>
                <a:cubicBezTo>
                  <a:pt x="1955516" y="1466197"/>
                  <a:pt x="1886795" y="1534918"/>
                  <a:pt x="1802024" y="1534918"/>
                </a:cubicBezTo>
                <a:lnTo>
                  <a:pt x="153492" y="1534918"/>
                </a:lnTo>
                <a:cubicBezTo>
                  <a:pt x="68721" y="1534918"/>
                  <a:pt x="0" y="1466197"/>
                  <a:pt x="0" y="1381426"/>
                </a:cubicBezTo>
                <a:lnTo>
                  <a:pt x="0" y="153492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776" tIns="128776" rIns="128776" bIns="128776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2200" kern="1200"/>
              <a:t>Service Excellence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42AB242-3843-90B9-939E-9F9B658FBD02}"/>
              </a:ext>
            </a:extLst>
          </p:cNvPr>
          <p:cNvSpPr/>
          <p:nvPr/>
        </p:nvSpPr>
        <p:spPr>
          <a:xfrm>
            <a:off x="9737659" y="3813950"/>
            <a:ext cx="967905" cy="1077218"/>
          </a:xfrm>
          <a:custGeom>
            <a:avLst/>
            <a:gdLst>
              <a:gd name="connsiteX0" fmla="*/ 0 w 967905"/>
              <a:gd name="connsiteY0" fmla="*/ 96791 h 1534918"/>
              <a:gd name="connsiteX1" fmla="*/ 96791 w 967905"/>
              <a:gd name="connsiteY1" fmla="*/ 0 h 1534918"/>
              <a:gd name="connsiteX2" fmla="*/ 871115 w 967905"/>
              <a:gd name="connsiteY2" fmla="*/ 0 h 1534918"/>
              <a:gd name="connsiteX3" fmla="*/ 967906 w 967905"/>
              <a:gd name="connsiteY3" fmla="*/ 96791 h 1534918"/>
              <a:gd name="connsiteX4" fmla="*/ 967905 w 967905"/>
              <a:gd name="connsiteY4" fmla="*/ 1438128 h 1534918"/>
              <a:gd name="connsiteX5" fmla="*/ 871114 w 967905"/>
              <a:gd name="connsiteY5" fmla="*/ 1534919 h 1534918"/>
              <a:gd name="connsiteX6" fmla="*/ 96791 w 967905"/>
              <a:gd name="connsiteY6" fmla="*/ 1534918 h 1534918"/>
              <a:gd name="connsiteX7" fmla="*/ 0 w 967905"/>
              <a:gd name="connsiteY7" fmla="*/ 1438127 h 1534918"/>
              <a:gd name="connsiteX8" fmla="*/ 0 w 967905"/>
              <a:gd name="connsiteY8" fmla="*/ 96791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905" h="1534918">
                <a:moveTo>
                  <a:pt x="0" y="96791"/>
                </a:moveTo>
                <a:cubicBezTo>
                  <a:pt x="0" y="43335"/>
                  <a:pt x="43335" y="0"/>
                  <a:pt x="96791" y="0"/>
                </a:cubicBezTo>
                <a:lnTo>
                  <a:pt x="871115" y="0"/>
                </a:lnTo>
                <a:cubicBezTo>
                  <a:pt x="924571" y="0"/>
                  <a:pt x="967906" y="43335"/>
                  <a:pt x="967906" y="96791"/>
                </a:cubicBezTo>
                <a:cubicBezTo>
                  <a:pt x="967906" y="543903"/>
                  <a:pt x="967905" y="991016"/>
                  <a:pt x="967905" y="1438128"/>
                </a:cubicBezTo>
                <a:cubicBezTo>
                  <a:pt x="967905" y="1491584"/>
                  <a:pt x="924570" y="1534919"/>
                  <a:pt x="871114" y="1534919"/>
                </a:cubicBezTo>
                <a:lnTo>
                  <a:pt x="96791" y="1534918"/>
                </a:lnTo>
                <a:cubicBezTo>
                  <a:pt x="43335" y="1534918"/>
                  <a:pt x="0" y="1491583"/>
                  <a:pt x="0" y="1438127"/>
                </a:cubicBezTo>
                <a:lnTo>
                  <a:pt x="0" y="96791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069" tIns="74069" rIns="74069" bIns="7406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200" kern="1200"/>
              <a:t>Increase Data Driven Decision Making</a:t>
            </a: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EE4D5646-61F0-08E4-1CD5-290EC3A680FD}"/>
              </a:ext>
            </a:extLst>
          </p:cNvPr>
          <p:cNvSpPr/>
          <p:nvPr/>
        </p:nvSpPr>
        <p:spPr>
          <a:xfrm>
            <a:off x="9737659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1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C1936EE8-82CD-5B88-78E7-918012C5F559}"/>
              </a:ext>
            </a:extLst>
          </p:cNvPr>
          <p:cNvSpPr/>
          <p:nvPr/>
        </p:nvSpPr>
        <p:spPr>
          <a:xfrm>
            <a:off x="9982099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2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2A3DC019-00D3-3A4A-EC5F-D05221B383A1}"/>
              </a:ext>
            </a:extLst>
          </p:cNvPr>
          <p:cNvSpPr/>
          <p:nvPr/>
        </p:nvSpPr>
        <p:spPr>
          <a:xfrm>
            <a:off x="10226538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3</a:t>
            </a: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7DC6F80A-D388-8A78-F9F7-03B18E985D76}"/>
              </a:ext>
            </a:extLst>
          </p:cNvPr>
          <p:cNvSpPr/>
          <p:nvPr/>
        </p:nvSpPr>
        <p:spPr>
          <a:xfrm>
            <a:off x="10470978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4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141FF651-5B66-6E20-F7AD-F97029B04001}"/>
              </a:ext>
            </a:extLst>
          </p:cNvPr>
          <p:cNvSpPr/>
          <p:nvPr/>
        </p:nvSpPr>
        <p:spPr>
          <a:xfrm>
            <a:off x="10725270" y="3813950"/>
            <a:ext cx="967905" cy="1077218"/>
          </a:xfrm>
          <a:custGeom>
            <a:avLst/>
            <a:gdLst>
              <a:gd name="connsiteX0" fmla="*/ 0 w 967905"/>
              <a:gd name="connsiteY0" fmla="*/ 96791 h 1534918"/>
              <a:gd name="connsiteX1" fmla="*/ 96791 w 967905"/>
              <a:gd name="connsiteY1" fmla="*/ 0 h 1534918"/>
              <a:gd name="connsiteX2" fmla="*/ 871115 w 967905"/>
              <a:gd name="connsiteY2" fmla="*/ 0 h 1534918"/>
              <a:gd name="connsiteX3" fmla="*/ 967906 w 967905"/>
              <a:gd name="connsiteY3" fmla="*/ 96791 h 1534918"/>
              <a:gd name="connsiteX4" fmla="*/ 967905 w 967905"/>
              <a:gd name="connsiteY4" fmla="*/ 1438128 h 1534918"/>
              <a:gd name="connsiteX5" fmla="*/ 871114 w 967905"/>
              <a:gd name="connsiteY5" fmla="*/ 1534919 h 1534918"/>
              <a:gd name="connsiteX6" fmla="*/ 96791 w 967905"/>
              <a:gd name="connsiteY6" fmla="*/ 1534918 h 1534918"/>
              <a:gd name="connsiteX7" fmla="*/ 0 w 967905"/>
              <a:gd name="connsiteY7" fmla="*/ 1438127 h 1534918"/>
              <a:gd name="connsiteX8" fmla="*/ 0 w 967905"/>
              <a:gd name="connsiteY8" fmla="*/ 96791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905" h="1534918">
                <a:moveTo>
                  <a:pt x="0" y="96791"/>
                </a:moveTo>
                <a:cubicBezTo>
                  <a:pt x="0" y="43335"/>
                  <a:pt x="43335" y="0"/>
                  <a:pt x="96791" y="0"/>
                </a:cubicBezTo>
                <a:lnTo>
                  <a:pt x="871115" y="0"/>
                </a:lnTo>
                <a:cubicBezTo>
                  <a:pt x="924571" y="0"/>
                  <a:pt x="967906" y="43335"/>
                  <a:pt x="967906" y="96791"/>
                </a:cubicBezTo>
                <a:cubicBezTo>
                  <a:pt x="967906" y="543903"/>
                  <a:pt x="967905" y="991016"/>
                  <a:pt x="967905" y="1438128"/>
                </a:cubicBezTo>
                <a:cubicBezTo>
                  <a:pt x="967905" y="1491584"/>
                  <a:pt x="924570" y="1534919"/>
                  <a:pt x="871114" y="1534919"/>
                </a:cubicBezTo>
                <a:lnTo>
                  <a:pt x="96791" y="1534918"/>
                </a:lnTo>
                <a:cubicBezTo>
                  <a:pt x="43335" y="1534918"/>
                  <a:pt x="0" y="1491583"/>
                  <a:pt x="0" y="1438127"/>
                </a:cubicBezTo>
                <a:lnTo>
                  <a:pt x="0" y="96791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069" tIns="74069" rIns="74069" bIns="7406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1200" kern="1200" dirty="0"/>
              <a:t>Enhance  Service Experience </a:t>
            </a: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F2678344-B983-B329-92B1-08FBE7A0ECE9}"/>
              </a:ext>
            </a:extLst>
          </p:cNvPr>
          <p:cNvSpPr/>
          <p:nvPr/>
        </p:nvSpPr>
        <p:spPr>
          <a:xfrm>
            <a:off x="10725270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1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48BC47B-434A-11C4-586A-B1A38109F9E7}"/>
              </a:ext>
            </a:extLst>
          </p:cNvPr>
          <p:cNvSpPr/>
          <p:nvPr/>
        </p:nvSpPr>
        <p:spPr>
          <a:xfrm>
            <a:off x="10969710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2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E00CAD18-DC08-09F7-CE7F-1137965C4356}"/>
              </a:ext>
            </a:extLst>
          </p:cNvPr>
          <p:cNvSpPr/>
          <p:nvPr/>
        </p:nvSpPr>
        <p:spPr>
          <a:xfrm>
            <a:off x="11214149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/>
              <a:t>KR 3</a:t>
            </a: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36CEEB4C-FCD6-F782-E48F-A3E933EF8C34}"/>
              </a:ext>
            </a:extLst>
          </p:cNvPr>
          <p:cNvSpPr/>
          <p:nvPr/>
        </p:nvSpPr>
        <p:spPr>
          <a:xfrm>
            <a:off x="11458589" y="5675994"/>
            <a:ext cx="262981" cy="767459"/>
          </a:xfrm>
          <a:custGeom>
            <a:avLst/>
            <a:gdLst>
              <a:gd name="connsiteX0" fmla="*/ 0 w 234586"/>
              <a:gd name="connsiteY0" fmla="*/ 23459 h 1534918"/>
              <a:gd name="connsiteX1" fmla="*/ 23459 w 234586"/>
              <a:gd name="connsiteY1" fmla="*/ 0 h 1534918"/>
              <a:gd name="connsiteX2" fmla="*/ 211127 w 234586"/>
              <a:gd name="connsiteY2" fmla="*/ 0 h 1534918"/>
              <a:gd name="connsiteX3" fmla="*/ 234586 w 234586"/>
              <a:gd name="connsiteY3" fmla="*/ 23459 h 1534918"/>
              <a:gd name="connsiteX4" fmla="*/ 234586 w 234586"/>
              <a:gd name="connsiteY4" fmla="*/ 1511459 h 1534918"/>
              <a:gd name="connsiteX5" fmla="*/ 211127 w 234586"/>
              <a:gd name="connsiteY5" fmla="*/ 1534918 h 1534918"/>
              <a:gd name="connsiteX6" fmla="*/ 23459 w 234586"/>
              <a:gd name="connsiteY6" fmla="*/ 1534918 h 1534918"/>
              <a:gd name="connsiteX7" fmla="*/ 0 w 234586"/>
              <a:gd name="connsiteY7" fmla="*/ 1511459 h 1534918"/>
              <a:gd name="connsiteX8" fmla="*/ 0 w 234586"/>
              <a:gd name="connsiteY8" fmla="*/ 23459 h 15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586" h="1534918">
                <a:moveTo>
                  <a:pt x="0" y="23459"/>
                </a:moveTo>
                <a:cubicBezTo>
                  <a:pt x="0" y="10503"/>
                  <a:pt x="10503" y="0"/>
                  <a:pt x="23459" y="0"/>
                </a:cubicBezTo>
                <a:lnTo>
                  <a:pt x="211127" y="0"/>
                </a:lnTo>
                <a:cubicBezTo>
                  <a:pt x="224083" y="0"/>
                  <a:pt x="234586" y="10503"/>
                  <a:pt x="234586" y="23459"/>
                </a:cubicBezTo>
                <a:lnTo>
                  <a:pt x="234586" y="1511459"/>
                </a:lnTo>
                <a:cubicBezTo>
                  <a:pt x="234586" y="1524415"/>
                  <a:pt x="224083" y="1534918"/>
                  <a:pt x="211127" y="1534918"/>
                </a:cubicBezTo>
                <a:lnTo>
                  <a:pt x="23459" y="1534918"/>
                </a:lnTo>
                <a:cubicBezTo>
                  <a:pt x="10503" y="1534918"/>
                  <a:pt x="0" y="1524415"/>
                  <a:pt x="0" y="1511459"/>
                </a:cubicBezTo>
                <a:lnTo>
                  <a:pt x="0" y="23459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161" tIns="41161" rIns="41161" bIns="41161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A" sz="900" kern="1200" dirty="0"/>
              <a:t>KR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85BB62-3EA0-ED3F-8795-28B32AA0298A}"/>
              </a:ext>
            </a:extLst>
          </p:cNvPr>
          <p:cNvSpPr txBox="1"/>
          <p:nvPr/>
        </p:nvSpPr>
        <p:spPr>
          <a:xfrm>
            <a:off x="224438" y="3596084"/>
            <a:ext cx="2720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i="1" dirty="0">
                <a:latin typeface="Arial "/>
              </a:rPr>
              <a:t>THE GOALS WE WANT TO ACHIEVE RELATED TO EACH PRIORITY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E00F120-CC1E-A613-9D64-EE06147FED84}"/>
              </a:ext>
            </a:extLst>
          </p:cNvPr>
          <p:cNvSpPr txBox="1"/>
          <p:nvPr/>
        </p:nvSpPr>
        <p:spPr>
          <a:xfrm>
            <a:off x="-37102" y="5231659"/>
            <a:ext cx="3229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i="1">
                <a:latin typeface="Arial "/>
              </a:rPr>
              <a:t>A RESULT THAT </a:t>
            </a:r>
          </a:p>
          <a:p>
            <a:pPr algn="ctr"/>
            <a:r>
              <a:rPr lang="en-CA" sz="1600" b="1" i="1">
                <a:latin typeface="Arial "/>
              </a:rPr>
              <a:t>MEASURES THE </a:t>
            </a:r>
          </a:p>
          <a:p>
            <a:pPr algn="ctr"/>
            <a:r>
              <a:rPr lang="en-CA" sz="1600" b="1" i="1">
                <a:latin typeface="Arial "/>
              </a:rPr>
              <a:t>PROGRESS OF </a:t>
            </a:r>
          </a:p>
          <a:p>
            <a:pPr algn="ctr"/>
            <a:r>
              <a:rPr lang="en-CA" sz="1600" b="1" i="1">
                <a:latin typeface="Arial "/>
              </a:rPr>
              <a:t>EACH  GOAL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7FD140B-8520-EE9E-3F5A-1C0B27799140}"/>
              </a:ext>
            </a:extLst>
          </p:cNvPr>
          <p:cNvSpPr txBox="1"/>
          <p:nvPr/>
        </p:nvSpPr>
        <p:spPr>
          <a:xfrm>
            <a:off x="212889" y="1714989"/>
            <a:ext cx="2720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i="1" dirty="0">
                <a:latin typeface="Arial "/>
              </a:rPr>
              <a:t>THE TOP STRATEGIC PRIORITIES IDENTIFIED BY COUNCIL</a:t>
            </a:r>
          </a:p>
        </p:txBody>
      </p:sp>
      <p:sp>
        <p:nvSpPr>
          <p:cNvPr id="64" name="Callout: Down Arrow 63">
            <a:extLst>
              <a:ext uri="{FF2B5EF4-FFF2-40B4-BE49-F238E27FC236}">
                <a16:creationId xmlns:a16="http://schemas.microsoft.com/office/drawing/2014/main" id="{A53E694E-4DEB-0558-5970-40C04B9F929E}"/>
              </a:ext>
            </a:extLst>
          </p:cNvPr>
          <p:cNvSpPr/>
          <p:nvPr/>
        </p:nvSpPr>
        <p:spPr>
          <a:xfrm>
            <a:off x="3778093" y="5095732"/>
            <a:ext cx="7929280" cy="529891"/>
          </a:xfrm>
          <a:prstGeom prst="downArrowCallout">
            <a:avLst>
              <a:gd name="adj1" fmla="val 25000"/>
              <a:gd name="adj2" fmla="val 25000"/>
              <a:gd name="adj3" fmla="val 18097"/>
              <a:gd name="adj4" fmla="val 6497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/>
              <a:t>KEY RESULTS </a:t>
            </a:r>
          </a:p>
        </p:txBody>
      </p:sp>
      <p:sp>
        <p:nvSpPr>
          <p:cNvPr id="65" name="Callout: Down Arrow 64">
            <a:extLst>
              <a:ext uri="{FF2B5EF4-FFF2-40B4-BE49-F238E27FC236}">
                <a16:creationId xmlns:a16="http://schemas.microsoft.com/office/drawing/2014/main" id="{F2EFC620-5601-E087-D5C9-B6081F52B7EC}"/>
              </a:ext>
            </a:extLst>
          </p:cNvPr>
          <p:cNvSpPr/>
          <p:nvPr/>
        </p:nvSpPr>
        <p:spPr>
          <a:xfrm>
            <a:off x="3763895" y="3185692"/>
            <a:ext cx="7929280" cy="529891"/>
          </a:xfrm>
          <a:prstGeom prst="downArrowCallout">
            <a:avLst>
              <a:gd name="adj1" fmla="val 25000"/>
              <a:gd name="adj2" fmla="val 25000"/>
              <a:gd name="adj3" fmla="val 18097"/>
              <a:gd name="adj4" fmla="val 6497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/>
              <a:t>OBJECTIVES</a:t>
            </a:r>
          </a:p>
        </p:txBody>
      </p:sp>
      <p:sp>
        <p:nvSpPr>
          <p:cNvPr id="66" name="Callout: Down Arrow 65">
            <a:extLst>
              <a:ext uri="{FF2B5EF4-FFF2-40B4-BE49-F238E27FC236}">
                <a16:creationId xmlns:a16="http://schemas.microsoft.com/office/drawing/2014/main" id="{9237F94F-4B88-2F4E-42F2-DC57708DA116}"/>
              </a:ext>
            </a:extLst>
          </p:cNvPr>
          <p:cNvSpPr/>
          <p:nvPr/>
        </p:nvSpPr>
        <p:spPr>
          <a:xfrm>
            <a:off x="3752879" y="1295197"/>
            <a:ext cx="7929280" cy="529891"/>
          </a:xfrm>
          <a:prstGeom prst="downArrowCallout">
            <a:avLst>
              <a:gd name="adj1" fmla="val 25000"/>
              <a:gd name="adj2" fmla="val 25000"/>
              <a:gd name="adj3" fmla="val 18097"/>
              <a:gd name="adj4" fmla="val 6497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/>
              <a:t>PRIORITY AREAS </a:t>
            </a:r>
          </a:p>
        </p:txBody>
      </p:sp>
      <p:sp>
        <p:nvSpPr>
          <p:cNvPr id="67" name="Right Brace 66">
            <a:extLst>
              <a:ext uri="{FF2B5EF4-FFF2-40B4-BE49-F238E27FC236}">
                <a16:creationId xmlns:a16="http://schemas.microsoft.com/office/drawing/2014/main" id="{FDBD53E3-2D3B-3D56-8781-F20482A72F42}"/>
              </a:ext>
            </a:extLst>
          </p:cNvPr>
          <p:cNvSpPr/>
          <p:nvPr/>
        </p:nvSpPr>
        <p:spPr>
          <a:xfrm rot="10800000">
            <a:off x="2959007" y="1273364"/>
            <a:ext cx="648206" cy="1714247"/>
          </a:xfrm>
          <a:prstGeom prst="rightBrace">
            <a:avLst>
              <a:gd name="adj1" fmla="val 22222"/>
              <a:gd name="adj2" fmla="val 49393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8" name="Right Brace 67">
            <a:extLst>
              <a:ext uri="{FF2B5EF4-FFF2-40B4-BE49-F238E27FC236}">
                <a16:creationId xmlns:a16="http://schemas.microsoft.com/office/drawing/2014/main" id="{266D288A-AD21-75DA-2D05-CAD47BFCEEB2}"/>
              </a:ext>
            </a:extLst>
          </p:cNvPr>
          <p:cNvSpPr/>
          <p:nvPr/>
        </p:nvSpPr>
        <p:spPr>
          <a:xfrm rot="10800000">
            <a:off x="2959007" y="3176921"/>
            <a:ext cx="648206" cy="1714247"/>
          </a:xfrm>
          <a:prstGeom prst="rightBrace">
            <a:avLst>
              <a:gd name="adj1" fmla="val 22222"/>
              <a:gd name="adj2" fmla="val 49393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Right Brace 68">
            <a:extLst>
              <a:ext uri="{FF2B5EF4-FFF2-40B4-BE49-F238E27FC236}">
                <a16:creationId xmlns:a16="http://schemas.microsoft.com/office/drawing/2014/main" id="{A0D72D6B-420B-1CE7-CFEF-2E824499A988}"/>
              </a:ext>
            </a:extLst>
          </p:cNvPr>
          <p:cNvSpPr/>
          <p:nvPr/>
        </p:nvSpPr>
        <p:spPr>
          <a:xfrm rot="10800000">
            <a:off x="2907545" y="5076562"/>
            <a:ext cx="727458" cy="1387411"/>
          </a:xfrm>
          <a:prstGeom prst="rightBrace">
            <a:avLst>
              <a:gd name="adj1" fmla="val 22222"/>
              <a:gd name="adj2" fmla="val 49393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ADA2B0-F580-982E-9DB2-34B5A4D5CAED}"/>
              </a:ext>
            </a:extLst>
          </p:cNvPr>
          <p:cNvSpPr txBox="1"/>
          <p:nvPr/>
        </p:nvSpPr>
        <p:spPr>
          <a:xfrm>
            <a:off x="11073528" y="6443453"/>
            <a:ext cx="3060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5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49622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961b3fa-3679-44d0-ad50-8ea96fa83bc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57D0622E5DB34D83D9BA1FC49C04F5" ma:contentTypeVersion="14" ma:contentTypeDescription="Create a new document." ma:contentTypeScope="" ma:versionID="fd509556dc4cf042798c7758110f8e2c">
  <xsd:schema xmlns:xsd="http://www.w3.org/2001/XMLSchema" xmlns:xs="http://www.w3.org/2001/XMLSchema" xmlns:p="http://schemas.microsoft.com/office/2006/metadata/properties" xmlns:ns3="2682fed7-d12b-49a1-b40f-fe6513030f35" xmlns:ns4="3961b3fa-3679-44d0-ad50-8ea96fa83bc0" targetNamespace="http://schemas.microsoft.com/office/2006/metadata/properties" ma:root="true" ma:fieldsID="59574600b2dba5e523a4944c29ad9558" ns3:_="" ns4:_="">
    <xsd:import namespace="2682fed7-d12b-49a1-b40f-fe6513030f35"/>
    <xsd:import namespace="3961b3fa-3679-44d0-ad50-8ea96fa83bc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ObjectDetectorVersions" minOccurs="0"/>
                <xsd:element ref="ns4:_activity" minOccurs="0"/>
                <xsd:element ref="ns4:MediaServiceSearchProperties" minOccurs="0"/>
                <xsd:element ref="ns4:MediaServiceDateTaken" minOccurs="0"/>
                <xsd:element ref="ns4:MediaServiceSystem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2fed7-d12b-49a1-b40f-fe6513030f3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61b3fa-3679-44d0-ad50-8ea96fa83b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54AD2E-EBA5-4CC5-A830-CD35FFFB1A35}">
  <ds:schemaRefs>
    <ds:schemaRef ds:uri="http://schemas.microsoft.com/office/2006/documentManagement/types"/>
    <ds:schemaRef ds:uri="http://purl.org/dc/elements/1.1/"/>
    <ds:schemaRef ds:uri="http://purl.org/dc/dcmitype/"/>
    <ds:schemaRef ds:uri="2682fed7-d12b-49a1-b40f-fe6513030f35"/>
    <ds:schemaRef ds:uri="http://schemas.microsoft.com/office/infopath/2007/PartnerControls"/>
    <ds:schemaRef ds:uri="http://schemas.openxmlformats.org/package/2006/metadata/core-properties"/>
    <ds:schemaRef ds:uri="3961b3fa-3679-44d0-ad50-8ea96fa83bc0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31AA72B-38D4-4AC4-B871-B1C90B0702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82fed7-d12b-49a1-b40f-fe6513030f35"/>
    <ds:schemaRef ds:uri="3961b3fa-3679-44d0-ad50-8ea96fa83b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DF2F55-6F3E-4502-9096-B94915156D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46768</TotalTime>
  <Words>2475</Words>
  <Application>Microsoft Office PowerPoint</Application>
  <PresentationFormat>Widescreen</PresentationFormat>
  <Paragraphs>512</Paragraphs>
  <Slides>37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Aptos</vt:lpstr>
      <vt:lpstr>Aptos Display</vt:lpstr>
      <vt:lpstr>Arial</vt:lpstr>
      <vt:lpstr>Arial </vt:lpstr>
      <vt:lpstr>Calibri</vt:lpstr>
      <vt:lpstr>Raleway</vt:lpstr>
      <vt:lpstr>Symbol</vt:lpstr>
      <vt:lpstr>Times New Roman</vt:lpstr>
      <vt:lpstr>Office Theme</vt:lpstr>
      <vt:lpstr>2023-2026 Corporate Strategic Plan  Year 3 (2025) Annual Progress Report  </vt:lpstr>
      <vt:lpstr>Agenda  </vt:lpstr>
      <vt:lpstr>Governance Framework</vt:lpstr>
      <vt:lpstr>PowerPoint Presentation</vt:lpstr>
      <vt:lpstr>PowerPoint Presentation</vt:lpstr>
      <vt:lpstr>Objectives &amp; Key Results (OKR) </vt:lpstr>
      <vt:lpstr>PowerPoint Presentation</vt:lpstr>
      <vt:lpstr>PowerPoint Presentation</vt:lpstr>
      <vt:lpstr>Objectives &amp; Key Results (OKR)</vt:lpstr>
      <vt:lpstr>PowerPoint Presentation</vt:lpstr>
      <vt:lpstr>Strategic Performance Report Summary</vt:lpstr>
      <vt:lpstr>CSP Performance Report Summary</vt:lpstr>
      <vt:lpstr>Highlights by Priority Area</vt:lpstr>
      <vt:lpstr>A GREENER FUTURE</vt:lpstr>
      <vt:lpstr>PowerPoint Presentation</vt:lpstr>
      <vt:lpstr>PowerPoint Presentation</vt:lpstr>
      <vt:lpstr>SUSTAINABLE ASSET MANAGEMENT</vt:lpstr>
      <vt:lpstr>PowerPoint Presentation</vt:lpstr>
      <vt:lpstr>PowerPoint Presentation</vt:lpstr>
      <vt:lpstr>PowerPoint Presentation</vt:lpstr>
      <vt:lpstr>PowerPoint Presentation</vt:lpstr>
      <vt:lpstr>COMPLETE COMMUNITIES</vt:lpstr>
      <vt:lpstr>PowerPoint Presentation</vt:lpstr>
      <vt:lpstr>PowerPoint Presentation</vt:lpstr>
      <vt:lpstr>PowerPoint Presentation</vt:lpstr>
      <vt:lpstr>SERVICE EXCELLENCE </vt:lpstr>
      <vt:lpstr>PowerPoint Presentation</vt:lpstr>
      <vt:lpstr>PowerPoint Presentation</vt:lpstr>
      <vt:lpstr>PowerPoint Presentation</vt:lpstr>
      <vt:lpstr>CSP Performance Report Summary</vt:lpstr>
      <vt:lpstr>PowerPoint Presentation</vt:lpstr>
      <vt:lpstr>2025 (Year 3) Annual Progress Report  Strategic Plan Dashboard</vt:lpstr>
      <vt:lpstr>Strategic Plan Dashboard</vt:lpstr>
      <vt:lpstr>Strategic Plan Dashboard</vt:lpstr>
      <vt:lpstr>Strategic Plan Dashboard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Ally Bakhmatch</dc:creator>
  <cp:lastModifiedBy>Cara Santoro</cp:lastModifiedBy>
  <cp:revision>9</cp:revision>
  <dcterms:created xsi:type="dcterms:W3CDTF">2025-01-20T14:32:57Z</dcterms:created>
  <dcterms:modified xsi:type="dcterms:W3CDTF">2026-04-21T22:31:39Z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0x0101003357D0622E5DB34D83D9BA1FC49C04F5</vt:lpwstr>
  </property>
</Properties>
</file>