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Ex1.xml" ContentType="application/vnd.ms-office.chartex+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Ex2.xml" ContentType="application/vnd.ms-office.chartex+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4.xml" ContentType="application/vnd.openxmlformats-officedocument.drawingml.chartshapes+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5.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6.xml" ContentType="application/vnd.openxmlformats-officedocument.drawingml.chartshapes+xml"/>
  <Override PartName="/ppt/notesSlides/notesSlide22.xml" ContentType="application/vnd.openxmlformats-officedocument.presentationml.notesSlid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7.xml" ContentType="application/vnd.openxmlformats-officedocument.drawingml.chartshapes+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Ex3.xml" ContentType="application/vnd.ms-office.chartex+xml"/>
  <Override PartName="/ppt/charts/style25.xml" ContentType="application/vnd.ms-office.chartstyle+xml"/>
  <Override PartName="/ppt/charts/colors25.xml" ContentType="application/vnd.ms-office.chartcolorstyle+xml"/>
  <Override PartName="/ppt/charts/chart23.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4.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5.xml" ContentType="application/vnd.openxmlformats-officedocument.presentationml.notesSlide+xml"/>
  <Override PartName="/ppt/charts/chart25.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6.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7.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28.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448" r:id="rId5"/>
    <p:sldId id="283" r:id="rId6"/>
    <p:sldId id="468" r:id="rId7"/>
    <p:sldId id="467" r:id="rId8"/>
    <p:sldId id="424" r:id="rId9"/>
    <p:sldId id="417" r:id="rId10"/>
    <p:sldId id="418" r:id="rId11"/>
    <p:sldId id="491" r:id="rId12"/>
    <p:sldId id="469" r:id="rId13"/>
    <p:sldId id="423" r:id="rId14"/>
    <p:sldId id="426" r:id="rId15"/>
    <p:sldId id="422" r:id="rId16"/>
    <p:sldId id="405" r:id="rId17"/>
    <p:sldId id="441" r:id="rId18"/>
    <p:sldId id="470" r:id="rId19"/>
    <p:sldId id="484" r:id="rId20"/>
    <p:sldId id="436" r:id="rId21"/>
    <p:sldId id="485" r:id="rId22"/>
    <p:sldId id="493" r:id="rId23"/>
    <p:sldId id="437" r:id="rId24"/>
    <p:sldId id="494" r:id="rId25"/>
    <p:sldId id="488" r:id="rId26"/>
    <p:sldId id="438" r:id="rId27"/>
    <p:sldId id="495" r:id="rId28"/>
    <p:sldId id="490" r:id="rId29"/>
    <p:sldId id="499" r:id="rId30"/>
    <p:sldId id="416" r:id="rId31"/>
    <p:sldId id="400" r:id="rId32"/>
    <p:sldId id="498" r:id="rId33"/>
    <p:sldId id="496" r:id="rId34"/>
    <p:sldId id="497" r:id="rId35"/>
    <p:sldId id="447" r:id="rId36"/>
    <p:sldId id="4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93A232-0FC7-5BF6-8370-892855FC8712}" name="Cara Santoro" initials="CS" userId="S::csantoro@kingtownship.ca::1e7c3668-627c-45f4-bce4-50e14efafa83" providerId="AD"/>
  <p188:author id="{6979E24B-B863-B3CF-F3EA-2F4077370907}" name="Meghan Ditta" initials="MD" userId="S::mditta@kingtownship.ca::55361ff3-0a52-4efb-8274-4c00b8b3ab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8159A-729F-4DC6-92BF-2E9C868B4B93}" v="227" dt="2025-04-29T18:48:44.3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57" autoAdjust="0"/>
    <p:restoredTop sz="57732" autoAdjust="0"/>
  </p:normalViewPr>
  <p:slideViewPr>
    <p:cSldViewPr snapToGrid="0">
      <p:cViewPr>
        <p:scale>
          <a:sx n="70" d="100"/>
          <a:sy n="70" d="100"/>
        </p:scale>
        <p:origin x="38" y="-67"/>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a Santoro" userId="1e7c3668-627c-45f4-bce4-50e14efafa83" providerId="ADAL" clId="{6BC8159A-729F-4DC6-92BF-2E9C868B4B93}"/>
    <pc:docChg chg="undo custSel addSld delSld modSld sldOrd">
      <pc:chgData name="Cara Santoro" userId="1e7c3668-627c-45f4-bce4-50e14efafa83" providerId="ADAL" clId="{6BC8159A-729F-4DC6-92BF-2E9C868B4B93}" dt="2025-04-30T13:32:09.294" v="6144" actId="680"/>
      <pc:docMkLst>
        <pc:docMk/>
      </pc:docMkLst>
      <pc:sldChg chg="modSp mod modNotesTx">
        <pc:chgData name="Cara Santoro" userId="1e7c3668-627c-45f4-bce4-50e14efafa83" providerId="ADAL" clId="{6BC8159A-729F-4DC6-92BF-2E9C868B4B93}" dt="2025-04-29T21:14:14.161" v="6142" actId="20577"/>
        <pc:sldMkLst>
          <pc:docMk/>
          <pc:sldMk cId="110663527" sldId="283"/>
        </pc:sldMkLst>
        <pc:spChg chg="mod">
          <ac:chgData name="Cara Santoro" userId="1e7c3668-627c-45f4-bce4-50e14efafa83" providerId="ADAL" clId="{6BC8159A-729F-4DC6-92BF-2E9C868B4B93}" dt="2025-04-29T21:14:14.161" v="6142" actId="20577"/>
          <ac:spMkLst>
            <pc:docMk/>
            <pc:sldMk cId="110663527" sldId="283"/>
            <ac:spMk id="3" creationId="{9216AFA1-02C3-4110-96BB-BD50A3251E52}"/>
          </ac:spMkLst>
        </pc:spChg>
      </pc:sldChg>
      <pc:sldChg chg="modSp mod modShow modNotesTx">
        <pc:chgData name="Cara Santoro" userId="1e7c3668-627c-45f4-bce4-50e14efafa83" providerId="ADAL" clId="{6BC8159A-729F-4DC6-92BF-2E9C868B4B93}" dt="2025-04-29T14:04:37.286" v="4083"/>
        <pc:sldMkLst>
          <pc:docMk/>
          <pc:sldMk cId="2509547896" sldId="400"/>
        </pc:sldMkLst>
        <pc:spChg chg="mod">
          <ac:chgData name="Cara Santoro" userId="1e7c3668-627c-45f4-bce4-50e14efafa83" providerId="ADAL" clId="{6BC8159A-729F-4DC6-92BF-2E9C868B4B93}" dt="2025-04-28T16:52:42.249" v="2888"/>
          <ac:spMkLst>
            <pc:docMk/>
            <pc:sldMk cId="2509547896" sldId="400"/>
            <ac:spMk id="17" creationId="{D7D5A96D-B274-39FF-B79A-0A1B2059A391}"/>
          </ac:spMkLst>
        </pc:spChg>
      </pc:sldChg>
      <pc:sldChg chg="modSp mod modNotesTx">
        <pc:chgData name="Cara Santoro" userId="1e7c3668-627c-45f4-bce4-50e14efafa83" providerId="ADAL" clId="{6BC8159A-729F-4DC6-92BF-2E9C868B4B93}" dt="2025-04-29T14:01:23.374" v="4023"/>
        <pc:sldMkLst>
          <pc:docMk/>
          <pc:sldMk cId="2795534833" sldId="405"/>
        </pc:sldMkLst>
        <pc:spChg chg="mod">
          <ac:chgData name="Cara Santoro" userId="1e7c3668-627c-45f4-bce4-50e14efafa83" providerId="ADAL" clId="{6BC8159A-729F-4DC6-92BF-2E9C868B4B93}" dt="2025-04-28T16:50:22.097" v="2866" actId="20577"/>
          <ac:spMkLst>
            <pc:docMk/>
            <pc:sldMk cId="2795534833" sldId="405"/>
            <ac:spMk id="7" creationId="{C0A9C3F0-FB72-51A6-E066-738C1AABD6D0}"/>
          </ac:spMkLst>
        </pc:spChg>
      </pc:sldChg>
      <pc:sldChg chg="addSp delSp modSp mod modNotesTx">
        <pc:chgData name="Cara Santoro" userId="1e7c3668-627c-45f4-bce4-50e14efafa83" providerId="ADAL" clId="{6BC8159A-729F-4DC6-92BF-2E9C868B4B93}" dt="2025-04-29T19:51:43.538" v="6015" actId="20577"/>
        <pc:sldMkLst>
          <pc:docMk/>
          <pc:sldMk cId="875576989" sldId="416"/>
        </pc:sldMkLst>
        <pc:picChg chg="add mod modCrop">
          <ac:chgData name="Cara Santoro" userId="1e7c3668-627c-45f4-bce4-50e14efafa83" providerId="ADAL" clId="{6BC8159A-729F-4DC6-92BF-2E9C868B4B93}" dt="2025-04-28T17:07:25.272" v="2925" actId="14100"/>
          <ac:picMkLst>
            <pc:docMk/>
            <pc:sldMk cId="875576989" sldId="416"/>
            <ac:picMk id="7" creationId="{42759FDE-13F8-5DE7-F448-7009F347DD7F}"/>
          </ac:picMkLst>
        </pc:picChg>
      </pc:sldChg>
      <pc:sldChg chg="modNotesTx">
        <pc:chgData name="Cara Santoro" userId="1e7c3668-627c-45f4-bce4-50e14efafa83" providerId="ADAL" clId="{6BC8159A-729F-4DC6-92BF-2E9C868B4B93}" dt="2025-04-29T13:56:29.711" v="3986"/>
        <pc:sldMkLst>
          <pc:docMk/>
          <pc:sldMk cId="2108586258" sldId="417"/>
        </pc:sldMkLst>
      </pc:sldChg>
      <pc:sldChg chg="modSp mod modNotesTx">
        <pc:chgData name="Cara Santoro" userId="1e7c3668-627c-45f4-bce4-50e14efafa83" providerId="ADAL" clId="{6BC8159A-729F-4DC6-92BF-2E9C868B4B93}" dt="2025-04-29T14:00:36.362" v="3989"/>
        <pc:sldMkLst>
          <pc:docMk/>
          <pc:sldMk cId="1088397242" sldId="418"/>
        </pc:sldMkLst>
        <pc:spChg chg="mod">
          <ac:chgData name="Cara Santoro" userId="1e7c3668-627c-45f4-bce4-50e14efafa83" providerId="ADAL" clId="{6BC8159A-729F-4DC6-92BF-2E9C868B4B93}" dt="2025-04-28T16:49:47.702" v="2851" actId="20577"/>
          <ac:spMkLst>
            <pc:docMk/>
            <pc:sldMk cId="1088397242" sldId="418"/>
            <ac:spMk id="45" creationId="{203F447D-6EFA-C56D-D188-00EAC154D8A9}"/>
          </ac:spMkLst>
        </pc:spChg>
      </pc:sldChg>
      <pc:sldChg chg="addSp delSp modSp mod modNotesTx">
        <pc:chgData name="Cara Santoro" userId="1e7c3668-627c-45f4-bce4-50e14efafa83" providerId="ADAL" clId="{6BC8159A-729F-4DC6-92BF-2E9C868B4B93}" dt="2025-04-29T15:58:30.526" v="4790" actId="20577"/>
        <pc:sldMkLst>
          <pc:docMk/>
          <pc:sldMk cId="1071535311" sldId="422"/>
        </pc:sldMkLst>
        <pc:spChg chg="mod">
          <ac:chgData name="Cara Santoro" userId="1e7c3668-627c-45f4-bce4-50e14efafa83" providerId="ADAL" clId="{6BC8159A-729F-4DC6-92BF-2E9C868B4B93}" dt="2025-04-16T18:26:39.716" v="37" actId="1076"/>
          <ac:spMkLst>
            <pc:docMk/>
            <pc:sldMk cId="1071535311" sldId="422"/>
            <ac:spMk id="2" creationId="{C69C8EBB-3CAE-4427-4015-918BB057885C}"/>
          </ac:spMkLst>
        </pc:spChg>
        <pc:spChg chg="mod">
          <ac:chgData name="Cara Santoro" userId="1e7c3668-627c-45f4-bce4-50e14efafa83" providerId="ADAL" clId="{6BC8159A-729F-4DC6-92BF-2E9C868B4B93}" dt="2025-04-28T16:50:16.202" v="2864" actId="20577"/>
          <ac:spMkLst>
            <pc:docMk/>
            <pc:sldMk cId="1071535311" sldId="422"/>
            <ac:spMk id="22" creationId="{AE5926C4-1AE1-A4C3-AA24-8A2B9D80F589}"/>
          </ac:spMkLst>
        </pc:spChg>
        <pc:graphicFrameChg chg="mod">
          <ac:chgData name="Cara Santoro" userId="1e7c3668-627c-45f4-bce4-50e14efafa83" providerId="ADAL" clId="{6BC8159A-729F-4DC6-92BF-2E9C868B4B93}" dt="2025-04-16T18:26:29.164" v="35"/>
          <ac:graphicFrameMkLst>
            <pc:docMk/>
            <pc:sldMk cId="1071535311" sldId="422"/>
            <ac:graphicFrameMk id="26" creationId="{25D58261-270D-3DBA-60B8-5C479F1703F9}"/>
          </ac:graphicFrameMkLst>
        </pc:graphicFrameChg>
        <pc:graphicFrameChg chg="add del">
          <ac:chgData name="Cara Santoro" userId="1e7c3668-627c-45f4-bce4-50e14efafa83" providerId="ADAL" clId="{6BC8159A-729F-4DC6-92BF-2E9C868B4B93}" dt="2025-04-16T18:27:38.310" v="42" actId="478"/>
          <ac:graphicFrameMkLst>
            <pc:docMk/>
            <pc:sldMk cId="1071535311" sldId="422"/>
            <ac:graphicFrameMk id="30" creationId="{12BA5436-4FEE-DCD4-7A8C-3B3D48F4E8B7}"/>
          </ac:graphicFrameMkLst>
        </pc:graphicFrameChg>
      </pc:sldChg>
      <pc:sldChg chg="modSp mod modNotesTx">
        <pc:chgData name="Cara Santoro" userId="1e7c3668-627c-45f4-bce4-50e14efafa83" providerId="ADAL" clId="{6BC8159A-729F-4DC6-92BF-2E9C868B4B93}" dt="2025-04-29T14:01:01.268" v="4010"/>
        <pc:sldMkLst>
          <pc:docMk/>
          <pc:sldMk cId="3528496617" sldId="423"/>
        </pc:sldMkLst>
        <pc:spChg chg="mod">
          <ac:chgData name="Cara Santoro" userId="1e7c3668-627c-45f4-bce4-50e14efafa83" providerId="ADAL" clId="{6BC8159A-729F-4DC6-92BF-2E9C868B4B93}" dt="2025-04-28T16:50:07.509" v="2860" actId="20577"/>
          <ac:spMkLst>
            <pc:docMk/>
            <pc:sldMk cId="3528496617" sldId="423"/>
            <ac:spMk id="48" creationId="{35B7144A-15D1-4CB0-95F0-8594CC107748}"/>
          </ac:spMkLst>
        </pc:spChg>
      </pc:sldChg>
      <pc:sldChg chg="modSp mod modNotesTx">
        <pc:chgData name="Cara Santoro" userId="1e7c3668-627c-45f4-bce4-50e14efafa83" providerId="ADAL" clId="{6BC8159A-729F-4DC6-92BF-2E9C868B4B93}" dt="2025-04-29T13:56:26.061" v="3983"/>
        <pc:sldMkLst>
          <pc:docMk/>
          <pc:sldMk cId="1383507326" sldId="424"/>
        </pc:sldMkLst>
        <pc:spChg chg="mod">
          <ac:chgData name="Cara Santoro" userId="1e7c3668-627c-45f4-bce4-50e14efafa83" providerId="ADAL" clId="{6BC8159A-729F-4DC6-92BF-2E9C868B4B93}" dt="2025-04-28T16:49:39.328" v="2837" actId="20577"/>
          <ac:spMkLst>
            <pc:docMk/>
            <pc:sldMk cId="1383507326" sldId="424"/>
            <ac:spMk id="3" creationId="{537410F7-E8A8-C21E-6AC1-6DD47494FC37}"/>
          </ac:spMkLst>
        </pc:spChg>
      </pc:sldChg>
      <pc:sldChg chg="modSp mod modNotesTx">
        <pc:chgData name="Cara Santoro" userId="1e7c3668-627c-45f4-bce4-50e14efafa83" providerId="ADAL" clId="{6BC8159A-729F-4DC6-92BF-2E9C868B4B93}" dt="2025-04-29T14:01:07.157" v="4015" actId="20577"/>
        <pc:sldMkLst>
          <pc:docMk/>
          <pc:sldMk cId="131323350" sldId="426"/>
        </pc:sldMkLst>
        <pc:spChg chg="mod">
          <ac:chgData name="Cara Santoro" userId="1e7c3668-627c-45f4-bce4-50e14efafa83" providerId="ADAL" clId="{6BC8159A-729F-4DC6-92BF-2E9C868B4B93}" dt="2025-04-28T16:50:11.363" v="2862" actId="20577"/>
          <ac:spMkLst>
            <pc:docMk/>
            <pc:sldMk cId="131323350" sldId="426"/>
            <ac:spMk id="3" creationId="{2E8D4C65-8FBF-4219-13CF-185348BC6DAC}"/>
          </ac:spMkLst>
        </pc:spChg>
      </pc:sldChg>
      <pc:sldChg chg="modSp mod modNotesTx">
        <pc:chgData name="Cara Santoro" userId="1e7c3668-627c-45f4-bce4-50e14efafa83" providerId="ADAL" clId="{6BC8159A-729F-4DC6-92BF-2E9C868B4B93}" dt="2025-04-29T18:29:08.628" v="5060" actId="20577"/>
        <pc:sldMkLst>
          <pc:docMk/>
          <pc:sldMk cId="2240806870" sldId="436"/>
        </pc:sldMkLst>
        <pc:spChg chg="mod">
          <ac:chgData name="Cara Santoro" userId="1e7c3668-627c-45f4-bce4-50e14efafa83" providerId="ADAL" clId="{6BC8159A-729F-4DC6-92BF-2E9C868B4B93}" dt="2025-04-28T16:51:13.536" v="2879" actId="20577"/>
          <ac:spMkLst>
            <pc:docMk/>
            <pc:sldMk cId="2240806870" sldId="436"/>
            <ac:spMk id="3" creationId="{83E28263-9605-9CB9-EC2C-83A396EDDAE1}"/>
          </ac:spMkLst>
        </pc:spChg>
        <pc:spChg chg="mod">
          <ac:chgData name="Cara Santoro" userId="1e7c3668-627c-45f4-bce4-50e14efafa83" providerId="ADAL" clId="{6BC8159A-729F-4DC6-92BF-2E9C868B4B93}" dt="2025-04-28T16:51:16.582" v="2880" actId="1076"/>
          <ac:spMkLst>
            <pc:docMk/>
            <pc:sldMk cId="2240806870" sldId="436"/>
            <ac:spMk id="10" creationId="{A8161755-0B67-F1C0-B3DD-24DC8B821C7F}"/>
          </ac:spMkLst>
        </pc:spChg>
      </pc:sldChg>
      <pc:sldChg chg="modSp mod modNotesTx">
        <pc:chgData name="Cara Santoro" userId="1e7c3668-627c-45f4-bce4-50e14efafa83" providerId="ADAL" clId="{6BC8159A-729F-4DC6-92BF-2E9C868B4B93}" dt="2025-04-29T18:28:46.636" v="5055" actId="20577"/>
        <pc:sldMkLst>
          <pc:docMk/>
          <pc:sldMk cId="1214333647" sldId="437"/>
        </pc:sldMkLst>
        <pc:spChg chg="mod">
          <ac:chgData name="Cara Santoro" userId="1e7c3668-627c-45f4-bce4-50e14efafa83" providerId="ADAL" clId="{6BC8159A-729F-4DC6-92BF-2E9C868B4B93}" dt="2025-04-28T16:51:06.764" v="2876" actId="1076"/>
          <ac:spMkLst>
            <pc:docMk/>
            <pc:sldMk cId="1214333647" sldId="437"/>
            <ac:spMk id="5" creationId="{A538EA10-6BDF-F04D-C3A4-9620DA962862}"/>
          </ac:spMkLst>
        </pc:spChg>
        <pc:spChg chg="mod">
          <ac:chgData name="Cara Santoro" userId="1e7c3668-627c-45f4-bce4-50e14efafa83" providerId="ADAL" clId="{6BC8159A-729F-4DC6-92BF-2E9C868B4B93}" dt="2025-04-28T16:51:04.238" v="2875" actId="20577"/>
          <ac:spMkLst>
            <pc:docMk/>
            <pc:sldMk cId="1214333647" sldId="437"/>
            <ac:spMk id="7" creationId="{84C1FD61-6B71-8816-94E7-29C43DB296D5}"/>
          </ac:spMkLst>
        </pc:spChg>
      </pc:sldChg>
      <pc:sldChg chg="modSp mod modNotesTx">
        <pc:chgData name="Cara Santoro" userId="1e7c3668-627c-45f4-bce4-50e14efafa83" providerId="ADAL" clId="{6BC8159A-729F-4DC6-92BF-2E9C868B4B93}" dt="2025-04-29T18:33:57.309" v="5142" actId="20577"/>
        <pc:sldMkLst>
          <pc:docMk/>
          <pc:sldMk cId="2459421883" sldId="438"/>
        </pc:sldMkLst>
        <pc:spChg chg="mod">
          <ac:chgData name="Cara Santoro" userId="1e7c3668-627c-45f4-bce4-50e14efafa83" providerId="ADAL" clId="{6BC8159A-729F-4DC6-92BF-2E9C868B4B93}" dt="2025-04-28T16:52:04.089" v="2884"/>
          <ac:spMkLst>
            <pc:docMk/>
            <pc:sldMk cId="2459421883" sldId="438"/>
            <ac:spMk id="3" creationId="{F80D0F1B-9E29-8D0B-5A26-60BCD8A1F817}"/>
          </ac:spMkLst>
        </pc:spChg>
        <pc:spChg chg="mod">
          <ac:chgData name="Cara Santoro" userId="1e7c3668-627c-45f4-bce4-50e14efafa83" providerId="ADAL" clId="{6BC8159A-729F-4DC6-92BF-2E9C868B4B93}" dt="2025-04-28T16:52:07.552" v="2885" actId="1076"/>
          <ac:spMkLst>
            <pc:docMk/>
            <pc:sldMk cId="2459421883" sldId="438"/>
            <ac:spMk id="6" creationId="{68632F55-D3B2-4247-7DA3-0B8276DFF3DC}"/>
          </ac:spMkLst>
        </pc:spChg>
      </pc:sldChg>
      <pc:sldChg chg="modSp mod modNotesTx">
        <pc:chgData name="Cara Santoro" userId="1e7c3668-627c-45f4-bce4-50e14efafa83" providerId="ADAL" clId="{6BC8159A-729F-4DC6-92BF-2E9C868B4B93}" dt="2025-04-29T14:02:22.840" v="4026"/>
        <pc:sldMkLst>
          <pc:docMk/>
          <pc:sldMk cId="649292919" sldId="441"/>
        </pc:sldMkLst>
        <pc:spChg chg="mod">
          <ac:chgData name="Cara Santoro" userId="1e7c3668-627c-45f4-bce4-50e14efafa83" providerId="ADAL" clId="{6BC8159A-729F-4DC6-92BF-2E9C868B4B93}" dt="2025-04-28T16:50:28.034" v="2868" actId="20577"/>
          <ac:spMkLst>
            <pc:docMk/>
            <pc:sldMk cId="649292919" sldId="441"/>
            <ac:spMk id="3" creationId="{3C581B6A-D03C-6213-215B-2D50DD4D6D9B}"/>
          </ac:spMkLst>
        </pc:spChg>
      </pc:sldChg>
      <pc:sldChg chg="modSp mod modNotesTx">
        <pc:chgData name="Cara Santoro" userId="1e7c3668-627c-45f4-bce4-50e14efafa83" providerId="ADAL" clId="{6BC8159A-729F-4DC6-92BF-2E9C868B4B93}" dt="2025-04-29T18:46:31.250" v="5742" actId="20577"/>
        <pc:sldMkLst>
          <pc:docMk/>
          <pc:sldMk cId="376912937" sldId="447"/>
        </pc:sldMkLst>
        <pc:spChg chg="mod">
          <ac:chgData name="Cara Santoro" userId="1e7c3668-627c-45f4-bce4-50e14efafa83" providerId="ADAL" clId="{6BC8159A-729F-4DC6-92BF-2E9C868B4B93}" dt="2025-04-28T16:52:46.155" v="2889"/>
          <ac:spMkLst>
            <pc:docMk/>
            <pc:sldMk cId="376912937" sldId="447"/>
            <ac:spMk id="3" creationId="{F824F04C-795C-466F-3EFD-19EB4993DADD}"/>
          </ac:spMkLst>
        </pc:spChg>
      </pc:sldChg>
      <pc:sldChg chg="modNotesTx">
        <pc:chgData name="Cara Santoro" userId="1e7c3668-627c-45f4-bce4-50e14efafa83" providerId="ADAL" clId="{6BC8159A-729F-4DC6-92BF-2E9C868B4B93}" dt="2025-04-29T13:55:42.782" v="3942" actId="20577"/>
        <pc:sldMkLst>
          <pc:docMk/>
          <pc:sldMk cId="2950298335" sldId="448"/>
        </pc:sldMkLst>
      </pc:sldChg>
      <pc:sldChg chg="modSp mod modNotesTx">
        <pc:chgData name="Cara Santoro" userId="1e7c3668-627c-45f4-bce4-50e14efafa83" providerId="ADAL" clId="{6BC8159A-729F-4DC6-92BF-2E9C868B4B93}" dt="2025-04-29T13:56:20.288" v="3979"/>
        <pc:sldMkLst>
          <pc:docMk/>
          <pc:sldMk cId="1678034268" sldId="467"/>
        </pc:sldMkLst>
        <pc:spChg chg="mod">
          <ac:chgData name="Cara Santoro" userId="1e7c3668-627c-45f4-bce4-50e14efafa83" providerId="ADAL" clId="{6BC8159A-729F-4DC6-92BF-2E9C868B4B93}" dt="2025-04-28T16:49:32.317" v="2823" actId="20577"/>
          <ac:spMkLst>
            <pc:docMk/>
            <pc:sldMk cId="1678034268" sldId="467"/>
            <ac:spMk id="7" creationId="{5E180C42-D1CD-04AE-11F8-6FF8E6775355}"/>
          </ac:spMkLst>
        </pc:spChg>
      </pc:sldChg>
      <pc:sldChg chg="modSp modNotesTx">
        <pc:chgData name="Cara Santoro" userId="1e7c3668-627c-45f4-bce4-50e14efafa83" providerId="ADAL" clId="{6BC8159A-729F-4DC6-92BF-2E9C868B4B93}" dt="2025-04-29T18:09:36.188" v="4906" actId="20577"/>
        <pc:sldMkLst>
          <pc:docMk/>
          <pc:sldMk cId="806147926" sldId="468"/>
        </pc:sldMkLst>
        <pc:graphicFrameChg chg="mod">
          <ac:chgData name="Cara Santoro" userId="1e7c3668-627c-45f4-bce4-50e14efafa83" providerId="ADAL" clId="{6BC8159A-729F-4DC6-92BF-2E9C868B4B93}" dt="2025-04-28T15:50:20.715" v="2473" actId="20577"/>
          <ac:graphicFrameMkLst>
            <pc:docMk/>
            <pc:sldMk cId="806147926" sldId="468"/>
            <ac:graphicFrameMk id="9" creationId="{352A717C-DC36-4CC6-EA69-33FB5E5BBCCA}"/>
          </ac:graphicFrameMkLst>
        </pc:graphicFrameChg>
      </pc:sldChg>
      <pc:sldChg chg="modSp mod modNotesTx">
        <pc:chgData name="Cara Santoro" userId="1e7c3668-627c-45f4-bce4-50e14efafa83" providerId="ADAL" clId="{6BC8159A-729F-4DC6-92BF-2E9C868B4B93}" dt="2025-04-29T19:33:08.946" v="5938" actId="20577"/>
        <pc:sldMkLst>
          <pc:docMk/>
          <pc:sldMk cId="2749622234" sldId="469"/>
        </pc:sldMkLst>
        <pc:spChg chg="mod">
          <ac:chgData name="Cara Santoro" userId="1e7c3668-627c-45f4-bce4-50e14efafa83" providerId="ADAL" clId="{6BC8159A-729F-4DC6-92BF-2E9C868B4B93}" dt="2025-04-28T16:49:57.972" v="2854" actId="1076"/>
          <ac:spMkLst>
            <pc:docMk/>
            <pc:sldMk cId="2749622234" sldId="469"/>
            <ac:spMk id="13" creationId="{CC8B6743-1EA4-A8DE-A58B-126DBAF8F174}"/>
          </ac:spMkLst>
        </pc:spChg>
      </pc:sldChg>
      <pc:sldChg chg="modSp add del mod modNotesTx">
        <pc:chgData name="Cara Santoro" userId="1e7c3668-627c-45f4-bce4-50e14efafa83" providerId="ADAL" clId="{6BC8159A-729F-4DC6-92BF-2E9C868B4B93}" dt="2025-04-29T19:38:10.224" v="6003" actId="20577"/>
        <pc:sldMkLst>
          <pc:docMk/>
          <pc:sldMk cId="3942748219" sldId="470"/>
        </pc:sldMkLst>
        <pc:spChg chg="mod">
          <ac:chgData name="Cara Santoro" userId="1e7c3668-627c-45f4-bce4-50e14efafa83" providerId="ADAL" clId="{6BC8159A-729F-4DC6-92BF-2E9C868B4B93}" dt="2025-04-28T16:31:04.299" v="2610" actId="20577"/>
          <ac:spMkLst>
            <pc:docMk/>
            <pc:sldMk cId="3942748219" sldId="470"/>
            <ac:spMk id="2" creationId="{EDDE2291-0175-5006-4399-4398A38256B7}"/>
          </ac:spMkLst>
        </pc:spChg>
        <pc:spChg chg="mod">
          <ac:chgData name="Cara Santoro" userId="1e7c3668-627c-45f4-bce4-50e14efafa83" providerId="ADAL" clId="{6BC8159A-729F-4DC6-92BF-2E9C868B4B93}" dt="2025-04-29T18:48:35.331" v="5778" actId="20577"/>
          <ac:spMkLst>
            <pc:docMk/>
            <pc:sldMk cId="3942748219" sldId="470"/>
            <ac:spMk id="4" creationId="{2904BE3E-BB18-7180-3F9B-95EA89F8B5DD}"/>
          </ac:spMkLst>
        </pc:spChg>
      </pc:sldChg>
      <pc:sldChg chg="modSp mod">
        <pc:chgData name="Cara Santoro" userId="1e7c3668-627c-45f4-bce4-50e14efafa83" providerId="ADAL" clId="{6BC8159A-729F-4DC6-92BF-2E9C868B4B93}" dt="2025-04-28T16:53:04.206" v="2893" actId="1076"/>
        <pc:sldMkLst>
          <pc:docMk/>
          <pc:sldMk cId="4061875040" sldId="480"/>
        </pc:sldMkLst>
        <pc:spChg chg="mod">
          <ac:chgData name="Cara Santoro" userId="1e7c3668-627c-45f4-bce4-50e14efafa83" providerId="ADAL" clId="{6BC8159A-729F-4DC6-92BF-2E9C868B4B93}" dt="2025-04-28T16:53:00.959" v="2892" actId="20577"/>
          <ac:spMkLst>
            <pc:docMk/>
            <pc:sldMk cId="4061875040" sldId="480"/>
            <ac:spMk id="2" creationId="{78625FCF-E394-DB3F-3999-9C92E71C8E21}"/>
          </ac:spMkLst>
        </pc:spChg>
        <pc:picChg chg="mod">
          <ac:chgData name="Cara Santoro" userId="1e7c3668-627c-45f4-bce4-50e14efafa83" providerId="ADAL" clId="{6BC8159A-729F-4DC6-92BF-2E9C868B4B93}" dt="2025-04-28T16:53:04.206" v="2893" actId="1076"/>
          <ac:picMkLst>
            <pc:docMk/>
            <pc:sldMk cId="4061875040" sldId="480"/>
            <ac:picMk id="5" creationId="{AC010BA1-1ED1-7EA4-B1D5-1B855A8E50FF}"/>
          </ac:picMkLst>
        </pc:picChg>
      </pc:sldChg>
      <pc:sldChg chg="del">
        <pc:chgData name="Cara Santoro" userId="1e7c3668-627c-45f4-bce4-50e14efafa83" providerId="ADAL" clId="{6BC8159A-729F-4DC6-92BF-2E9C868B4B93}" dt="2025-04-29T13:31:53.154" v="3866" actId="2696"/>
        <pc:sldMkLst>
          <pc:docMk/>
          <pc:sldMk cId="1017210153" sldId="481"/>
        </pc:sldMkLst>
      </pc:sldChg>
      <pc:sldChg chg="modSp add del mod ord modAnim modNotesTx">
        <pc:chgData name="Cara Santoro" userId="1e7c3668-627c-45f4-bce4-50e14efafa83" providerId="ADAL" clId="{6BC8159A-729F-4DC6-92BF-2E9C868B4B93}" dt="2025-04-29T21:23:30.809" v="6143" actId="20577"/>
        <pc:sldMkLst>
          <pc:docMk/>
          <pc:sldMk cId="3894625400" sldId="484"/>
        </pc:sldMkLst>
        <pc:spChg chg="mod">
          <ac:chgData name="Cara Santoro" userId="1e7c3668-627c-45f4-bce4-50e14efafa83" providerId="ADAL" clId="{6BC8159A-729F-4DC6-92BF-2E9C868B4B93}" dt="2025-04-29T18:48:44.309" v="5794" actId="20577"/>
          <ac:spMkLst>
            <pc:docMk/>
            <pc:sldMk cId="3894625400" sldId="484"/>
            <ac:spMk id="4" creationId="{2904BE3E-BB18-7180-3F9B-95EA89F8B5DD}"/>
          </ac:spMkLst>
        </pc:spChg>
        <pc:spChg chg="mod">
          <ac:chgData name="Cara Santoro" userId="1e7c3668-627c-45f4-bce4-50e14efafa83" providerId="ADAL" clId="{6BC8159A-729F-4DC6-92BF-2E9C868B4B93}" dt="2025-04-29T14:32:17.227" v="4333" actId="14100"/>
          <ac:spMkLst>
            <pc:docMk/>
            <pc:sldMk cId="3894625400" sldId="484"/>
            <ac:spMk id="17" creationId="{C3DCDD85-39E7-2469-B639-02048F5E975F}"/>
          </ac:spMkLst>
        </pc:spChg>
        <pc:spChg chg="mod">
          <ac:chgData name="Cara Santoro" userId="1e7c3668-627c-45f4-bce4-50e14efafa83" providerId="ADAL" clId="{6BC8159A-729F-4DC6-92BF-2E9C868B4B93}" dt="2025-04-29T14:32:17.227" v="4333" actId="14100"/>
          <ac:spMkLst>
            <pc:docMk/>
            <pc:sldMk cId="3894625400" sldId="484"/>
            <ac:spMk id="18" creationId="{42BC7164-9B60-3053-707A-92D7337BB88A}"/>
          </ac:spMkLst>
        </pc:spChg>
        <pc:spChg chg="mod">
          <ac:chgData name="Cara Santoro" userId="1e7c3668-627c-45f4-bce4-50e14efafa83" providerId="ADAL" clId="{6BC8159A-729F-4DC6-92BF-2E9C868B4B93}" dt="2025-04-29T14:33:44.308" v="4340" actId="1076"/>
          <ac:spMkLst>
            <pc:docMk/>
            <pc:sldMk cId="3894625400" sldId="484"/>
            <ac:spMk id="19" creationId="{3A9C105B-0287-190B-49DA-36800DF6FC4E}"/>
          </ac:spMkLst>
        </pc:spChg>
        <pc:spChg chg="mod">
          <ac:chgData name="Cara Santoro" userId="1e7c3668-627c-45f4-bce4-50e14efafa83" providerId="ADAL" clId="{6BC8159A-729F-4DC6-92BF-2E9C868B4B93}" dt="2025-04-29T14:33:44.308" v="4340" actId="1076"/>
          <ac:spMkLst>
            <pc:docMk/>
            <pc:sldMk cId="3894625400" sldId="484"/>
            <ac:spMk id="21" creationId="{3EC9E95B-F4BE-5B78-4DAE-308597DE27B6}"/>
          </ac:spMkLst>
        </pc:spChg>
        <pc:spChg chg="mod">
          <ac:chgData name="Cara Santoro" userId="1e7c3668-627c-45f4-bce4-50e14efafa83" providerId="ADAL" clId="{6BC8159A-729F-4DC6-92BF-2E9C868B4B93}" dt="2025-04-29T14:33:44.308" v="4340" actId="1076"/>
          <ac:spMkLst>
            <pc:docMk/>
            <pc:sldMk cId="3894625400" sldId="484"/>
            <ac:spMk id="30" creationId="{DA9E5E62-5B44-5DC2-4105-1A8B888BC219}"/>
          </ac:spMkLst>
        </pc:spChg>
        <pc:graphicFrameChg chg="mod ord">
          <ac:chgData name="Cara Santoro" userId="1e7c3668-627c-45f4-bce4-50e14efafa83" providerId="ADAL" clId="{6BC8159A-729F-4DC6-92BF-2E9C868B4B93}" dt="2025-04-29T14:32:53.601" v="4337" actId="167"/>
          <ac:graphicFrameMkLst>
            <pc:docMk/>
            <pc:sldMk cId="3894625400" sldId="484"/>
            <ac:graphicFrameMk id="2" creationId="{56E3A2E6-2466-7B3A-B417-AA6291EE0406}"/>
          </ac:graphicFrameMkLst>
        </pc:graphicFrameChg>
        <pc:graphicFrameChg chg="mod">
          <ac:chgData name="Cara Santoro" userId="1e7c3668-627c-45f4-bce4-50e14efafa83" providerId="ADAL" clId="{6BC8159A-729F-4DC6-92BF-2E9C868B4B93}" dt="2025-04-29T14:32:17.227" v="4333" actId="14100"/>
          <ac:graphicFrameMkLst>
            <pc:docMk/>
            <pc:sldMk cId="3894625400" sldId="484"/>
            <ac:graphicFrameMk id="20" creationId="{C06C9414-2259-0B2C-A87C-0D7A1DC0F1C8}"/>
          </ac:graphicFrameMkLst>
        </pc:graphicFrameChg>
      </pc:sldChg>
      <pc:sldChg chg="modSp mod modNotesTx">
        <pc:chgData name="Cara Santoro" userId="1e7c3668-627c-45f4-bce4-50e14efafa83" providerId="ADAL" clId="{6BC8159A-729F-4DC6-92BF-2E9C868B4B93}" dt="2025-04-29T14:03:26.157" v="4043"/>
        <pc:sldMkLst>
          <pc:docMk/>
          <pc:sldMk cId="3144118450" sldId="485"/>
        </pc:sldMkLst>
        <pc:spChg chg="mod">
          <ac:chgData name="Cara Santoro" userId="1e7c3668-627c-45f4-bce4-50e14efafa83" providerId="ADAL" clId="{6BC8159A-729F-4DC6-92BF-2E9C868B4B93}" dt="2025-04-28T16:15:32.935" v="2547" actId="1076"/>
          <ac:spMkLst>
            <pc:docMk/>
            <pc:sldMk cId="3144118450" sldId="485"/>
            <ac:spMk id="5" creationId="{B9DA2767-B8AA-8DBE-204D-B6DA47F416E7}"/>
          </ac:spMkLst>
        </pc:spChg>
        <pc:spChg chg="mod">
          <ac:chgData name="Cara Santoro" userId="1e7c3668-627c-45f4-bce4-50e14efafa83" providerId="ADAL" clId="{6BC8159A-729F-4DC6-92BF-2E9C868B4B93}" dt="2025-04-16T18:31:05.844" v="61" actId="1076"/>
          <ac:spMkLst>
            <pc:docMk/>
            <pc:sldMk cId="3144118450" sldId="485"/>
            <ac:spMk id="9" creationId="{B0C055F5-2205-038A-3628-E9808DE774E9}"/>
          </ac:spMkLst>
        </pc:spChg>
        <pc:spChg chg="mod">
          <ac:chgData name="Cara Santoro" userId="1e7c3668-627c-45f4-bce4-50e14efafa83" providerId="ADAL" clId="{6BC8159A-729F-4DC6-92BF-2E9C868B4B93}" dt="2025-04-16T18:31:10.335" v="62" actId="1076"/>
          <ac:spMkLst>
            <pc:docMk/>
            <pc:sldMk cId="3144118450" sldId="485"/>
            <ac:spMk id="10" creationId="{1ED591E0-AB51-11FF-9EFD-D6C846D7C718}"/>
          </ac:spMkLst>
        </pc:spChg>
        <pc:spChg chg="mod">
          <ac:chgData name="Cara Santoro" userId="1e7c3668-627c-45f4-bce4-50e14efafa83" providerId="ADAL" clId="{6BC8159A-729F-4DC6-92BF-2E9C868B4B93}" dt="2025-04-28T16:50:48.794" v="2871"/>
          <ac:spMkLst>
            <pc:docMk/>
            <pc:sldMk cId="3144118450" sldId="485"/>
            <ac:spMk id="12" creationId="{1E7E4BD9-4271-63A0-33C9-6203418632DC}"/>
          </ac:spMkLst>
        </pc:spChg>
        <pc:graphicFrameChg chg="mod">
          <ac:chgData name="Cara Santoro" userId="1e7c3668-627c-45f4-bce4-50e14efafa83" providerId="ADAL" clId="{6BC8159A-729F-4DC6-92BF-2E9C868B4B93}" dt="2025-04-16T18:30:45.673" v="57" actId="1076"/>
          <ac:graphicFrameMkLst>
            <pc:docMk/>
            <pc:sldMk cId="3144118450" sldId="485"/>
            <ac:graphicFrameMk id="7" creationId="{4A0F58A0-2A81-54AE-B072-FFB746FB531E}"/>
          </ac:graphicFrameMkLst>
        </pc:graphicFrameChg>
      </pc:sldChg>
      <pc:sldChg chg="addSp delSp modSp del mod modNotesTx">
        <pc:chgData name="Cara Santoro" userId="1e7c3668-627c-45f4-bce4-50e14efafa83" providerId="ADAL" clId="{6BC8159A-729F-4DC6-92BF-2E9C868B4B93}" dt="2025-04-28T17:01:20.832" v="2899" actId="47"/>
        <pc:sldMkLst>
          <pc:docMk/>
          <pc:sldMk cId="3148469293" sldId="486"/>
        </pc:sldMkLst>
      </pc:sldChg>
      <pc:sldChg chg="modSp del mod">
        <pc:chgData name="Cara Santoro" userId="1e7c3668-627c-45f4-bce4-50e14efafa83" providerId="ADAL" clId="{6BC8159A-729F-4DC6-92BF-2E9C868B4B93}" dt="2025-04-28T17:01:37.196" v="2901" actId="47"/>
        <pc:sldMkLst>
          <pc:docMk/>
          <pc:sldMk cId="2317877468" sldId="487"/>
        </pc:sldMkLst>
      </pc:sldChg>
      <pc:sldChg chg="modSp add del mod modNotesTx">
        <pc:chgData name="Cara Santoro" userId="1e7c3668-627c-45f4-bce4-50e14efafa83" providerId="ADAL" clId="{6BC8159A-729F-4DC6-92BF-2E9C868B4B93}" dt="2025-04-29T18:48:06.098" v="5754" actId="20577"/>
        <pc:sldMkLst>
          <pc:docMk/>
          <pc:sldMk cId="3740605223" sldId="488"/>
        </pc:sldMkLst>
        <pc:spChg chg="mod">
          <ac:chgData name="Cara Santoro" userId="1e7c3668-627c-45f4-bce4-50e14efafa83" providerId="ADAL" clId="{6BC8159A-729F-4DC6-92BF-2E9C868B4B93}" dt="2025-04-29T14:10:39.127" v="4161" actId="14100"/>
          <ac:spMkLst>
            <pc:docMk/>
            <pc:sldMk cId="3740605223" sldId="488"/>
            <ac:spMk id="5" creationId="{DC8C811A-60CF-A4D6-B2E5-4F4FD982B9A6}"/>
          </ac:spMkLst>
        </pc:spChg>
        <pc:spChg chg="mod">
          <ac:chgData name="Cara Santoro" userId="1e7c3668-627c-45f4-bce4-50e14efafa83" providerId="ADAL" clId="{6BC8159A-729F-4DC6-92BF-2E9C868B4B93}" dt="2025-04-29T18:48:06.098" v="5754" actId="20577"/>
          <ac:spMkLst>
            <pc:docMk/>
            <pc:sldMk cId="3740605223" sldId="488"/>
            <ac:spMk id="34" creationId="{E067972B-1F38-66E9-C7CC-6657F7FA22D5}"/>
          </ac:spMkLst>
        </pc:spChg>
      </pc:sldChg>
      <pc:sldChg chg="modSp del mod">
        <pc:chgData name="Cara Santoro" userId="1e7c3668-627c-45f4-bce4-50e14efafa83" providerId="ADAL" clId="{6BC8159A-729F-4DC6-92BF-2E9C868B4B93}" dt="2025-04-28T17:02:17.939" v="2905" actId="47"/>
        <pc:sldMkLst>
          <pc:docMk/>
          <pc:sldMk cId="2087455706" sldId="489"/>
        </pc:sldMkLst>
      </pc:sldChg>
      <pc:sldChg chg="modSp add del mod modNotesTx">
        <pc:chgData name="Cara Santoro" userId="1e7c3668-627c-45f4-bce4-50e14efafa83" providerId="ADAL" clId="{6BC8159A-729F-4DC6-92BF-2E9C868B4B93}" dt="2025-04-29T18:49:08.694" v="5810" actId="20577"/>
        <pc:sldMkLst>
          <pc:docMk/>
          <pc:sldMk cId="2728371258" sldId="490"/>
        </pc:sldMkLst>
        <pc:spChg chg="mod">
          <ac:chgData name="Cara Santoro" userId="1e7c3668-627c-45f4-bce4-50e14efafa83" providerId="ADAL" clId="{6BC8159A-729F-4DC6-92BF-2E9C868B4B93}" dt="2025-04-29T18:49:08.694" v="5810" actId="20577"/>
          <ac:spMkLst>
            <pc:docMk/>
            <pc:sldMk cId="2728371258" sldId="490"/>
            <ac:spMk id="35" creationId="{21E34495-77B2-E70D-9DCE-DD59D4F7229B}"/>
          </ac:spMkLst>
        </pc:spChg>
        <pc:graphicFrameChg chg="mod">
          <ac:chgData name="Cara Santoro" userId="1e7c3668-627c-45f4-bce4-50e14efafa83" providerId="ADAL" clId="{6BC8159A-729F-4DC6-92BF-2E9C868B4B93}" dt="2025-04-16T18:35:14.568" v="107"/>
          <ac:graphicFrameMkLst>
            <pc:docMk/>
            <pc:sldMk cId="2728371258" sldId="490"/>
            <ac:graphicFrameMk id="15" creationId="{5B3903B9-3108-4373-4FA7-5AE476BF64FE}"/>
          </ac:graphicFrameMkLst>
        </pc:graphicFrameChg>
      </pc:sldChg>
      <pc:sldChg chg="new del">
        <pc:chgData name="Cara Santoro" userId="1e7c3668-627c-45f4-bce4-50e14efafa83" providerId="ADAL" clId="{6BC8159A-729F-4DC6-92BF-2E9C868B4B93}" dt="2025-04-28T15:24:09.766" v="1080" actId="2696"/>
        <pc:sldMkLst>
          <pc:docMk/>
          <pc:sldMk cId="456660115" sldId="491"/>
        </pc:sldMkLst>
      </pc:sldChg>
      <pc:sldChg chg="delSp modSp add mod modNotesTx">
        <pc:chgData name="Cara Santoro" userId="1e7c3668-627c-45f4-bce4-50e14efafa83" providerId="ADAL" clId="{6BC8159A-729F-4DC6-92BF-2E9C868B4B93}" dt="2025-04-29T19:31:59.713" v="5871" actId="20577"/>
        <pc:sldMkLst>
          <pc:docMk/>
          <pc:sldMk cId="2549768617" sldId="491"/>
        </pc:sldMkLst>
        <pc:spChg chg="mod">
          <ac:chgData name="Cara Santoro" userId="1e7c3668-627c-45f4-bce4-50e14efafa83" providerId="ADAL" clId="{6BC8159A-729F-4DC6-92BF-2E9C868B4B93}" dt="2025-04-28T15:31:12.668" v="1506" actId="20577"/>
          <ac:spMkLst>
            <pc:docMk/>
            <pc:sldMk cId="2549768617" sldId="491"/>
            <ac:spMk id="22" creationId="{2BCB871F-48C2-E817-E376-82CF9BE742A3}"/>
          </ac:spMkLst>
        </pc:spChg>
        <pc:spChg chg="mod">
          <ac:chgData name="Cara Santoro" userId="1e7c3668-627c-45f4-bce4-50e14efafa83" providerId="ADAL" clId="{6BC8159A-729F-4DC6-92BF-2E9C868B4B93}" dt="2025-04-28T15:31:16.766" v="1507" actId="20577"/>
          <ac:spMkLst>
            <pc:docMk/>
            <pc:sldMk cId="2549768617" sldId="491"/>
            <ac:spMk id="23" creationId="{E3A3B3D6-605B-AC56-9D0A-062CC806B0A4}"/>
          </ac:spMkLst>
        </pc:spChg>
        <pc:spChg chg="mod">
          <ac:chgData name="Cara Santoro" userId="1e7c3668-627c-45f4-bce4-50e14efafa83" providerId="ADAL" clId="{6BC8159A-729F-4DC6-92BF-2E9C868B4B93}" dt="2025-04-28T16:30:10.099" v="2600" actId="20577"/>
          <ac:spMkLst>
            <pc:docMk/>
            <pc:sldMk cId="2549768617" sldId="491"/>
            <ac:spMk id="42" creationId="{DB9FDB7F-71A5-9FCA-E28B-CABB6150966A}"/>
          </ac:spMkLst>
        </pc:spChg>
        <pc:spChg chg="mod">
          <ac:chgData name="Cara Santoro" userId="1e7c3668-627c-45f4-bce4-50e14efafa83" providerId="ADAL" clId="{6BC8159A-729F-4DC6-92BF-2E9C868B4B93}" dt="2025-04-28T16:49:51.363" v="2852"/>
          <ac:spMkLst>
            <pc:docMk/>
            <pc:sldMk cId="2549768617" sldId="491"/>
            <ac:spMk id="45" creationId="{929A0C67-C5C1-0290-79C7-F5E52C7926AB}"/>
          </ac:spMkLst>
        </pc:spChg>
        <pc:graphicFrameChg chg="mod modGraphic">
          <ac:chgData name="Cara Santoro" userId="1e7c3668-627c-45f4-bce4-50e14efafa83" providerId="ADAL" clId="{6BC8159A-729F-4DC6-92BF-2E9C868B4B93}" dt="2025-04-29T18:14:36.916" v="4918" actId="20577"/>
          <ac:graphicFrameMkLst>
            <pc:docMk/>
            <pc:sldMk cId="2549768617" sldId="491"/>
            <ac:graphicFrameMk id="3" creationId="{AFA48373-01F7-C8C7-1253-5D6B58A1C234}"/>
          </ac:graphicFrameMkLst>
        </pc:graphicFrameChg>
      </pc:sldChg>
      <pc:sldChg chg="add del ord modNotesTx">
        <pc:chgData name="Cara Santoro" userId="1e7c3668-627c-45f4-bce4-50e14efafa83" providerId="ADAL" clId="{6BC8159A-729F-4DC6-92BF-2E9C868B4B93}" dt="2025-04-29T14:26:48.696" v="4329" actId="47"/>
        <pc:sldMkLst>
          <pc:docMk/>
          <pc:sldMk cId="11323762" sldId="492"/>
        </pc:sldMkLst>
      </pc:sldChg>
      <pc:sldChg chg="modSp add mod modNotesTx">
        <pc:chgData name="Cara Santoro" userId="1e7c3668-627c-45f4-bce4-50e14efafa83" providerId="ADAL" clId="{6BC8159A-729F-4DC6-92BF-2E9C868B4B93}" dt="2025-04-29T18:48:23.414" v="5770" actId="20577"/>
        <pc:sldMkLst>
          <pc:docMk/>
          <pc:sldMk cId="1324635048" sldId="493"/>
        </pc:sldMkLst>
        <pc:spChg chg="mod">
          <ac:chgData name="Cara Santoro" userId="1e7c3668-627c-45f4-bce4-50e14efafa83" providerId="ADAL" clId="{6BC8159A-729F-4DC6-92BF-2E9C868B4B93}" dt="2025-04-29T18:48:23.414" v="5770" actId="20577"/>
          <ac:spMkLst>
            <pc:docMk/>
            <pc:sldMk cId="1324635048" sldId="493"/>
            <ac:spMk id="12" creationId="{1FF678D7-1CEF-B286-7AB4-21327CBE4862}"/>
          </ac:spMkLst>
        </pc:spChg>
      </pc:sldChg>
      <pc:sldChg chg="modSp add mod modNotesTx">
        <pc:chgData name="Cara Santoro" userId="1e7c3668-627c-45f4-bce4-50e14efafa83" providerId="ADAL" clId="{6BC8159A-729F-4DC6-92BF-2E9C868B4B93}" dt="2025-04-29T18:48:12.953" v="5762" actId="20577"/>
        <pc:sldMkLst>
          <pc:docMk/>
          <pc:sldMk cId="2907797021" sldId="494"/>
        </pc:sldMkLst>
        <pc:spChg chg="mod">
          <ac:chgData name="Cara Santoro" userId="1e7c3668-627c-45f4-bce4-50e14efafa83" providerId="ADAL" clId="{6BC8159A-729F-4DC6-92BF-2E9C868B4B93}" dt="2025-04-29T18:48:12.953" v="5762" actId="20577"/>
          <ac:spMkLst>
            <pc:docMk/>
            <pc:sldMk cId="2907797021" sldId="494"/>
            <ac:spMk id="20" creationId="{B3AF7189-D5BF-AA0E-F3F3-85A90AC72085}"/>
          </ac:spMkLst>
        </pc:spChg>
      </pc:sldChg>
      <pc:sldChg chg="modSp add mod modNotesTx">
        <pc:chgData name="Cara Santoro" userId="1e7c3668-627c-45f4-bce4-50e14efafa83" providerId="ADAL" clId="{6BC8159A-729F-4DC6-92BF-2E9C868B4B93}" dt="2025-04-29T19:48:35.197" v="6004" actId="20577"/>
        <pc:sldMkLst>
          <pc:docMk/>
          <pc:sldMk cId="1261972715" sldId="495"/>
        </pc:sldMkLst>
        <pc:spChg chg="mod">
          <ac:chgData name="Cara Santoro" userId="1e7c3668-627c-45f4-bce4-50e14efafa83" providerId="ADAL" clId="{6BC8159A-729F-4DC6-92BF-2E9C868B4B93}" dt="2025-04-29T18:49:01.859" v="5802" actId="20577"/>
          <ac:spMkLst>
            <pc:docMk/>
            <pc:sldMk cId="1261972715" sldId="495"/>
            <ac:spMk id="21" creationId="{A5895C07-9625-B32E-BCDF-6BB98E377438}"/>
          </ac:spMkLst>
        </pc:spChg>
      </pc:sldChg>
      <pc:sldChg chg="addSp delSp modSp add mod modShow modNotesTx">
        <pc:chgData name="Cara Santoro" userId="1e7c3668-627c-45f4-bce4-50e14efafa83" providerId="ADAL" clId="{6BC8159A-729F-4DC6-92BF-2E9C868B4B93}" dt="2025-04-29T19:53:41.490" v="6111" actId="20577"/>
        <pc:sldMkLst>
          <pc:docMk/>
          <pc:sldMk cId="4182678205" sldId="496"/>
        </pc:sldMkLst>
        <pc:spChg chg="mod">
          <ac:chgData name="Cara Santoro" userId="1e7c3668-627c-45f4-bce4-50e14efafa83" providerId="ADAL" clId="{6BC8159A-729F-4DC6-92BF-2E9C868B4B93}" dt="2025-04-28T22:21:42.155" v="2983" actId="20577"/>
          <ac:spMkLst>
            <pc:docMk/>
            <pc:sldMk cId="4182678205" sldId="496"/>
            <ac:spMk id="2" creationId="{80201B5F-BF57-9D9D-298C-3D885F4D7D0B}"/>
          </ac:spMkLst>
        </pc:spChg>
        <pc:picChg chg="add mod">
          <ac:chgData name="Cara Santoro" userId="1e7c3668-627c-45f4-bce4-50e14efafa83" providerId="ADAL" clId="{6BC8159A-729F-4DC6-92BF-2E9C868B4B93}" dt="2025-04-28T22:21:47.401" v="2984" actId="1076"/>
          <ac:picMkLst>
            <pc:docMk/>
            <pc:sldMk cId="4182678205" sldId="496"/>
            <ac:picMk id="4" creationId="{4F12220B-B62B-03A0-0F85-501D58B767F5}"/>
          </ac:picMkLst>
        </pc:picChg>
      </pc:sldChg>
      <pc:sldChg chg="addSp delSp modSp add mod modShow modNotesTx">
        <pc:chgData name="Cara Santoro" userId="1e7c3668-627c-45f4-bce4-50e14efafa83" providerId="ADAL" clId="{6BC8159A-729F-4DC6-92BF-2E9C868B4B93}" dt="2025-04-29T19:53:55.079" v="6124" actId="20577"/>
        <pc:sldMkLst>
          <pc:docMk/>
          <pc:sldMk cId="962450185" sldId="497"/>
        </pc:sldMkLst>
        <pc:picChg chg="add mod">
          <ac:chgData name="Cara Santoro" userId="1e7c3668-627c-45f4-bce4-50e14efafa83" providerId="ADAL" clId="{6BC8159A-729F-4DC6-92BF-2E9C868B4B93}" dt="2025-04-28T22:22:17.906" v="2988" actId="1076"/>
          <ac:picMkLst>
            <pc:docMk/>
            <pc:sldMk cId="962450185" sldId="497"/>
            <ac:picMk id="5" creationId="{52DC459B-C5FD-992C-25A3-65F65388F9D0}"/>
          </ac:picMkLst>
        </pc:picChg>
      </pc:sldChg>
      <pc:sldChg chg="new del">
        <pc:chgData name="Cara Santoro" userId="1e7c3668-627c-45f4-bce4-50e14efafa83" providerId="ADAL" clId="{6BC8159A-729F-4DC6-92BF-2E9C868B4B93}" dt="2025-04-28T22:24:00.672" v="3149" actId="680"/>
        <pc:sldMkLst>
          <pc:docMk/>
          <pc:sldMk cId="968920355" sldId="498"/>
        </pc:sldMkLst>
      </pc:sldChg>
      <pc:sldChg chg="addSp delSp modSp add mod ord modShow modNotesTx">
        <pc:chgData name="Cara Santoro" userId="1e7c3668-627c-45f4-bce4-50e14efafa83" providerId="ADAL" clId="{6BC8159A-729F-4DC6-92BF-2E9C868B4B93}" dt="2025-04-29T18:44:00.637" v="5311" actId="5793"/>
        <pc:sldMkLst>
          <pc:docMk/>
          <pc:sldMk cId="1627586540" sldId="498"/>
        </pc:sldMkLst>
        <pc:picChg chg="add mod">
          <ac:chgData name="Cara Santoro" userId="1e7c3668-627c-45f4-bce4-50e14efafa83" providerId="ADAL" clId="{6BC8159A-729F-4DC6-92BF-2E9C868B4B93}" dt="2025-04-28T22:24:10.629" v="3155" actId="1076"/>
          <ac:picMkLst>
            <pc:docMk/>
            <pc:sldMk cId="1627586540" sldId="498"/>
            <ac:picMk id="5" creationId="{19F27B69-D510-6CD5-ACDC-D49396D7095E}"/>
          </ac:picMkLst>
        </pc:picChg>
      </pc:sldChg>
      <pc:sldChg chg="new">
        <pc:chgData name="Cara Santoro" userId="1e7c3668-627c-45f4-bce4-50e14efafa83" providerId="ADAL" clId="{6BC8159A-729F-4DC6-92BF-2E9C868B4B93}" dt="2025-04-30T13:32:09.294" v="6144" actId="680"/>
        <pc:sldMkLst>
          <pc:docMk/>
          <pc:sldMk cId="4138834119" sldId="4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2.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Microsoft_Excel_Worksheet11.xlsx"/></Relationships>
</file>

<file path=ppt/charts/_rels/chartEx3.xml.rels><?xml version="1.0" encoding="UTF-8" standalone="yes"?>
<Relationships xmlns="http://schemas.openxmlformats.org/package/2006/relationships"><Relationship Id="rId3" Type="http://schemas.microsoft.com/office/2011/relationships/chartColorStyle" Target="colors25.xml"/><Relationship Id="rId2" Type="http://schemas.microsoft.com/office/2011/relationships/chartStyle" Target="style25.xml"/><Relationship Id="rId1" Type="http://schemas.openxmlformats.org/officeDocument/2006/relationships/package" Target="../embeddings/Microsoft_Excel_Worksheet2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 Greener Future Key Results Status Summary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23-4ACA-9A5E-56EFEB1E7C59}"/>
              </c:ext>
            </c:extLst>
          </c:dPt>
          <c:dPt>
            <c:idx val="1"/>
            <c:bubble3D val="0"/>
            <c:spPr>
              <a:solidFill>
                <a:srgbClr val="4EA72E"/>
              </a:solidFill>
              <a:ln w="19050">
                <a:solidFill>
                  <a:schemeClr val="lt1"/>
                </a:solidFill>
              </a:ln>
              <a:effectLst/>
            </c:spPr>
            <c:extLst>
              <c:ext xmlns:c16="http://schemas.microsoft.com/office/drawing/2014/chart" uri="{C3380CC4-5D6E-409C-BE32-E72D297353CC}">
                <c16:uniqueId val="{00000003-0E23-4ACA-9A5E-56EFEB1E7C59}"/>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0E23-4ACA-9A5E-56EFEB1E7C59}"/>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0E23-4ACA-9A5E-56EFEB1E7C59}"/>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9-0E23-4ACA-9A5E-56EFEB1E7C59}"/>
              </c:ext>
            </c:extLst>
          </c:dPt>
          <c:cat>
            <c:strRef>
              <c:f>Sheet1!$A$2:$A$6</c:f>
              <c:strCache>
                <c:ptCount val="5"/>
                <c:pt idx="0">
                  <c:v>Complete</c:v>
                </c:pt>
                <c:pt idx="1">
                  <c:v>Proceeding as Planned</c:v>
                </c:pt>
                <c:pt idx="2">
                  <c:v>Being Monitored</c:v>
                </c:pt>
                <c:pt idx="3">
                  <c:v>On Hold</c:v>
                </c:pt>
                <c:pt idx="4">
                  <c:v>Not Started</c:v>
                </c:pt>
              </c:strCache>
            </c:strRef>
          </c:cat>
          <c:val>
            <c:numRef>
              <c:f>Sheet1!$B$2:$B$6</c:f>
              <c:numCache>
                <c:formatCode>0%</c:formatCode>
                <c:ptCount val="5"/>
                <c:pt idx="0">
                  <c:v>0</c:v>
                </c:pt>
                <c:pt idx="1">
                  <c:v>0.72</c:v>
                </c:pt>
                <c:pt idx="2">
                  <c:v>0.25</c:v>
                </c:pt>
                <c:pt idx="3" formatCode="General">
                  <c:v>0</c:v>
                </c:pt>
                <c:pt idx="4" formatCode="General">
                  <c:v>0</c:v>
                </c:pt>
              </c:numCache>
            </c:numRef>
          </c:val>
          <c:extLst>
            <c:ext xmlns:c16="http://schemas.microsoft.com/office/drawing/2014/chart" uri="{C3380CC4-5D6E-409C-BE32-E72D297353CC}">
              <c16:uniqueId val="{0000000A-0E23-4ACA-9A5E-56EFEB1E7C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09798182424461E-2"/>
          <c:y val="0.35684381480086991"/>
          <c:w val="0.92605844399866621"/>
          <c:h val="0.30823887743117412"/>
        </c:manualLayout>
      </c:layout>
      <c:barChart>
        <c:barDir val="bar"/>
        <c:grouping val="percentStacked"/>
        <c:varyColors val="0"/>
        <c:ser>
          <c:idx val="0"/>
          <c:order val="0"/>
          <c:tx>
            <c:strRef>
              <c:f>Sheet1!$B$1</c:f>
              <c:strCache>
                <c:ptCount val="1"/>
                <c:pt idx="0">
                  <c:v>Complete</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5396995474719347"/>
                      <c:h val="0.25092581792211749"/>
                    </c:manualLayout>
                  </c15:layout>
                </c:ext>
                <c:ext xmlns:c16="http://schemas.microsoft.com/office/drawing/2014/chart" uri="{C3380CC4-5D6E-409C-BE32-E72D297353CC}">
                  <c16:uniqueId val="{00000000-112F-4291-A7EF-0332FDEC4A60}"/>
                </c:ext>
              </c:extLst>
            </c:dLbl>
            <c:spPr>
              <a:solidFill>
                <a:schemeClr val="accent3"/>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Sheet1!$B$2</c:f>
              <c:numCache>
                <c:formatCode>#,##0</c:formatCode>
                <c:ptCount val="1"/>
                <c:pt idx="0">
                  <c:v>15843</c:v>
                </c:pt>
              </c:numCache>
            </c:numRef>
          </c:val>
          <c:extLst>
            <c:ext xmlns:c16="http://schemas.microsoft.com/office/drawing/2014/chart" uri="{C3380CC4-5D6E-409C-BE32-E72D297353CC}">
              <c16:uniqueId val="{00000001-112F-4291-A7EF-0332FDEC4A60}"/>
            </c:ext>
          </c:extLst>
        </c:ser>
        <c:ser>
          <c:idx val="1"/>
          <c:order val="1"/>
          <c:tx>
            <c:strRef>
              <c:f>Sheet1!$C$1</c:f>
              <c:strCache>
                <c:ptCount val="1"/>
                <c:pt idx="0">
                  <c:v>Outstanding</c:v>
                </c:pt>
              </c:strCache>
            </c:strRef>
          </c:tx>
          <c:spPr>
            <a:solidFill>
              <a:schemeClr val="accent6"/>
            </a:solidFill>
            <a:ln>
              <a:noFill/>
            </a:ln>
            <a:effectLst/>
          </c:spPr>
          <c:invertIfNegative val="0"/>
          <c:dLbls>
            <c:dLbl>
              <c:idx val="0"/>
              <c:tx>
                <c:rich>
                  <a:bodyPr/>
                  <a:lstStyle/>
                  <a:p>
                    <a:fld id="{8B4ECDDF-1B5D-43F7-95BD-23DCC571850C}" type="VALUE">
                      <a:rPr lang="en-US" smtClean="0"/>
                      <a:pPr/>
                      <a:t>[VALUE]</a:t>
                    </a:fld>
                    <a:endParaRPr lang="en-CA"/>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12F-4291-A7EF-0332FDEC4A6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Sheet1!$C$2</c:f>
              <c:numCache>
                <c:formatCode>#,##0</c:formatCode>
                <c:ptCount val="1"/>
                <c:pt idx="0">
                  <c:v>34157</c:v>
                </c:pt>
              </c:numCache>
            </c:numRef>
          </c:val>
          <c:extLst>
            <c:ext xmlns:c16="http://schemas.microsoft.com/office/drawing/2014/chart" uri="{C3380CC4-5D6E-409C-BE32-E72D297353CC}">
              <c16:uniqueId val="{00000003-112F-4291-A7EF-0332FDEC4A60}"/>
            </c:ext>
          </c:extLst>
        </c:ser>
        <c:dLbls>
          <c:dLblPos val="ctr"/>
          <c:showLegendKey val="0"/>
          <c:showVal val="1"/>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out"/>
        <c:minorTickMark val="none"/>
        <c:tickLblPos val="nextTo"/>
        <c:crossAx val="339887343"/>
        <c:crosses val="autoZero"/>
        <c:auto val="1"/>
        <c:lblAlgn val="ctr"/>
        <c:lblOffset val="100"/>
        <c:noMultiLvlLbl val="0"/>
      </c:catAx>
      <c:valAx>
        <c:axId val="339887343"/>
        <c:scaling>
          <c:orientation val="minMax"/>
        </c:scaling>
        <c:delete val="0"/>
        <c:axPos val="b"/>
        <c:majorGridlines>
          <c:spPr>
            <a:ln w="9525" cap="flat" cmpd="sng" algn="ctr">
              <a:solidFill>
                <a:schemeClr val="tx2"/>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891183"/>
        <c:crosses val="autoZero"/>
        <c:crossBetween val="between"/>
      </c:valAx>
      <c:spPr>
        <a:noFill/>
        <a:ln>
          <a:noFill/>
        </a:ln>
        <a:effectLst/>
      </c:spPr>
    </c:plotArea>
    <c:legend>
      <c:legendPos val="r"/>
      <c:layout>
        <c:manualLayout>
          <c:xMode val="edge"/>
          <c:yMode val="edge"/>
          <c:x val="0.19887955791488993"/>
          <c:y val="1.2209569598246964E-2"/>
          <c:w val="0.56156626952411703"/>
          <c:h val="0.326457064510476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spPr>
            <a:solidFill>
              <a:schemeClr val="accent2">
                <a:lumMod val="75000"/>
              </a:schemeClr>
            </a:solidFill>
          </c:spPr>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A70E-48A4-96A9-438BCF2D1ECD}"/>
              </c:ext>
            </c:extLst>
          </c:dPt>
          <c:dPt>
            <c:idx val="1"/>
            <c:bubble3D val="0"/>
            <c:spPr>
              <a:solidFill>
                <a:srgbClr val="EE9564"/>
              </a:solidFill>
              <a:ln w="19050">
                <a:solidFill>
                  <a:schemeClr val="lt1"/>
                </a:solidFill>
              </a:ln>
              <a:effectLst/>
            </c:spPr>
            <c:extLst>
              <c:ext xmlns:c16="http://schemas.microsoft.com/office/drawing/2014/chart" uri="{C3380CC4-5D6E-409C-BE32-E72D297353CC}">
                <c16:uniqueId val="{00000003-A70E-48A4-96A9-438BCF2D1ECD}"/>
              </c:ext>
            </c:extLst>
          </c:dPt>
          <c:dLbls>
            <c:dLbl>
              <c:idx val="0"/>
              <c:layout>
                <c:manualLayout>
                  <c:x val="0.21108716043147288"/>
                  <c:y val="1.7124540213752624E-2"/>
                </c:manualLayout>
              </c:layout>
              <c:tx>
                <c:rich>
                  <a:bodyPr/>
                  <a:lstStyle/>
                  <a:p>
                    <a:fld id="{52C62754-FC21-4AB6-BC90-3195169FC2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70E-48A4-96A9-438BCF2D1ECD}"/>
                </c:ext>
              </c:extLst>
            </c:dLbl>
            <c:dLbl>
              <c:idx val="1"/>
              <c:layout>
                <c:manualLayout>
                  <c:x val="-0.16099940190437881"/>
                  <c:y val="8.2522680559966699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b="1"/>
                      </a:pPr>
                      <a:t>[VALUE]</a:t>
                    </a:fld>
                    <a:r>
                      <a:rPr lang="en-US" b="0" dirty="0"/>
                      <a:t> %</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dlblFieldTable/>
                  <c15:showDataLabelsRange val="0"/>
                </c:ext>
                <c:ext xmlns:c16="http://schemas.microsoft.com/office/drawing/2014/chart" uri="{C3380CC4-5D6E-409C-BE32-E72D297353CC}">
                  <c16:uniqueId val="{00000003-A70E-48A4-96A9-438BCF2D1EC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0-D880-419D-87C3-B0F49C540958}"/>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61292848657578E-2"/>
          <c:y val="0.19590811401855063"/>
          <c:w val="0.92605844399866621"/>
          <c:h val="0.45919823603309518"/>
        </c:manualLayout>
      </c:layout>
      <c:barChart>
        <c:barDir val="bar"/>
        <c:grouping val="percentStacked"/>
        <c:varyColors val="0"/>
        <c:ser>
          <c:idx val="0"/>
          <c:order val="0"/>
          <c:tx>
            <c:strRef>
              <c:f>Sheet1!$B$1</c:f>
              <c:strCache>
                <c:ptCount val="1"/>
                <c:pt idx="0">
                  <c:v>Complete</c:v>
                </c:pt>
              </c:strCache>
            </c:strRef>
          </c:tx>
          <c:spPr>
            <a:solidFill>
              <a:schemeClr val="accent2">
                <a:lumMod val="75000"/>
              </a:schemeClr>
            </a:solidFill>
            <a:ln>
              <a:noFill/>
            </a:ln>
            <a:effectLst/>
          </c:spPr>
          <c:invertIfNegative val="0"/>
          <c:cat>
            <c:strRef>
              <c:f>Sheet1!$A$2</c:f>
              <c:strCache>
                <c:ptCount val="1"/>
                <c:pt idx="0">
                  <c:v>Category 1</c:v>
                </c:pt>
              </c:strCache>
            </c:strRef>
          </c:cat>
          <c:val>
            <c:numRef>
              <c:f>Sheet1!$B$2</c:f>
              <c:numCache>
                <c:formatCode>General</c:formatCode>
                <c:ptCount val="1"/>
                <c:pt idx="0">
                  <c:v>70</c:v>
                </c:pt>
              </c:numCache>
            </c:numRef>
          </c:val>
          <c:extLst>
            <c:ext xmlns:c16="http://schemas.microsoft.com/office/drawing/2014/chart" uri="{C3380CC4-5D6E-409C-BE32-E72D297353CC}">
              <c16:uniqueId val="{00000000-AD01-4889-8067-B0A42BDE71E6}"/>
            </c:ext>
          </c:extLst>
        </c:ser>
        <c:ser>
          <c:idx val="1"/>
          <c:order val="1"/>
          <c:tx>
            <c:strRef>
              <c:f>Sheet1!$C$1</c:f>
              <c:strCache>
                <c:ptCount val="1"/>
                <c:pt idx="0">
                  <c:v>In Progress</c:v>
                </c:pt>
              </c:strCache>
            </c:strRef>
          </c:tx>
          <c:spPr>
            <a:solidFill>
              <a:schemeClr val="accent2">
                <a:lumMod val="60000"/>
                <a:lumOff val="40000"/>
              </a:schemeClr>
            </a:solidFill>
            <a:ln>
              <a:noFill/>
            </a:ln>
            <a:effectLst/>
          </c:spPr>
          <c:invertIfNegative val="0"/>
          <c:cat>
            <c:strRef>
              <c:f>Sheet1!$A$2</c:f>
              <c:strCache>
                <c:ptCount val="1"/>
                <c:pt idx="0">
                  <c:v>Category 1</c:v>
                </c:pt>
              </c:strCache>
            </c:strRef>
          </c:cat>
          <c:val>
            <c:numRef>
              <c:f>Sheet1!$C$2</c:f>
              <c:numCache>
                <c:formatCode>General</c:formatCode>
                <c:ptCount val="1"/>
                <c:pt idx="0">
                  <c:v>30</c:v>
                </c:pt>
              </c:numCache>
            </c:numRef>
          </c:val>
          <c:extLst>
            <c:ext xmlns:c16="http://schemas.microsoft.com/office/drawing/2014/chart" uri="{C3380CC4-5D6E-409C-BE32-E72D297353CC}">
              <c16:uniqueId val="{00000001-AD01-4889-8067-B0A42BDE71E6}"/>
            </c:ext>
          </c:extLst>
        </c:ser>
        <c:dLbls>
          <c:showLegendKey val="0"/>
          <c:showVal val="0"/>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numFmt formatCode="0%" sourceLinked="1"/>
        <c:majorTickMark val="none"/>
        <c:minorTickMark val="none"/>
        <c:tickLblPos val="nextTo"/>
        <c:crossAx val="339891183"/>
        <c:crosses val="autoZero"/>
        <c:crossBetween val="between"/>
      </c:valAx>
      <c:spPr>
        <a:noFill/>
        <a:ln>
          <a:noFill/>
        </a:ln>
        <a:effectLst/>
      </c:spPr>
    </c:plotArea>
    <c:legend>
      <c:legendPos val="b"/>
      <c:layout>
        <c:manualLayout>
          <c:xMode val="edge"/>
          <c:yMode val="edge"/>
          <c:x val="0.25871508051020026"/>
          <c:y val="0.60630875625267078"/>
          <c:w val="0.49477557699076985"/>
          <c:h val="0.204147343086242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spPr>
            <a:solidFill>
              <a:schemeClr val="accent2">
                <a:lumMod val="75000"/>
              </a:schemeClr>
            </a:solidFill>
          </c:spPr>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A70E-48A4-96A9-438BCF2D1ECD}"/>
              </c:ext>
            </c:extLst>
          </c:dPt>
          <c:dPt>
            <c:idx val="1"/>
            <c:bubble3D val="0"/>
            <c:spPr>
              <a:solidFill>
                <a:srgbClr val="EE9564"/>
              </a:solidFill>
              <a:ln w="19050">
                <a:solidFill>
                  <a:schemeClr val="lt1"/>
                </a:solidFill>
              </a:ln>
              <a:effectLst/>
            </c:spPr>
            <c:extLst>
              <c:ext xmlns:c16="http://schemas.microsoft.com/office/drawing/2014/chart" uri="{C3380CC4-5D6E-409C-BE32-E72D297353CC}">
                <c16:uniqueId val="{00000003-A70E-48A4-96A9-438BCF2D1ECD}"/>
              </c:ext>
            </c:extLst>
          </c:dPt>
          <c:dLbls>
            <c:dLbl>
              <c:idx val="0"/>
              <c:layout>
                <c:manualLayout>
                  <c:x val="0.11002046989946694"/>
                  <c:y val="-6.7873980286973362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fld id="{52C62754-FC21-4AB6-BC90-3195169FC22E}" type="VALUE">
                      <a:rPr lang="en-US" b="1" smtClean="0"/>
                      <a:pPr>
                        <a:defRPr b="1"/>
                      </a:pPr>
                      <a:t>[VALUE]</a:t>
                    </a:fld>
                    <a:r>
                      <a:rPr lang="en-US" b="1"/>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70E-48A4-96A9-438BCF2D1ECD}"/>
                </c:ext>
              </c:extLst>
            </c:dLbl>
            <c:dLbl>
              <c:idx val="1"/>
              <c:layout>
                <c:manualLayout>
                  <c:x val="-0.14797953306237424"/>
                  <c:y val="6.5312948152159656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a:pPr>
                      <a:t>[VALUE]</a:t>
                    </a:fld>
                    <a:r>
                      <a:rPr lang="en-US" b="0"/>
                      <a:t> %</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651607888462307"/>
                      <c:h val="0.14197604638152875"/>
                    </c:manualLayout>
                  </c15:layout>
                  <c15:dlblFieldTable/>
                  <c15:showDataLabelsRange val="0"/>
                </c:ext>
                <c:ext xmlns:c16="http://schemas.microsoft.com/office/drawing/2014/chart" uri="{C3380CC4-5D6E-409C-BE32-E72D297353CC}">
                  <c16:uniqueId val="{00000003-A70E-48A4-96A9-438BCF2D1EC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0-D880-419D-87C3-B0F49C540958}"/>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spPr>
            <a:solidFill>
              <a:schemeClr val="accent2">
                <a:lumMod val="75000"/>
              </a:schemeClr>
            </a:solidFill>
          </c:spPr>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CEBB-4464-B587-6B07BA2C0094}"/>
              </c:ext>
            </c:extLst>
          </c:dPt>
          <c:dPt>
            <c:idx val="1"/>
            <c:bubble3D val="0"/>
            <c:spPr>
              <a:solidFill>
                <a:srgbClr val="EE9564"/>
              </a:solidFill>
              <a:ln w="19050">
                <a:solidFill>
                  <a:schemeClr val="lt1"/>
                </a:solidFill>
              </a:ln>
              <a:effectLst/>
            </c:spPr>
            <c:extLst>
              <c:ext xmlns:c16="http://schemas.microsoft.com/office/drawing/2014/chart" uri="{C3380CC4-5D6E-409C-BE32-E72D297353CC}">
                <c16:uniqueId val="{00000003-CEBB-4464-B587-6B07BA2C0094}"/>
              </c:ext>
            </c:extLst>
          </c:dPt>
          <c:dLbls>
            <c:dLbl>
              <c:idx val="0"/>
              <c:layout>
                <c:manualLayout>
                  <c:x val="0.11002046989946694"/>
                  <c:y val="-6.7873980286973362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aleway" pitchFamily="2" charset="0"/>
                        <a:ea typeface="+mn-ea"/>
                        <a:cs typeface="+mn-cs"/>
                      </a:defRPr>
                    </a:pPr>
                    <a:fld id="{52C62754-FC21-4AB6-BC90-3195169FC22E}" type="VALUE">
                      <a:rPr lang="en-US" b="0" smtClean="0"/>
                      <a:pPr>
                        <a:defRPr/>
                      </a:pPr>
                      <a:t>[VALUE]</a:t>
                    </a:fld>
                    <a:r>
                      <a:rPr lang="en-US" b="0"/>
                      <a:t>%</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EBB-4464-B587-6B07BA2C0094}"/>
                </c:ext>
              </c:extLst>
            </c:dLbl>
            <c:dLbl>
              <c:idx val="1"/>
              <c:layout>
                <c:manualLayout>
                  <c:x val="-0.15848919613738582"/>
                  <c:y val="-8.122094270473737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1" smtClean="0"/>
                      <a:pPr>
                        <a:defRPr b="1"/>
                      </a:pPr>
                      <a:t>[VALUE]</a:t>
                    </a:fld>
                    <a:r>
                      <a:rPr lang="en-US" b="1"/>
                      <a:t> %</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dlblFieldTable/>
                  <c15:showDataLabelsRange val="0"/>
                </c:ext>
                <c:ext xmlns:c16="http://schemas.microsoft.com/office/drawing/2014/chart" uri="{C3380CC4-5D6E-409C-BE32-E72D297353CC}">
                  <c16:uniqueId val="{00000003-CEBB-4464-B587-6B07BA2C009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65</c:v>
                </c:pt>
                <c:pt idx="1">
                  <c:v>45</c:v>
                </c:pt>
              </c:numCache>
            </c:numRef>
          </c:val>
          <c:extLst>
            <c:ext xmlns:c16="http://schemas.microsoft.com/office/drawing/2014/chart" uri="{C3380CC4-5D6E-409C-BE32-E72D297353CC}">
              <c16:uniqueId val="{00000004-CEBB-4464-B587-6B07BA2C0094}"/>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61292848657578E-2"/>
          <c:y val="0.19590811401855063"/>
          <c:w val="0.92605844399866621"/>
          <c:h val="0.45919823603309518"/>
        </c:manualLayout>
      </c:layout>
      <c:barChart>
        <c:barDir val="bar"/>
        <c:grouping val="percentStacked"/>
        <c:varyColors val="0"/>
        <c:ser>
          <c:idx val="0"/>
          <c:order val="0"/>
          <c:tx>
            <c:strRef>
              <c:f>Sheet1!$B$1</c:f>
              <c:strCache>
                <c:ptCount val="1"/>
                <c:pt idx="0">
                  <c:v>Complete</c:v>
                </c:pt>
              </c:strCache>
            </c:strRef>
          </c:tx>
          <c:spPr>
            <a:solidFill>
              <a:schemeClr val="accent2">
                <a:lumMod val="75000"/>
              </a:schemeClr>
            </a:solidFill>
            <a:ln>
              <a:noFill/>
            </a:ln>
            <a:effectLst/>
          </c:spPr>
          <c:invertIfNegative val="0"/>
          <c:cat>
            <c:strRef>
              <c:f>Sheet1!$A$2</c:f>
              <c:strCache>
                <c:ptCount val="1"/>
                <c:pt idx="0">
                  <c:v>Category 1</c:v>
                </c:pt>
              </c:strCache>
            </c:strRef>
          </c:cat>
          <c:val>
            <c:numRef>
              <c:f>Sheet1!$B$2</c:f>
              <c:numCache>
                <c:formatCode>General</c:formatCode>
                <c:ptCount val="1"/>
                <c:pt idx="0">
                  <c:v>70</c:v>
                </c:pt>
              </c:numCache>
            </c:numRef>
          </c:val>
          <c:extLst>
            <c:ext xmlns:c16="http://schemas.microsoft.com/office/drawing/2014/chart" uri="{C3380CC4-5D6E-409C-BE32-E72D297353CC}">
              <c16:uniqueId val="{00000000-CB4F-49EC-8D30-31C26E1DB162}"/>
            </c:ext>
          </c:extLst>
        </c:ser>
        <c:ser>
          <c:idx val="1"/>
          <c:order val="1"/>
          <c:tx>
            <c:strRef>
              <c:f>Sheet1!$C$1</c:f>
              <c:strCache>
                <c:ptCount val="1"/>
                <c:pt idx="0">
                  <c:v>In Progress</c:v>
                </c:pt>
              </c:strCache>
            </c:strRef>
          </c:tx>
          <c:spPr>
            <a:solidFill>
              <a:schemeClr val="accent2">
                <a:lumMod val="60000"/>
                <a:lumOff val="40000"/>
              </a:schemeClr>
            </a:solidFill>
            <a:ln>
              <a:noFill/>
            </a:ln>
            <a:effectLst/>
          </c:spPr>
          <c:invertIfNegative val="0"/>
          <c:cat>
            <c:strRef>
              <c:f>Sheet1!$A$2</c:f>
              <c:strCache>
                <c:ptCount val="1"/>
                <c:pt idx="0">
                  <c:v>Category 1</c:v>
                </c:pt>
              </c:strCache>
            </c:strRef>
          </c:cat>
          <c:val>
            <c:numRef>
              <c:f>Sheet1!$C$2</c:f>
              <c:numCache>
                <c:formatCode>General</c:formatCode>
                <c:ptCount val="1"/>
                <c:pt idx="0">
                  <c:v>30</c:v>
                </c:pt>
              </c:numCache>
            </c:numRef>
          </c:val>
          <c:extLst>
            <c:ext xmlns:c16="http://schemas.microsoft.com/office/drawing/2014/chart" uri="{C3380CC4-5D6E-409C-BE32-E72D297353CC}">
              <c16:uniqueId val="{00000001-CB4F-49EC-8D30-31C26E1DB162}"/>
            </c:ext>
          </c:extLst>
        </c:ser>
        <c:dLbls>
          <c:showLegendKey val="0"/>
          <c:showVal val="0"/>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numFmt formatCode="0%" sourceLinked="1"/>
        <c:majorTickMark val="none"/>
        <c:minorTickMark val="none"/>
        <c:tickLblPos val="nextTo"/>
        <c:crossAx val="339891183"/>
        <c:crosses val="autoZero"/>
        <c:crossBetween val="between"/>
      </c:valAx>
      <c:spPr>
        <a:noFill/>
        <a:ln>
          <a:noFill/>
        </a:ln>
        <a:effectLst/>
      </c:spPr>
    </c:plotArea>
    <c:legend>
      <c:legendPos val="b"/>
      <c:layout>
        <c:manualLayout>
          <c:xMode val="edge"/>
          <c:yMode val="edge"/>
          <c:x val="0.25871508051020026"/>
          <c:y val="0.60630875625267078"/>
          <c:w val="0.49477557699076985"/>
          <c:h val="0.204147343086242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61292848657578E-2"/>
          <c:y val="0.19590811401855063"/>
          <c:w val="0.92605844399866621"/>
          <c:h val="0.45919823603309518"/>
        </c:manualLayout>
      </c:layout>
      <c:barChart>
        <c:barDir val="bar"/>
        <c:grouping val="percentStacked"/>
        <c:varyColors val="0"/>
        <c:ser>
          <c:idx val="0"/>
          <c:order val="0"/>
          <c:tx>
            <c:strRef>
              <c:f>Sheet1!$B$1</c:f>
              <c:strCache>
                <c:ptCount val="1"/>
                <c:pt idx="0">
                  <c:v>Complete</c:v>
                </c:pt>
              </c:strCache>
            </c:strRef>
          </c:tx>
          <c:spPr>
            <a:solidFill>
              <a:schemeClr val="accent2">
                <a:lumMod val="75000"/>
              </a:schemeClr>
            </a:solidFill>
            <a:ln>
              <a:noFill/>
            </a:ln>
            <a:effectLst/>
          </c:spPr>
          <c:invertIfNegative val="0"/>
          <c:cat>
            <c:strRef>
              <c:f>Sheet1!$A$2</c:f>
              <c:strCache>
                <c:ptCount val="1"/>
                <c:pt idx="0">
                  <c:v>Category 1</c:v>
                </c:pt>
              </c:strCache>
            </c:strRef>
          </c:cat>
          <c:val>
            <c:numRef>
              <c:f>Sheet1!$B$2</c:f>
              <c:numCache>
                <c:formatCode>General</c:formatCode>
                <c:ptCount val="1"/>
                <c:pt idx="0">
                  <c:v>25</c:v>
                </c:pt>
              </c:numCache>
            </c:numRef>
          </c:val>
          <c:extLst>
            <c:ext xmlns:c16="http://schemas.microsoft.com/office/drawing/2014/chart" uri="{C3380CC4-5D6E-409C-BE32-E72D297353CC}">
              <c16:uniqueId val="{00000000-D5AE-44F6-AEBF-B3717190B540}"/>
            </c:ext>
          </c:extLst>
        </c:ser>
        <c:ser>
          <c:idx val="1"/>
          <c:order val="1"/>
          <c:tx>
            <c:strRef>
              <c:f>Sheet1!$C$1</c:f>
              <c:strCache>
                <c:ptCount val="1"/>
                <c:pt idx="0">
                  <c:v>In Progress</c:v>
                </c:pt>
              </c:strCache>
            </c:strRef>
          </c:tx>
          <c:spPr>
            <a:solidFill>
              <a:schemeClr val="accent2">
                <a:lumMod val="60000"/>
                <a:lumOff val="40000"/>
              </a:schemeClr>
            </a:solidFill>
            <a:ln>
              <a:noFill/>
            </a:ln>
            <a:effectLst/>
          </c:spPr>
          <c:invertIfNegative val="0"/>
          <c:cat>
            <c:strRef>
              <c:f>Sheet1!$A$2</c:f>
              <c:strCache>
                <c:ptCount val="1"/>
                <c:pt idx="0">
                  <c:v>Category 1</c:v>
                </c:pt>
              </c:strCache>
            </c:strRef>
          </c:cat>
          <c:val>
            <c:numRef>
              <c:f>Sheet1!$C$2</c:f>
              <c:numCache>
                <c:formatCode>General</c:formatCode>
                <c:ptCount val="1"/>
                <c:pt idx="0">
                  <c:v>75</c:v>
                </c:pt>
              </c:numCache>
            </c:numRef>
          </c:val>
          <c:extLst>
            <c:ext xmlns:c16="http://schemas.microsoft.com/office/drawing/2014/chart" uri="{C3380CC4-5D6E-409C-BE32-E72D297353CC}">
              <c16:uniqueId val="{00000001-D5AE-44F6-AEBF-B3717190B540}"/>
            </c:ext>
          </c:extLst>
        </c:ser>
        <c:dLbls>
          <c:showLegendKey val="0"/>
          <c:showVal val="0"/>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numFmt formatCode="0%" sourceLinked="1"/>
        <c:majorTickMark val="none"/>
        <c:minorTickMark val="none"/>
        <c:tickLblPos val="nextTo"/>
        <c:crossAx val="339891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spPr>
            <a:solidFill>
              <a:srgbClr val="F65097"/>
            </a:solidFill>
          </c:spPr>
          <c:dPt>
            <c:idx val="0"/>
            <c:bubble3D val="0"/>
            <c:spPr>
              <a:solidFill>
                <a:srgbClr val="FF0066"/>
              </a:solidFill>
              <a:ln w="19050">
                <a:solidFill>
                  <a:schemeClr val="lt1"/>
                </a:solidFill>
              </a:ln>
              <a:effectLst/>
            </c:spPr>
            <c:extLst>
              <c:ext xmlns:c16="http://schemas.microsoft.com/office/drawing/2014/chart" uri="{C3380CC4-5D6E-409C-BE32-E72D297353CC}">
                <c16:uniqueId val="{00000001-A70E-48A4-96A9-438BCF2D1ECD}"/>
              </c:ext>
            </c:extLst>
          </c:dPt>
          <c:dPt>
            <c:idx val="1"/>
            <c:bubble3D val="0"/>
            <c:spPr>
              <a:solidFill>
                <a:srgbClr val="F983B6"/>
              </a:solidFill>
              <a:ln w="19050">
                <a:solidFill>
                  <a:schemeClr val="lt1"/>
                </a:solidFill>
              </a:ln>
              <a:effectLst/>
            </c:spPr>
            <c:extLst>
              <c:ext xmlns:c16="http://schemas.microsoft.com/office/drawing/2014/chart" uri="{C3380CC4-5D6E-409C-BE32-E72D297353CC}">
                <c16:uniqueId val="{00000003-A70E-48A4-96A9-438BCF2D1ECD}"/>
              </c:ext>
            </c:extLst>
          </c:dPt>
          <c:dLbls>
            <c:dLbl>
              <c:idx val="0"/>
              <c:layout>
                <c:manualLayout>
                  <c:x val="0.11002046989946694"/>
                  <c:y val="-6.7873980286973362E-2"/>
                </c:manualLayout>
              </c:layout>
              <c:tx>
                <c:rich>
                  <a:bodyPr/>
                  <a:lstStyle/>
                  <a:p>
                    <a:fld id="{52C62754-FC21-4AB6-BC90-3195169FC22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70E-48A4-96A9-438BCF2D1ECD}"/>
                </c:ext>
              </c:extLst>
            </c:dLbl>
            <c:dLbl>
              <c:idx val="1"/>
              <c:layout>
                <c:manualLayout>
                  <c:x val="-0.15034017229290314"/>
                  <c:y val="4.07243482780315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a:pPr>
                      <a:t>[VALUE]</a:t>
                    </a:fld>
                    <a:r>
                      <a:rPr lang="en-US" b="0"/>
                      <a:t> %</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dlblFieldTable/>
                  <c15:showDataLabelsRange val="0"/>
                </c:ext>
                <c:ext xmlns:c16="http://schemas.microsoft.com/office/drawing/2014/chart" uri="{C3380CC4-5D6E-409C-BE32-E72D297353CC}">
                  <c16:uniqueId val="{00000003-A70E-48A4-96A9-438BCF2D1EC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0-D880-419D-87C3-B0F49C540958}"/>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23623066809936455"/>
          <c:y val="0.89388261254114576"/>
          <c:w val="0.5275386638012709"/>
          <c:h val="9.222128001021236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dPt>
            <c:idx val="0"/>
            <c:bubble3D val="0"/>
            <c:spPr>
              <a:solidFill>
                <a:srgbClr val="FF0066"/>
              </a:solidFill>
              <a:ln w="19050">
                <a:solidFill>
                  <a:schemeClr val="lt1"/>
                </a:solidFill>
              </a:ln>
              <a:effectLst/>
            </c:spPr>
            <c:extLst>
              <c:ext xmlns:c16="http://schemas.microsoft.com/office/drawing/2014/chart" uri="{C3380CC4-5D6E-409C-BE32-E72D297353CC}">
                <c16:uniqueId val="{00000001-482D-402A-8B2B-1E446F133427}"/>
              </c:ext>
            </c:extLst>
          </c:dPt>
          <c:dPt>
            <c:idx val="1"/>
            <c:bubble3D val="0"/>
            <c:spPr>
              <a:solidFill>
                <a:srgbClr val="F983B6"/>
              </a:solidFill>
              <a:ln w="19050">
                <a:solidFill>
                  <a:schemeClr val="lt1"/>
                </a:solidFill>
              </a:ln>
              <a:effectLst/>
            </c:spPr>
            <c:extLst>
              <c:ext xmlns:c16="http://schemas.microsoft.com/office/drawing/2014/chart" uri="{C3380CC4-5D6E-409C-BE32-E72D297353CC}">
                <c16:uniqueId val="{00000003-482D-402A-8B2B-1E446F133427}"/>
              </c:ext>
            </c:extLst>
          </c:dPt>
          <c:dLbls>
            <c:dLbl>
              <c:idx val="0"/>
              <c:layout>
                <c:manualLayout>
                  <c:x val="0.11002046989946694"/>
                  <c:y val="-6.7873980286973362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fld id="{52C62754-FC21-4AB6-BC90-3195169FC22E}" type="VALUE">
                      <a:rPr lang="en-US" b="1" smtClean="0"/>
                      <a:pPr>
                        <a:defRPr b="1"/>
                      </a:pPr>
                      <a:t>[VALUE]</a:t>
                    </a:fld>
                    <a:r>
                      <a:rPr lang="en-US" b="1"/>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82D-402A-8B2B-1E446F133427}"/>
                </c:ext>
              </c:extLst>
            </c:dLbl>
            <c:dLbl>
              <c:idx val="1"/>
              <c:layout>
                <c:manualLayout>
                  <c:x val="-0.15034017229290314"/>
                  <c:y val="4.07243482780315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a:pPr>
                      <a:t>[VALUE]</a:t>
                    </a:fld>
                    <a:r>
                      <a:rPr lang="en-US" b="0"/>
                      <a:t> %</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dlblFieldTable/>
                  <c15:showDataLabelsRange val="0"/>
                </c:ext>
                <c:ext xmlns:c16="http://schemas.microsoft.com/office/drawing/2014/chart" uri="{C3380CC4-5D6E-409C-BE32-E72D297353CC}">
                  <c16:uniqueId val="{00000003-482D-402A-8B2B-1E446F13342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482D-402A-8B2B-1E446F133427}"/>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23623066809936455"/>
          <c:y val="0.89388261254114576"/>
          <c:w val="0.5275386638012709"/>
          <c:h val="9.222128001021236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3609798182424461E-2"/>
          <c:y val="0.20588429761889732"/>
          <c:w val="0.92605844399866621"/>
          <c:h val="0.45919823603309518"/>
        </c:manualLayout>
      </c:layout>
      <c:barChart>
        <c:barDir val="bar"/>
        <c:grouping val="percentStacked"/>
        <c:varyColors val="0"/>
        <c:ser>
          <c:idx val="0"/>
          <c:order val="0"/>
          <c:tx>
            <c:strRef>
              <c:f>Sheet1!$B$1</c:f>
              <c:strCache>
                <c:ptCount val="1"/>
                <c:pt idx="0">
                  <c:v>Complete</c:v>
                </c:pt>
              </c:strCache>
            </c:strRef>
          </c:tx>
          <c:spPr>
            <a:solidFill>
              <a:srgbClr val="FF0066"/>
            </a:solidFill>
            <a:ln>
              <a:noFill/>
            </a:ln>
            <a:effectLst/>
          </c:spPr>
          <c:invertIfNegative val="0"/>
          <c:cat>
            <c:strRef>
              <c:f>Sheet1!$A$2</c:f>
              <c:strCache>
                <c:ptCount val="1"/>
                <c:pt idx="0">
                  <c:v>Category 1</c:v>
                </c:pt>
              </c:strCache>
            </c:strRef>
          </c:cat>
          <c:val>
            <c:numRef>
              <c:f>Sheet1!$B$2</c:f>
              <c:numCache>
                <c:formatCode>General</c:formatCode>
                <c:ptCount val="1"/>
                <c:pt idx="0">
                  <c:v>45</c:v>
                </c:pt>
              </c:numCache>
            </c:numRef>
          </c:val>
          <c:extLst>
            <c:ext xmlns:c16="http://schemas.microsoft.com/office/drawing/2014/chart" uri="{C3380CC4-5D6E-409C-BE32-E72D297353CC}">
              <c16:uniqueId val="{00000000-4AA8-4D88-9669-D0AB2D8DC1B3}"/>
            </c:ext>
          </c:extLst>
        </c:ser>
        <c:ser>
          <c:idx val="1"/>
          <c:order val="1"/>
          <c:tx>
            <c:strRef>
              <c:f>Sheet1!$C$1</c:f>
              <c:strCache>
                <c:ptCount val="1"/>
                <c:pt idx="0">
                  <c:v>In Progress</c:v>
                </c:pt>
              </c:strCache>
            </c:strRef>
          </c:tx>
          <c:spPr>
            <a:solidFill>
              <a:srgbClr val="FF6699"/>
            </a:solidFill>
            <a:ln>
              <a:noFill/>
            </a:ln>
            <a:effectLst/>
          </c:spPr>
          <c:invertIfNegative val="0"/>
          <c:cat>
            <c:strRef>
              <c:f>Sheet1!$A$2</c:f>
              <c:strCache>
                <c:ptCount val="1"/>
                <c:pt idx="0">
                  <c:v>Category 1</c:v>
                </c:pt>
              </c:strCache>
            </c:strRef>
          </c:cat>
          <c:val>
            <c:numRef>
              <c:f>Sheet1!$C$2</c:f>
              <c:numCache>
                <c:formatCode>General</c:formatCode>
                <c:ptCount val="1"/>
                <c:pt idx="0">
                  <c:v>15</c:v>
                </c:pt>
              </c:numCache>
            </c:numRef>
          </c:val>
          <c:extLst>
            <c:ext xmlns:c16="http://schemas.microsoft.com/office/drawing/2014/chart" uri="{C3380CC4-5D6E-409C-BE32-E72D297353CC}">
              <c16:uniqueId val="{00000001-4AA8-4D88-9669-D0AB2D8DC1B3}"/>
            </c:ext>
          </c:extLst>
        </c:ser>
        <c:dLbls>
          <c:showLegendKey val="0"/>
          <c:showVal val="0"/>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majorGridlines>
          <c:spPr>
            <a:ln w="9525" cap="flat" cmpd="sng" algn="ctr">
              <a:solidFill>
                <a:srgbClr val="FFDDDD"/>
              </a:solidFill>
              <a:round/>
            </a:ln>
            <a:effectLst/>
          </c:spPr>
        </c:majorGridlines>
        <c:numFmt formatCode="0%" sourceLinked="1"/>
        <c:majorTickMark val="none"/>
        <c:minorTickMark val="none"/>
        <c:tickLblPos val="nextTo"/>
        <c:crossAx val="339891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2064176571823"/>
          <c:y val="0.21823670662834746"/>
          <c:w val="0.43137262767719964"/>
          <c:h val="0.71926343272101367"/>
        </c:manualLayout>
      </c:layout>
      <c:pieChart>
        <c:varyColors val="1"/>
        <c:ser>
          <c:idx val="0"/>
          <c:order val="0"/>
          <c:tx>
            <c:strRef>
              <c:f>Sheet1!$B$1</c:f>
              <c:strCache>
                <c:ptCount val="1"/>
                <c:pt idx="0">
                  <c:v>Complete Communities Key Results Status Summary</c:v>
                </c:pt>
              </c:strCache>
            </c:strRef>
          </c:tx>
          <c:dPt>
            <c:idx val="0"/>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1-3DB0-4611-A788-A40ACDAB04B3}"/>
              </c:ext>
            </c:extLst>
          </c:dPt>
          <c:dPt>
            <c:idx val="1"/>
            <c:bubble3D val="0"/>
            <c:spPr>
              <a:solidFill>
                <a:srgbClr val="4EA72E"/>
              </a:solidFill>
              <a:ln w="19050">
                <a:solidFill>
                  <a:schemeClr val="lt1"/>
                </a:solidFill>
              </a:ln>
              <a:effectLst/>
            </c:spPr>
            <c:extLst>
              <c:ext xmlns:c16="http://schemas.microsoft.com/office/drawing/2014/chart" uri="{C3380CC4-5D6E-409C-BE32-E72D297353CC}">
                <c16:uniqueId val="{00000003-3DB0-4611-A788-A40ACDAB04B3}"/>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3DB0-4611-A788-A40ACDAB04B3}"/>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3DB0-4611-A788-A40ACDAB04B3}"/>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9-3DB0-4611-A788-A40ACDAB04B3}"/>
              </c:ext>
            </c:extLst>
          </c:dPt>
          <c:cat>
            <c:strRef>
              <c:f>Sheet1!$A$2:$A$6</c:f>
              <c:strCache>
                <c:ptCount val="5"/>
                <c:pt idx="0">
                  <c:v>Complete</c:v>
                </c:pt>
                <c:pt idx="1">
                  <c:v>Proceeding as Planned</c:v>
                </c:pt>
                <c:pt idx="2">
                  <c:v>Being Monitored</c:v>
                </c:pt>
                <c:pt idx="3">
                  <c:v>On Hold</c:v>
                </c:pt>
                <c:pt idx="4">
                  <c:v>Not Started</c:v>
                </c:pt>
              </c:strCache>
            </c:strRef>
          </c:cat>
          <c:val>
            <c:numRef>
              <c:f>Sheet1!$B$2:$B$6</c:f>
              <c:numCache>
                <c:formatCode>0%</c:formatCode>
                <c:ptCount val="5"/>
                <c:pt idx="0">
                  <c:v>0.12</c:v>
                </c:pt>
                <c:pt idx="1">
                  <c:v>0.63</c:v>
                </c:pt>
                <c:pt idx="2">
                  <c:v>0.12</c:v>
                </c:pt>
                <c:pt idx="3">
                  <c:v>0</c:v>
                </c:pt>
                <c:pt idx="4">
                  <c:v>0.12</c:v>
                </c:pt>
              </c:numCache>
            </c:numRef>
          </c:val>
          <c:extLst>
            <c:ext xmlns:c16="http://schemas.microsoft.com/office/drawing/2014/chart" uri="{C3380CC4-5D6E-409C-BE32-E72D297353CC}">
              <c16:uniqueId val="{0000000A-3DB0-4611-A788-A40ACDAB04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09798182424461E-2"/>
          <c:y val="0.35684381480086991"/>
          <c:w val="0.92605844399866621"/>
          <c:h val="0.30823887743117412"/>
        </c:manualLayout>
      </c:layout>
      <c:barChart>
        <c:barDir val="bar"/>
        <c:grouping val="percentStacked"/>
        <c:varyColors val="0"/>
        <c:ser>
          <c:idx val="0"/>
          <c:order val="0"/>
          <c:tx>
            <c:strRef>
              <c:f>Sheet1!$B$1</c:f>
              <c:strCache>
                <c:ptCount val="1"/>
                <c:pt idx="0">
                  <c:v>Complete</c:v>
                </c:pt>
              </c:strCache>
            </c:strRef>
          </c:tx>
          <c:spPr>
            <a:solidFill>
              <a:srgbClr val="FF0066"/>
            </a:solidFill>
            <a:ln>
              <a:noFill/>
            </a:ln>
            <a:effectLst/>
          </c:spPr>
          <c:invertIfNegative val="0"/>
          <c:dLbls>
            <c:dLbl>
              <c:idx val="0"/>
              <c:tx>
                <c:rich>
                  <a:bodyPr/>
                  <a:lstStyle/>
                  <a:p>
                    <a:r>
                      <a:rPr lang="en-US" b="1"/>
                      <a:t>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D6F-42A8-A7F0-3F1B2915A00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10</c:v>
                </c:pt>
              </c:numCache>
            </c:numRef>
          </c:val>
          <c:extLst>
            <c:ext xmlns:c16="http://schemas.microsoft.com/office/drawing/2014/chart" uri="{C3380CC4-5D6E-409C-BE32-E72D297353CC}">
              <c16:uniqueId val="{00000000-3D6F-42A8-A7F0-3F1B2915A001}"/>
            </c:ext>
          </c:extLst>
        </c:ser>
        <c:dLbls>
          <c:dLblPos val="ctr"/>
          <c:showLegendKey val="0"/>
          <c:showVal val="1"/>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majorGridlines>
          <c:spPr>
            <a:ln w="9525" cap="flat" cmpd="sng" algn="ctr">
              <a:solidFill>
                <a:srgbClr val="FFDDDD"/>
              </a:solidFill>
              <a:round/>
            </a:ln>
            <a:effectLst/>
          </c:spPr>
        </c:majorGridlines>
        <c:numFmt formatCode="0%" sourceLinked="1"/>
        <c:majorTickMark val="none"/>
        <c:minorTickMark val="none"/>
        <c:tickLblPos val="nextTo"/>
        <c:crossAx val="339891183"/>
        <c:crosses val="autoZero"/>
        <c:crossBetween val="between"/>
      </c:valAx>
      <c:spPr>
        <a:noFill/>
        <a:ln>
          <a:noFill/>
        </a:ln>
        <a:effectLst/>
      </c:spPr>
    </c:plotArea>
    <c:legend>
      <c:legendPos val="b"/>
      <c:layout>
        <c:manualLayout>
          <c:xMode val="edge"/>
          <c:yMode val="edge"/>
          <c:x val="0.38076943942233921"/>
          <c:y val="9.8665913743206005E-2"/>
          <c:w val="0.23846087293491702"/>
          <c:h val="0.292096049991851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3609798182424461E-2"/>
          <c:y val="0.20588429761889732"/>
          <c:w val="0.92605844399866621"/>
          <c:h val="0.45919823603309518"/>
        </c:manualLayout>
      </c:layout>
      <c:barChart>
        <c:barDir val="bar"/>
        <c:grouping val="percentStacked"/>
        <c:varyColors val="0"/>
        <c:ser>
          <c:idx val="0"/>
          <c:order val="0"/>
          <c:tx>
            <c:strRef>
              <c:f>Sheet1!$B$1</c:f>
              <c:strCache>
                <c:ptCount val="1"/>
                <c:pt idx="0">
                  <c:v>Complete</c:v>
                </c:pt>
              </c:strCache>
            </c:strRef>
          </c:tx>
          <c:spPr>
            <a:solidFill>
              <a:srgbClr val="FF0066"/>
            </a:solidFill>
            <a:ln>
              <a:noFill/>
            </a:ln>
            <a:effectLst/>
          </c:spPr>
          <c:invertIfNegative val="0"/>
          <c:cat>
            <c:strRef>
              <c:f>Sheet1!$A$2</c:f>
              <c:strCache>
                <c:ptCount val="1"/>
                <c:pt idx="0">
                  <c:v>Category 1</c:v>
                </c:pt>
              </c:strCache>
            </c:strRef>
          </c:cat>
          <c:val>
            <c:numRef>
              <c:f>Sheet1!$B$2</c:f>
              <c:numCache>
                <c:formatCode>General</c:formatCode>
                <c:ptCount val="1"/>
                <c:pt idx="0">
                  <c:v>25</c:v>
                </c:pt>
              </c:numCache>
            </c:numRef>
          </c:val>
          <c:extLst>
            <c:ext xmlns:c16="http://schemas.microsoft.com/office/drawing/2014/chart" uri="{C3380CC4-5D6E-409C-BE32-E72D297353CC}">
              <c16:uniqueId val="{00000000-8199-4CC4-BDE3-AF8D5C99A9A1}"/>
            </c:ext>
          </c:extLst>
        </c:ser>
        <c:ser>
          <c:idx val="1"/>
          <c:order val="1"/>
          <c:tx>
            <c:strRef>
              <c:f>Sheet1!$C$1</c:f>
              <c:strCache>
                <c:ptCount val="1"/>
                <c:pt idx="0">
                  <c:v>In Progress</c:v>
                </c:pt>
              </c:strCache>
            </c:strRef>
          </c:tx>
          <c:spPr>
            <a:solidFill>
              <a:srgbClr val="FF6699"/>
            </a:solidFill>
            <a:ln>
              <a:noFill/>
            </a:ln>
            <a:effectLst/>
          </c:spPr>
          <c:invertIfNegative val="0"/>
          <c:cat>
            <c:strRef>
              <c:f>Sheet1!$A$2</c:f>
              <c:strCache>
                <c:ptCount val="1"/>
                <c:pt idx="0">
                  <c:v>Category 1</c:v>
                </c:pt>
              </c:strCache>
            </c:strRef>
          </c:cat>
          <c:val>
            <c:numRef>
              <c:f>Sheet1!$C$2</c:f>
              <c:numCache>
                <c:formatCode>General</c:formatCode>
                <c:ptCount val="1"/>
                <c:pt idx="0">
                  <c:v>75</c:v>
                </c:pt>
              </c:numCache>
            </c:numRef>
          </c:val>
          <c:extLst>
            <c:ext xmlns:c16="http://schemas.microsoft.com/office/drawing/2014/chart" uri="{C3380CC4-5D6E-409C-BE32-E72D297353CC}">
              <c16:uniqueId val="{00000001-8199-4CC4-BDE3-AF8D5C99A9A1}"/>
            </c:ext>
          </c:extLst>
        </c:ser>
        <c:dLbls>
          <c:showLegendKey val="0"/>
          <c:showVal val="0"/>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majorGridlines>
          <c:spPr>
            <a:ln w="9525" cap="flat" cmpd="sng" algn="ctr">
              <a:solidFill>
                <a:srgbClr val="FFDDDD"/>
              </a:solidFill>
              <a:round/>
            </a:ln>
            <a:effectLst/>
          </c:spPr>
        </c:majorGridlines>
        <c:numFmt formatCode="0%" sourceLinked="1"/>
        <c:majorTickMark val="none"/>
        <c:minorTickMark val="none"/>
        <c:tickLblPos val="nextTo"/>
        <c:crossAx val="339891183"/>
        <c:crosses val="autoZero"/>
        <c:crossBetween val="between"/>
      </c:valAx>
      <c:spPr>
        <a:noFill/>
        <a:ln>
          <a:noFill/>
        </a:ln>
        <a:effectLst/>
      </c:spPr>
    </c:plotArea>
    <c:legend>
      <c:legendPos val="b"/>
      <c:layout>
        <c:manualLayout>
          <c:xMode val="edge"/>
          <c:yMode val="edge"/>
          <c:x val="0.17372913031765219"/>
          <c:y val="0.58681323573420685"/>
          <c:w val="0.58088952767555779"/>
          <c:h val="0.214256683284019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spPr>
            <a:solidFill>
              <a:srgbClr val="F65097"/>
            </a:solidFill>
          </c:spPr>
          <c:dPt>
            <c:idx val="0"/>
            <c:bubble3D val="0"/>
            <c:spPr>
              <a:solidFill>
                <a:srgbClr val="FF0066"/>
              </a:solidFill>
              <a:ln w="19050">
                <a:solidFill>
                  <a:schemeClr val="lt1"/>
                </a:solidFill>
              </a:ln>
              <a:effectLst/>
            </c:spPr>
            <c:extLst>
              <c:ext xmlns:c16="http://schemas.microsoft.com/office/drawing/2014/chart" uri="{C3380CC4-5D6E-409C-BE32-E72D297353CC}">
                <c16:uniqueId val="{00000001-4302-4C55-A244-BA1C5A39B70F}"/>
              </c:ext>
            </c:extLst>
          </c:dPt>
          <c:dPt>
            <c:idx val="1"/>
            <c:bubble3D val="0"/>
            <c:spPr>
              <a:solidFill>
                <a:srgbClr val="F983B6"/>
              </a:solidFill>
              <a:ln w="19050">
                <a:solidFill>
                  <a:schemeClr val="lt1"/>
                </a:solidFill>
              </a:ln>
              <a:effectLst/>
            </c:spPr>
            <c:extLst>
              <c:ext xmlns:c16="http://schemas.microsoft.com/office/drawing/2014/chart" uri="{C3380CC4-5D6E-409C-BE32-E72D297353CC}">
                <c16:uniqueId val="{00000003-4302-4C55-A244-BA1C5A39B70F}"/>
              </c:ext>
            </c:extLst>
          </c:dPt>
          <c:dLbls>
            <c:dLbl>
              <c:idx val="0"/>
              <c:layout>
                <c:manualLayout>
                  <c:x val="0.12317680761854231"/>
                  <c:y val="-1.2901075470951401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fld id="{52C62754-FC21-4AB6-BC90-3195169FC22E}" type="VALUE">
                      <a:rPr lang="en-US" smtClean="0"/>
                      <a:pPr>
                        <a:defRPr b="1"/>
                      </a:pPr>
                      <a:t>[VALUE]</a:t>
                    </a:fld>
                    <a:r>
                      <a:rPr lang="en-US"/>
                      <a:t>%</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152227887738518"/>
                      <c:h val="8.6779103015672002E-2"/>
                    </c:manualLayout>
                  </c15:layout>
                  <c15:dlblFieldTable/>
                  <c15:showDataLabelsRange val="0"/>
                </c:ext>
                <c:ext xmlns:c16="http://schemas.microsoft.com/office/drawing/2014/chart" uri="{C3380CC4-5D6E-409C-BE32-E72D297353CC}">
                  <c16:uniqueId val="{00000001-4302-4C55-A244-BA1C5A39B70F}"/>
                </c:ext>
              </c:extLst>
            </c:dLbl>
            <c:dLbl>
              <c:idx val="1"/>
              <c:layout>
                <c:manualLayout>
                  <c:x val="-0.12841269084859119"/>
                  <c:y val="9.569725047490890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a:pPr>
                      <a:t>[VALUE]</a:t>
                    </a:fld>
                    <a:r>
                      <a:rPr lang="en-US" b="0"/>
                      <a:t> %</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479360001547024"/>
                      <c:h val="0.16712591024220358"/>
                    </c:manualLayout>
                  </c15:layout>
                  <c15:dlblFieldTable/>
                  <c15:showDataLabelsRange val="0"/>
                </c:ext>
                <c:ext xmlns:c16="http://schemas.microsoft.com/office/drawing/2014/chart" uri="{C3380CC4-5D6E-409C-BE32-E72D297353CC}">
                  <c16:uniqueId val="{00000003-4302-4C55-A244-BA1C5A39B70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4302-4C55-A244-BA1C5A39B70F}"/>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9.0773489683473818E-2"/>
          <c:y val="0.89388261254114576"/>
          <c:w val="0.8153584283106825"/>
          <c:h val="9.222128001021236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09798182424461E-2"/>
          <c:y val="0.35684381480086991"/>
          <c:w val="0.92605844399866621"/>
          <c:h val="0.30823887743117412"/>
        </c:manualLayout>
      </c:layout>
      <c:barChart>
        <c:barDir val="bar"/>
        <c:grouping val="percentStacked"/>
        <c:varyColors val="0"/>
        <c:ser>
          <c:idx val="0"/>
          <c:order val="0"/>
          <c:tx>
            <c:strRef>
              <c:f>Sheet1!$B$1</c:f>
              <c:strCache>
                <c:ptCount val="1"/>
                <c:pt idx="0">
                  <c:v>Complete</c:v>
                </c:pt>
              </c:strCache>
            </c:strRef>
          </c:tx>
          <c:spPr>
            <a:solidFill>
              <a:srgbClr val="00B0F0"/>
            </a:solidFill>
            <a:ln>
              <a:noFill/>
            </a:ln>
            <a:effectLst/>
          </c:spPr>
          <c:invertIfNegative val="0"/>
          <c:dLbls>
            <c:dLbl>
              <c:idx val="0"/>
              <c:tx>
                <c:rich>
                  <a:bodyPr/>
                  <a:lstStyle/>
                  <a:p>
                    <a:r>
                      <a:rPr lang="en-US" b="1"/>
                      <a:t>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D70-4F43-9527-EBF5D7C1DB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10</c:v>
                </c:pt>
              </c:numCache>
            </c:numRef>
          </c:val>
          <c:extLst>
            <c:ext xmlns:c16="http://schemas.microsoft.com/office/drawing/2014/chart" uri="{C3380CC4-5D6E-409C-BE32-E72D297353CC}">
              <c16:uniqueId val="{00000001-ED70-4F43-9527-EBF5D7C1DB16}"/>
            </c:ext>
          </c:extLst>
        </c:ser>
        <c:dLbls>
          <c:dLblPos val="ctr"/>
          <c:showLegendKey val="0"/>
          <c:showVal val="1"/>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majorGridlines>
          <c:spPr>
            <a:ln w="9525" cap="flat" cmpd="sng" algn="ctr">
              <a:solidFill>
                <a:srgbClr val="FFDDDD"/>
              </a:solidFill>
              <a:round/>
            </a:ln>
            <a:effectLst/>
          </c:spPr>
        </c:majorGridlines>
        <c:numFmt formatCode="0%" sourceLinked="1"/>
        <c:majorTickMark val="none"/>
        <c:minorTickMark val="none"/>
        <c:tickLblPos val="nextTo"/>
        <c:crossAx val="339891183"/>
        <c:crosses val="autoZero"/>
        <c:crossBetween val="between"/>
      </c:valAx>
      <c:spPr>
        <a:noFill/>
        <a:ln>
          <a:noFill/>
        </a:ln>
        <a:effectLst/>
      </c:spPr>
    </c:plotArea>
    <c:legend>
      <c:legendPos val="b"/>
      <c:layout>
        <c:manualLayout>
          <c:xMode val="edge"/>
          <c:yMode val="edge"/>
          <c:x val="0.20179878799456197"/>
          <c:y val="0.13400385655972241"/>
          <c:w val="0.55313748601057933"/>
          <c:h val="0.292096049991851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41036354739719"/>
          <c:y val="0.14239443407899546"/>
          <c:w val="0.48195668948085063"/>
          <c:h val="0.63753311262477363"/>
        </c:manualLayout>
      </c:layout>
      <c:doughnutChart>
        <c:varyColors val="1"/>
        <c:ser>
          <c:idx val="0"/>
          <c:order val="0"/>
          <c:tx>
            <c:strRef>
              <c:f>Sheet1!$B$1</c:f>
              <c:strCache>
                <c:ptCount val="1"/>
                <c:pt idx="0">
                  <c:v>Sales</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ED82-4CA5-A6CF-44515383A933}"/>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ED82-4CA5-A6CF-44515383A933}"/>
              </c:ext>
            </c:extLst>
          </c:dPt>
          <c:dLbls>
            <c:dLbl>
              <c:idx val="0"/>
              <c:layout>
                <c:manualLayout>
                  <c:x val="-0.28571339775356791"/>
                  <c:y val="3.0517804712577111E-2"/>
                </c:manualLayout>
              </c:layout>
              <c:tx>
                <c:rich>
                  <a:bodyPr/>
                  <a:lstStyle/>
                  <a:p>
                    <a:fld id="{52C62754-FC21-4AB6-BC90-3195169FC22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D82-4CA5-A6CF-44515383A933}"/>
                </c:ext>
              </c:extLst>
            </c:dLbl>
            <c:dLbl>
              <c:idx val="1"/>
              <c:layout>
                <c:manualLayout>
                  <c:x val="-0.22821899826922776"/>
                  <c:y val="2.879680805936834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r>
                      <a:rPr lang="en-US" b="0" dirty="0"/>
                      <a:t>10%</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showDataLabelsRange val="0"/>
                </c:ext>
                <c:ext xmlns:c16="http://schemas.microsoft.com/office/drawing/2014/chart" uri="{C3380CC4-5D6E-409C-BE32-E72D297353CC}">
                  <c16:uniqueId val="{00000003-ED82-4CA5-A6CF-44515383A93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ED82-4CA5-A6CF-44515383A933}"/>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35601290246387884"/>
          <c:y val="0.76795978056062797"/>
          <c:w val="0.45736409748881257"/>
          <c:h val="0.223032228445218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6470443866"/>
          <c:y val="0.19722533324589053"/>
          <c:w val="0.48195668948085063"/>
          <c:h val="0.63753311262477363"/>
        </c:manualLayout>
      </c:layout>
      <c:doughnutChart>
        <c:varyColors val="1"/>
        <c:ser>
          <c:idx val="0"/>
          <c:order val="0"/>
          <c:tx>
            <c:strRef>
              <c:f>Sheet1!$B$1</c:f>
              <c:strCache>
                <c:ptCount val="1"/>
                <c:pt idx="0">
                  <c:v>Sales</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0827-4F9D-8BC3-96AEFB7B602A}"/>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0827-4F9D-8BC3-96AEFB7B602A}"/>
              </c:ext>
            </c:extLst>
          </c:dPt>
          <c:dLbls>
            <c:dLbl>
              <c:idx val="0"/>
              <c:layout>
                <c:manualLayout>
                  <c:x val="0.19962471091789377"/>
                  <c:y val="-4.2958330619410137E-2"/>
                </c:manualLayout>
              </c:layout>
              <c:tx>
                <c:rich>
                  <a:bodyPr/>
                  <a:lstStyle/>
                  <a:p>
                    <a:fld id="{52C62754-FC21-4AB6-BC90-3195169FC22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827-4F9D-8BC3-96AEFB7B602A}"/>
                </c:ext>
              </c:extLst>
            </c:dLbl>
            <c:dLbl>
              <c:idx val="1"/>
              <c:layout>
                <c:manualLayout>
                  <c:x val="-0.12845936070790184"/>
                  <c:y val="8.5910383247808782E-4"/>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r>
                      <a:rPr lang="en-US" b="0" dirty="0"/>
                      <a:t>20%</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showDataLabelsRange val="0"/>
                </c:ext>
                <c:ext xmlns:c16="http://schemas.microsoft.com/office/drawing/2014/chart" uri="{C3380CC4-5D6E-409C-BE32-E72D297353CC}">
                  <c16:uniqueId val="{00000003-0827-4F9D-8BC3-96AEFB7B602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0827-4F9D-8BC3-96AEFB7B602A}"/>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6329819860586745"/>
          <c:y val="0.81472082672910773"/>
          <c:w val="0.66560558438935014"/>
          <c:h val="0.1610168034423271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09798182424461E-2"/>
          <c:y val="0.35684381480086991"/>
          <c:w val="0.92605844399866621"/>
          <c:h val="0.30823887743117412"/>
        </c:manualLayout>
      </c:layout>
      <c:barChart>
        <c:barDir val="bar"/>
        <c:grouping val="percentStacked"/>
        <c:varyColors val="0"/>
        <c:ser>
          <c:idx val="0"/>
          <c:order val="0"/>
          <c:tx>
            <c:strRef>
              <c:f>Sheet1!$B$1</c:f>
              <c:strCache>
                <c:ptCount val="1"/>
                <c:pt idx="0">
                  <c:v>Complete</c:v>
                </c:pt>
              </c:strCache>
            </c:strRef>
          </c:tx>
          <c:spPr>
            <a:solidFill>
              <a:schemeClr val="accent1">
                <a:lumMod val="75000"/>
              </a:schemeClr>
            </a:solidFill>
            <a:ln>
              <a:noFill/>
            </a:ln>
            <a:effectLst/>
          </c:spPr>
          <c:invertIfNegative val="0"/>
          <c:dLbls>
            <c:dLbl>
              <c:idx val="0"/>
              <c:layout>
                <c:manualLayout>
                  <c:x val="-1.3443919272969783E-2"/>
                  <c:y val="-0.24034397575616884"/>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fld id="{E9D34453-025E-4902-AA57-2FCD5E85A8E0}" type="VALUE">
                      <a:rPr lang="en-US" b="1" smtClean="0"/>
                      <a:pPr>
                        <a:defRPr b="1"/>
                      </a:pPr>
                      <a:t>[VALUE]</a:t>
                    </a:fld>
                    <a:r>
                      <a:rPr lang="en-US" b="1" dirty="0"/>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DE1-4BDA-9A87-33E5108366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35</c:v>
                </c:pt>
              </c:numCache>
            </c:numRef>
          </c:val>
          <c:extLst>
            <c:ext xmlns:c16="http://schemas.microsoft.com/office/drawing/2014/chart" uri="{C3380CC4-5D6E-409C-BE32-E72D297353CC}">
              <c16:uniqueId val="{00000000-705C-464E-9EA8-DAF672E46EE6}"/>
            </c:ext>
          </c:extLst>
        </c:ser>
        <c:ser>
          <c:idx val="1"/>
          <c:order val="1"/>
          <c:tx>
            <c:strRef>
              <c:f>Sheet1!$C$1</c:f>
              <c:strCache>
                <c:ptCount val="1"/>
                <c:pt idx="0">
                  <c:v>In Progress</c:v>
                </c:pt>
              </c:strCache>
            </c:strRef>
          </c:tx>
          <c:spPr>
            <a:solidFill>
              <a:schemeClr val="accent1">
                <a:lumMod val="60000"/>
                <a:lumOff val="40000"/>
              </a:schemeClr>
            </a:solidFill>
            <a:ln>
              <a:noFill/>
            </a:ln>
            <a:effectLst/>
          </c:spPr>
          <c:invertIfNegative val="0"/>
          <c:dLbls>
            <c:dLbl>
              <c:idx val="0"/>
              <c:layout>
                <c:manualLayout>
                  <c:x val="-1.680489909121223E-2"/>
                  <c:y val="-0.19227518060493509"/>
                </c:manualLayout>
              </c:layout>
              <c:tx>
                <c:rich>
                  <a:bodyPr/>
                  <a:lstStyle/>
                  <a:p>
                    <a:fld id="{D4A48A5C-1D3E-4424-A570-E626ACCFA55D}"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DE1-4BDA-9A87-33E51083666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65</c:v>
                </c:pt>
              </c:numCache>
            </c:numRef>
          </c:val>
          <c:extLst>
            <c:ext xmlns:c16="http://schemas.microsoft.com/office/drawing/2014/chart" uri="{C3380CC4-5D6E-409C-BE32-E72D297353CC}">
              <c16:uniqueId val="{00000001-705C-464E-9EA8-DAF672E46EE6}"/>
            </c:ext>
          </c:extLst>
        </c:ser>
        <c:dLbls>
          <c:dLblPos val="ctr"/>
          <c:showLegendKey val="0"/>
          <c:showVal val="1"/>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39891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53717455394238E-2"/>
          <c:y val="0.45973196129884686"/>
          <c:w val="0.92605844399866621"/>
          <c:h val="0.30823887743117412"/>
        </c:manualLayout>
      </c:layout>
      <c:barChart>
        <c:barDir val="bar"/>
        <c:grouping val="percentStacked"/>
        <c:varyColors val="0"/>
        <c:ser>
          <c:idx val="0"/>
          <c:order val="0"/>
          <c:tx>
            <c:strRef>
              <c:f>Sheet1!$B$1</c:f>
              <c:strCache>
                <c:ptCount val="1"/>
                <c:pt idx="0">
                  <c:v>Complete</c:v>
                </c:pt>
              </c:strCache>
            </c:strRef>
          </c:tx>
          <c:spPr>
            <a:solidFill>
              <a:schemeClr val="accent1">
                <a:lumMod val="75000"/>
              </a:schemeClr>
            </a:solidFill>
            <a:ln>
              <a:noFill/>
            </a:ln>
            <a:effectLst/>
          </c:spPr>
          <c:invertIfNegative val="0"/>
          <c:dLbls>
            <c:dLbl>
              <c:idx val="0"/>
              <c:layout>
                <c:manualLayout>
                  <c:x val="1.680489909121223E-2"/>
                  <c:y val="-0.19136105571696271"/>
                </c:manualLayout>
              </c:layout>
              <c:tx>
                <c:rich>
                  <a:bodyPr/>
                  <a:lstStyle/>
                  <a:p>
                    <a:fld id="{A8591AA7-D04E-4B1A-AD3F-3DAD674E0F23}" type="VALUE">
                      <a:rPr lang="en-US" b="1"/>
                      <a:pPr/>
                      <a:t>[VALUE]</a:t>
                    </a:fld>
                    <a:endParaRPr lang="en-CA"/>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132-4469-B296-5725AB4BE702}"/>
                </c:ext>
              </c:extLst>
            </c:dLbl>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Raleway"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0.78</c:v>
                </c:pt>
              </c:numCache>
            </c:numRef>
          </c:val>
          <c:extLst>
            <c:ext xmlns:c16="http://schemas.microsoft.com/office/drawing/2014/chart" uri="{C3380CC4-5D6E-409C-BE32-E72D297353CC}">
              <c16:uniqueId val="{00000000-C44E-40EC-8BC5-67164240065A}"/>
            </c:ext>
          </c:extLst>
        </c:ser>
        <c:ser>
          <c:idx val="1"/>
          <c:order val="1"/>
          <c:tx>
            <c:strRef>
              <c:f>Sheet1!$C$1</c:f>
              <c:strCache>
                <c:ptCount val="1"/>
                <c:pt idx="0">
                  <c:v>In Progress</c:v>
                </c:pt>
              </c:strCache>
            </c:strRef>
          </c:tx>
          <c:spPr>
            <a:solidFill>
              <a:schemeClr val="accent1">
                <a:lumMod val="60000"/>
                <a:lumOff val="40000"/>
              </a:schemeClr>
            </a:solidFill>
            <a:ln>
              <a:noFill/>
            </a:ln>
            <a:effectLst/>
          </c:spPr>
          <c:invertIfNegative val="0"/>
          <c:dLbls>
            <c:dLbl>
              <c:idx val="0"/>
              <c:layout>
                <c:manualLayout>
                  <c:x val="1.3443919272969783E-2"/>
                  <c:y val="-0.22448259633860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32-4469-B296-5725AB4BE702}"/>
                </c:ext>
              </c:extLst>
            </c:dLbl>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Raleway"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0.22</c:v>
                </c:pt>
              </c:numCache>
            </c:numRef>
          </c:val>
          <c:extLst>
            <c:ext xmlns:c16="http://schemas.microsoft.com/office/drawing/2014/chart" uri="{C3380CC4-5D6E-409C-BE32-E72D297353CC}">
              <c16:uniqueId val="{00000001-C44E-40EC-8BC5-67164240065A}"/>
            </c:ext>
          </c:extLst>
        </c:ser>
        <c:dLbls>
          <c:dLblPos val="ctr"/>
          <c:showLegendKey val="0"/>
          <c:showVal val="1"/>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39891183"/>
        <c:crosses val="autoZero"/>
        <c:crossBetween val="between"/>
      </c:valAx>
      <c:spPr>
        <a:noFill/>
        <a:ln>
          <a:noFill/>
        </a:ln>
        <a:effectLst/>
      </c:spPr>
    </c:plotArea>
    <c:legend>
      <c:legendPos val="r"/>
      <c:layout>
        <c:manualLayout>
          <c:xMode val="edge"/>
          <c:yMode val="edge"/>
          <c:x val="8.3616857211950141E-3"/>
          <c:y val="9.1068239924587846E-2"/>
          <c:w val="0.91848261366176986"/>
          <c:h val="0.20486221677298036"/>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400" kern="1200">
          <a:solidFill>
            <a:schemeClr val="tx1"/>
          </a:solidFill>
          <a:latin typeface="Raleway" pitchFamily="2" charset="0"/>
          <a:ea typeface="+mn-ea"/>
          <a:cs typeface="+mn-cs"/>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63531025520699"/>
          <c:y val="6.9856804395146549E-2"/>
          <c:w val="0.5073828274977803"/>
          <c:h val="0.60503649314720598"/>
        </c:manualLayout>
      </c:layout>
      <c:barChart>
        <c:barDir val="col"/>
        <c:grouping val="clustered"/>
        <c:varyColors val="0"/>
        <c:ser>
          <c:idx val="0"/>
          <c:order val="0"/>
          <c:tx>
            <c:strRef>
              <c:f>Sheet1!$B$1</c:f>
              <c:strCache>
                <c:ptCount val="1"/>
                <c:pt idx="0">
                  <c:v>% of Automated Forms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Raleway"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errBars>
            <c:errBarType val="both"/>
            <c:errValType val="stdErr"/>
            <c:noEndCap val="0"/>
            <c:spPr>
              <a:noFill/>
              <a:ln w="9525" cap="flat" cmpd="sng" algn="ctr">
                <a:solidFill>
                  <a:schemeClr val="tx1">
                    <a:lumMod val="65000"/>
                    <a:lumOff val="35000"/>
                  </a:schemeClr>
                </a:solidFill>
                <a:round/>
              </a:ln>
              <a:effectLst/>
            </c:spPr>
          </c:errBars>
          <c:cat>
            <c:numRef>
              <c:f>Sheet1!$A$2:$A$4</c:f>
              <c:numCache>
                <c:formatCode>General</c:formatCode>
                <c:ptCount val="3"/>
                <c:pt idx="0">
                  <c:v>2022</c:v>
                </c:pt>
                <c:pt idx="1">
                  <c:v>2023</c:v>
                </c:pt>
                <c:pt idx="2">
                  <c:v>2024</c:v>
                </c:pt>
              </c:numCache>
            </c:numRef>
          </c:cat>
          <c:val>
            <c:numRef>
              <c:f>Sheet1!$B$2:$B$4</c:f>
              <c:numCache>
                <c:formatCode>0%</c:formatCode>
                <c:ptCount val="3"/>
                <c:pt idx="0">
                  <c:v>0.65</c:v>
                </c:pt>
                <c:pt idx="1">
                  <c:v>0.76</c:v>
                </c:pt>
                <c:pt idx="2">
                  <c:v>0.9</c:v>
                </c:pt>
              </c:numCache>
            </c:numRef>
          </c:val>
          <c:extLst>
            <c:ext xmlns:c16="http://schemas.microsoft.com/office/drawing/2014/chart" uri="{C3380CC4-5D6E-409C-BE32-E72D297353CC}">
              <c16:uniqueId val="{00000001-DB42-4C2D-9281-E4251011EEF0}"/>
            </c:ext>
          </c:extLst>
        </c:ser>
        <c:dLbls>
          <c:dLblPos val="outEnd"/>
          <c:showLegendKey val="0"/>
          <c:showVal val="1"/>
          <c:showCatName val="0"/>
          <c:showSerName val="0"/>
          <c:showPercent val="0"/>
          <c:showBubbleSize val="0"/>
        </c:dLbls>
        <c:gapWidth val="75"/>
        <c:overlap val="-25"/>
        <c:axId val="234805088"/>
        <c:axId val="234806528"/>
      </c:barChart>
      <c:catAx>
        <c:axId val="2348050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Raleway" pitchFamily="2" charset="0"/>
                <a:ea typeface="+mn-ea"/>
                <a:cs typeface="Arial" panose="020B0604020202020204" pitchFamily="34" charset="0"/>
              </a:defRPr>
            </a:pPr>
            <a:endParaRPr lang="en-US"/>
          </a:p>
        </c:txPr>
        <c:crossAx val="234806528"/>
        <c:crosses val="autoZero"/>
        <c:auto val="1"/>
        <c:lblAlgn val="ctr"/>
        <c:lblOffset val="100"/>
        <c:noMultiLvlLbl val="0"/>
      </c:catAx>
      <c:valAx>
        <c:axId val="234806528"/>
        <c:scaling>
          <c:orientation val="minMax"/>
        </c:scaling>
        <c:delete val="1"/>
        <c:axPos val="l"/>
        <c:numFmt formatCode="0%" sourceLinked="1"/>
        <c:majorTickMark val="out"/>
        <c:minorTickMark val="none"/>
        <c:tickLblPos val="nextTo"/>
        <c:crossAx val="234805088"/>
        <c:crosses val="autoZero"/>
        <c:crossBetween val="between"/>
      </c:valAx>
      <c:spPr>
        <a:noFill/>
        <a:ln>
          <a:noFill/>
        </a:ln>
        <a:effectLst/>
      </c:spPr>
    </c:plotArea>
    <c:legend>
      <c:legendPos val="r"/>
      <c:legendEntry>
        <c:idx val="1"/>
        <c:delete val="1"/>
      </c:legendEntry>
      <c:layout>
        <c:manualLayout>
          <c:xMode val="edge"/>
          <c:yMode val="edge"/>
          <c:x val="0.11604622338874307"/>
          <c:y val="0.76118786550583972"/>
          <c:w val="0.76714940620149441"/>
          <c:h val="0.238812060547969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aleway" pitchFamily="2"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Raleway" pitchFamily="2"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Sevice Excellence Key Results Status Summary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10-4EDF-B554-7BEFCFC68F06}"/>
              </c:ext>
            </c:extLst>
          </c:dPt>
          <c:dPt>
            <c:idx val="1"/>
            <c:bubble3D val="0"/>
            <c:spPr>
              <a:solidFill>
                <a:srgbClr val="4EA72E"/>
              </a:solidFill>
              <a:ln w="19050">
                <a:solidFill>
                  <a:schemeClr val="lt1"/>
                </a:solidFill>
              </a:ln>
              <a:effectLst/>
            </c:spPr>
            <c:extLst>
              <c:ext xmlns:c16="http://schemas.microsoft.com/office/drawing/2014/chart" uri="{C3380CC4-5D6E-409C-BE32-E72D297353CC}">
                <c16:uniqueId val="{00000003-5510-4EDF-B554-7BEFCFC68F06}"/>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5510-4EDF-B554-7BEFCFC68F06}"/>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5510-4EDF-B554-7BEFCFC68F06}"/>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9-5510-4EDF-B554-7BEFCFC68F06}"/>
              </c:ext>
            </c:extLst>
          </c:dPt>
          <c:dLbls>
            <c:dLbl>
              <c:idx val="0"/>
              <c:delete val="1"/>
              <c:extLst>
                <c:ext xmlns:c15="http://schemas.microsoft.com/office/drawing/2012/chart" uri="{CE6537A1-D6FC-4f65-9D91-7224C49458BB}"/>
                <c:ext xmlns:c16="http://schemas.microsoft.com/office/drawing/2014/chart" uri="{C3380CC4-5D6E-409C-BE32-E72D297353CC}">
                  <c16:uniqueId val="{00000001-5510-4EDF-B554-7BEFCFC68F06}"/>
                </c:ext>
              </c:extLst>
            </c:dLbl>
            <c:dLbl>
              <c:idx val="1"/>
              <c:layout>
                <c:manualLayout>
                  <c:x val="-1.5211933150462518E-3"/>
                  <c:y val="-0.260570867049790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10-4EDF-B554-7BEFCFC68F06}"/>
                </c:ext>
              </c:extLst>
            </c:dLbl>
            <c:dLbl>
              <c:idx val="2"/>
              <c:delete val="1"/>
              <c:extLst>
                <c:ext xmlns:c15="http://schemas.microsoft.com/office/drawing/2012/chart" uri="{CE6537A1-D6FC-4f65-9D91-7224C49458BB}"/>
                <c:ext xmlns:c16="http://schemas.microsoft.com/office/drawing/2014/chart" uri="{C3380CC4-5D6E-409C-BE32-E72D297353CC}">
                  <c16:uniqueId val="{00000005-5510-4EDF-B554-7BEFCFC68F06}"/>
                </c:ext>
              </c:extLst>
            </c:dLbl>
            <c:dLbl>
              <c:idx val="3"/>
              <c:delete val="1"/>
              <c:extLst>
                <c:ext xmlns:c15="http://schemas.microsoft.com/office/drawing/2012/chart" uri="{CE6537A1-D6FC-4f65-9D91-7224C49458BB}"/>
                <c:ext xmlns:c16="http://schemas.microsoft.com/office/drawing/2014/chart" uri="{C3380CC4-5D6E-409C-BE32-E72D297353CC}">
                  <c16:uniqueId val="{00000007-5510-4EDF-B554-7BEFCFC68F06}"/>
                </c:ext>
              </c:extLst>
            </c:dLbl>
            <c:dLbl>
              <c:idx val="4"/>
              <c:delete val="1"/>
              <c:extLst>
                <c:ext xmlns:c15="http://schemas.microsoft.com/office/drawing/2012/chart" uri="{CE6537A1-D6FC-4f65-9D91-7224C49458BB}"/>
                <c:ext xmlns:c16="http://schemas.microsoft.com/office/drawing/2014/chart" uri="{C3380CC4-5D6E-409C-BE32-E72D297353CC}">
                  <c16:uniqueId val="{00000009-5510-4EDF-B554-7BEFCFC68F06}"/>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Complete</c:v>
                </c:pt>
                <c:pt idx="1">
                  <c:v>Proceeding as Planned</c:v>
                </c:pt>
                <c:pt idx="2">
                  <c:v>Being Monitored</c:v>
                </c:pt>
                <c:pt idx="3">
                  <c:v>On Hold</c:v>
                </c:pt>
                <c:pt idx="4">
                  <c:v>Not Started</c:v>
                </c:pt>
              </c:strCache>
            </c:strRef>
          </c:cat>
          <c:val>
            <c:numRef>
              <c:f>Sheet1!$B$2:$B$6</c:f>
              <c:numCache>
                <c:formatCode>0%</c:formatCode>
                <c:ptCount val="5"/>
                <c:pt idx="0" formatCode="General">
                  <c:v>0</c:v>
                </c:pt>
                <c:pt idx="1">
                  <c:v>1</c:v>
                </c:pt>
                <c:pt idx="2" formatCode="General">
                  <c:v>0</c:v>
                </c:pt>
                <c:pt idx="3" formatCode="General">
                  <c:v>0</c:v>
                </c:pt>
                <c:pt idx="4" formatCode="General">
                  <c:v>0</c:v>
                </c:pt>
              </c:numCache>
            </c:numRef>
          </c:val>
          <c:extLst>
            <c:ext xmlns:c16="http://schemas.microsoft.com/office/drawing/2014/chart" uri="{C3380CC4-5D6E-409C-BE32-E72D297353CC}">
              <c16:uniqueId val="{0000000A-5510-4EDF-B554-7BEFCFC68F0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Sustainable Asset Management Key Results Status Summary</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5470-46E1-8DD4-8B3AE86408CD}"/>
              </c:ext>
            </c:extLst>
          </c:dPt>
          <c:dPt>
            <c:idx val="1"/>
            <c:bubble3D val="0"/>
            <c:spPr>
              <a:solidFill>
                <a:srgbClr val="4EA72E"/>
              </a:solidFill>
              <a:ln w="19050">
                <a:solidFill>
                  <a:schemeClr val="lt1"/>
                </a:solidFill>
              </a:ln>
              <a:effectLst/>
            </c:spPr>
            <c:extLst>
              <c:ext xmlns:c16="http://schemas.microsoft.com/office/drawing/2014/chart" uri="{C3380CC4-5D6E-409C-BE32-E72D297353CC}">
                <c16:uniqueId val="{00000003-5470-46E1-8DD4-8B3AE86408CD}"/>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5470-46E1-8DD4-8B3AE86408CD}"/>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5470-46E1-8DD4-8B3AE86408CD}"/>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9-5470-46E1-8DD4-8B3AE86408CD}"/>
              </c:ext>
            </c:extLst>
          </c:dPt>
          <c:cat>
            <c:strRef>
              <c:f>Sheet1!$A$2:$A$6</c:f>
              <c:strCache>
                <c:ptCount val="5"/>
                <c:pt idx="0">
                  <c:v>Complete</c:v>
                </c:pt>
                <c:pt idx="1">
                  <c:v>Proceeding as Planned</c:v>
                </c:pt>
                <c:pt idx="2">
                  <c:v>Being Monitored</c:v>
                </c:pt>
                <c:pt idx="3">
                  <c:v>Not Proceeding as Planned </c:v>
                </c:pt>
                <c:pt idx="4">
                  <c:v>Not Started</c:v>
                </c:pt>
              </c:strCache>
            </c:strRef>
          </c:cat>
          <c:val>
            <c:numRef>
              <c:f>Sheet1!$B$2:$B$6</c:f>
              <c:numCache>
                <c:formatCode>0%</c:formatCode>
                <c:ptCount val="5"/>
                <c:pt idx="0">
                  <c:v>0.14000000000000001</c:v>
                </c:pt>
                <c:pt idx="1">
                  <c:v>0.57999999999999996</c:v>
                </c:pt>
                <c:pt idx="2">
                  <c:v>0.14000000000000001</c:v>
                </c:pt>
                <c:pt idx="3">
                  <c:v>0</c:v>
                </c:pt>
                <c:pt idx="4">
                  <c:v>0</c:v>
                </c:pt>
              </c:numCache>
            </c:numRef>
          </c:val>
          <c:extLst>
            <c:ext xmlns:c16="http://schemas.microsoft.com/office/drawing/2014/chart" uri="{C3380CC4-5D6E-409C-BE32-E72D297353CC}">
              <c16:uniqueId val="{0000000A-5470-46E1-8DD4-8B3AE86408C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117458277989104"/>
          <c:y val="0.13146951694621428"/>
          <c:w val="0.62989873601897883"/>
          <c:h val="0.57220523049645389"/>
        </c:manualLayout>
      </c:layout>
      <c:pieChart>
        <c:varyColors val="1"/>
        <c:ser>
          <c:idx val="0"/>
          <c:order val="0"/>
          <c:tx>
            <c:strRef>
              <c:f>Sheet1!$B$1</c:f>
              <c:strCache>
                <c:ptCount val="1"/>
                <c:pt idx="0">
                  <c:v>Key Results Status Summary</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5-368E-46AB-9841-C8BE261F71EC}"/>
              </c:ext>
            </c:extLst>
          </c:dPt>
          <c:dPt>
            <c:idx val="1"/>
            <c:bubble3D val="0"/>
            <c:spPr>
              <a:solidFill>
                <a:srgbClr val="4EA72E"/>
              </a:solidFill>
              <a:ln w="19050">
                <a:solidFill>
                  <a:schemeClr val="lt1"/>
                </a:solidFill>
              </a:ln>
              <a:effectLst/>
            </c:spPr>
            <c:extLst>
              <c:ext xmlns:c16="http://schemas.microsoft.com/office/drawing/2014/chart" uri="{C3380CC4-5D6E-409C-BE32-E72D297353CC}">
                <c16:uniqueId val="{00000002-368E-46AB-9841-C8BE261F71EC}"/>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1-368E-46AB-9841-C8BE261F71EC}"/>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3-368E-46AB-9841-C8BE261F71EC}"/>
              </c:ext>
            </c:extLst>
          </c:dPt>
          <c:dPt>
            <c:idx val="4"/>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4-368E-46AB-9841-C8BE261F71EC}"/>
              </c:ext>
            </c:extLst>
          </c:dPt>
          <c:cat>
            <c:strRef>
              <c:f>Sheet1!$A$2:$A$6</c:f>
              <c:strCache>
                <c:ptCount val="5"/>
                <c:pt idx="0">
                  <c:v>Complete</c:v>
                </c:pt>
                <c:pt idx="1">
                  <c:v>Proceeding as Planned</c:v>
                </c:pt>
                <c:pt idx="2">
                  <c:v>Being Monitored</c:v>
                </c:pt>
                <c:pt idx="3">
                  <c:v>Under Review</c:v>
                </c:pt>
                <c:pt idx="4">
                  <c:v>Not Scheduled to Start in 2024 </c:v>
                </c:pt>
              </c:strCache>
            </c:strRef>
          </c:cat>
          <c:val>
            <c:numRef>
              <c:f>Sheet1!$B$2:$B$6</c:f>
              <c:numCache>
                <c:formatCode>General</c:formatCode>
                <c:ptCount val="5"/>
                <c:pt idx="0">
                  <c:v>4</c:v>
                </c:pt>
                <c:pt idx="1">
                  <c:v>20</c:v>
                </c:pt>
                <c:pt idx="2">
                  <c:v>4</c:v>
                </c:pt>
                <c:pt idx="3">
                  <c:v>0</c:v>
                </c:pt>
                <c:pt idx="4">
                  <c:v>1</c:v>
                </c:pt>
              </c:numCache>
            </c:numRef>
          </c:val>
          <c:extLst>
            <c:ext xmlns:c16="http://schemas.microsoft.com/office/drawing/2014/chart" uri="{C3380CC4-5D6E-409C-BE32-E72D297353CC}">
              <c16:uniqueId val="{00000000-368E-46AB-9841-C8BE261F71E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9.7975437866310976E-3"/>
          <c:y val="5.7702435235428409E-2"/>
          <c:w val="0.22471536853209439"/>
          <c:h val="0.7854574974555513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1B2E-468A-9172-D52C28BCC077}"/>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1B2E-468A-9172-D52C28BCC077}"/>
              </c:ext>
            </c:extLst>
          </c:dPt>
          <c:dLbls>
            <c:dLbl>
              <c:idx val="0"/>
              <c:layout>
                <c:manualLayout>
                  <c:x val="-0.36649371221250138"/>
                  <c:y val="-9.023326827783168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fld id="{52C62754-FC21-4AB6-BC90-3195169FC22E}" type="VALUE">
                      <a:rPr lang="en-US" b="1" smtClean="0"/>
                      <a:pPr>
                        <a:defRPr b="1"/>
                      </a:pPr>
                      <a:t>[VALUE]</a:t>
                    </a:fld>
                    <a:r>
                      <a:rPr lang="en-US" b="1"/>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B2E-468A-9172-D52C28BCC077}"/>
                </c:ext>
              </c:extLst>
            </c:dLbl>
            <c:dLbl>
              <c:idx val="1"/>
              <c:layout>
                <c:manualLayout>
                  <c:x val="0.29587745414528699"/>
                  <c:y val="-0.1090117395265565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a:pPr>
                      <a:t>[VALUE]</a:t>
                    </a:fld>
                    <a:r>
                      <a:rPr lang="en-US" b="0"/>
                      <a:t> %</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dlblFieldTable/>
                  <c15:showDataLabelsRange val="0"/>
                </c:ext>
                <c:ext xmlns:c16="http://schemas.microsoft.com/office/drawing/2014/chart" uri="{C3380CC4-5D6E-409C-BE32-E72D297353CC}">
                  <c16:uniqueId val="{00000003-1B2E-468A-9172-D52C28BCC0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1B2E-468A-9172-D52C28BCC077}"/>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7F5F-487A-AE12-DB8A56E3116C}"/>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7F5F-487A-AE12-DB8A56E3116C}"/>
              </c:ext>
            </c:extLst>
          </c:dPt>
          <c:dLbls>
            <c:dLbl>
              <c:idx val="0"/>
              <c:layout>
                <c:manualLayout>
                  <c:x val="0.25760615702932727"/>
                  <c:y val="-9.023314008181943E-2"/>
                </c:manualLayout>
              </c:layout>
              <c:tx>
                <c:rich>
                  <a:bodyPr/>
                  <a:lstStyle/>
                  <a:p>
                    <a:fld id="{52C62754-FC21-4AB6-BC90-3195169FC22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F5F-487A-AE12-DB8A56E3116C}"/>
                </c:ext>
              </c:extLst>
            </c:dLbl>
            <c:dLbl>
              <c:idx val="1"/>
              <c:layout>
                <c:manualLayout>
                  <c:x val="-0.26182879645165219"/>
                  <c:y val="-1.0905917178868157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b="1"/>
                      </a:pPr>
                      <a:t>[VALUE]</a:t>
                    </a:fld>
                    <a:r>
                      <a:rPr lang="en-US" b="0" dirty="0"/>
                      <a:t> %</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dlblFieldTable/>
                  <c15:showDataLabelsRange val="0"/>
                </c:ext>
                <c:ext xmlns:c16="http://schemas.microsoft.com/office/drawing/2014/chart" uri="{C3380CC4-5D6E-409C-BE32-E72D297353CC}">
                  <c16:uniqueId val="{00000003-7F5F-487A-AE12-DB8A56E3116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7F5F-487A-AE12-DB8A56E3116C}"/>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54297025929829"/>
          <c:y val="0.1726813004892386"/>
          <c:w val="0.48195668948085063"/>
          <c:h val="0.63753311262477363"/>
        </c:manualLayout>
      </c:layout>
      <c:doughnutChart>
        <c:varyColors val="1"/>
        <c:ser>
          <c:idx val="0"/>
          <c:order val="0"/>
          <c:tx>
            <c:strRef>
              <c:f>Sheet1!$B$1</c:f>
              <c:strCache>
                <c:ptCount val="1"/>
                <c:pt idx="0">
                  <c:v>Sales</c:v>
                </c:pt>
              </c:strCache>
            </c:strRef>
          </c:tx>
          <c:explosion val="1"/>
          <c:dPt>
            <c:idx val="0"/>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1-1B2E-468A-9172-D52C28BCC077}"/>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1B2E-468A-9172-D52C28BCC077}"/>
              </c:ext>
            </c:extLst>
          </c:dPt>
          <c:dLbls>
            <c:dLbl>
              <c:idx val="0"/>
              <c:layout>
                <c:manualLayout>
                  <c:x val="0.25760615702932727"/>
                  <c:y val="-9.023314008181943E-2"/>
                </c:manualLayout>
              </c:layout>
              <c:tx>
                <c:rich>
                  <a:bodyPr/>
                  <a:lstStyle/>
                  <a:p>
                    <a:fld id="{52C62754-FC21-4AB6-BC90-3195169FC22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B2E-468A-9172-D52C28BCC077}"/>
                </c:ext>
              </c:extLst>
            </c:dLbl>
            <c:dLbl>
              <c:idx val="1"/>
              <c:layout>
                <c:manualLayout>
                  <c:x val="-0.26182879645165219"/>
                  <c:y val="-1.0905917178868157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fld id="{7BCC813A-F63A-4133-B2A4-E7824038E727}" type="VALUE">
                      <a:rPr lang="en-US" b="0" smtClean="0"/>
                      <a:pPr>
                        <a:defRPr b="1"/>
                      </a:pPr>
                      <a:t>[VALUE]</a:t>
                    </a:fld>
                    <a:r>
                      <a:rPr lang="en-US" b="0" dirty="0"/>
                      <a:t> %</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970936934545227"/>
                      <c:h val="0.10429968304098235"/>
                    </c:manualLayout>
                  </c15:layout>
                  <c15:dlblFieldTable/>
                  <c15:showDataLabelsRange val="0"/>
                </c:ext>
                <c:ext xmlns:c16="http://schemas.microsoft.com/office/drawing/2014/chart" uri="{C3380CC4-5D6E-409C-BE32-E72D297353CC}">
                  <c16:uniqueId val="{00000003-1B2E-468A-9172-D52C28BCC07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Complete</c:v>
                </c:pt>
                <c:pt idx="1">
                  <c:v>In Progress</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1B2E-468A-9172-D52C28BCC077}"/>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aleway"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09798182424461E-2"/>
          <c:y val="0.20588429761889732"/>
          <c:w val="0.92605844399866621"/>
          <c:h val="0.45919823603309518"/>
        </c:manualLayout>
      </c:layout>
      <c:barChart>
        <c:barDir val="bar"/>
        <c:grouping val="percentStacked"/>
        <c:varyColors val="0"/>
        <c:ser>
          <c:idx val="0"/>
          <c:order val="0"/>
          <c:tx>
            <c:strRef>
              <c:f>Sheet1!$B$1</c:f>
              <c:strCache>
                <c:ptCount val="1"/>
                <c:pt idx="0">
                  <c:v>Complete</c:v>
                </c:pt>
              </c:strCache>
            </c:strRef>
          </c:tx>
          <c:spPr>
            <a:solidFill>
              <a:schemeClr val="accent3"/>
            </a:solidFill>
            <a:ln>
              <a:noFill/>
            </a:ln>
            <a:effectLst/>
          </c:spPr>
          <c:invertIfNegative val="0"/>
          <c:cat>
            <c:strRef>
              <c:f>Sheet1!$A$2</c:f>
              <c:strCache>
                <c:ptCount val="1"/>
                <c:pt idx="0">
                  <c:v>Category 1</c:v>
                </c:pt>
              </c:strCache>
            </c:strRef>
          </c:cat>
          <c:val>
            <c:numRef>
              <c:f>Sheet1!$B$2</c:f>
              <c:numCache>
                <c:formatCode>General</c:formatCode>
                <c:ptCount val="1"/>
                <c:pt idx="0">
                  <c:v>50</c:v>
                </c:pt>
              </c:numCache>
            </c:numRef>
          </c:val>
          <c:extLst>
            <c:ext xmlns:c16="http://schemas.microsoft.com/office/drawing/2014/chart" uri="{C3380CC4-5D6E-409C-BE32-E72D297353CC}">
              <c16:uniqueId val="{00000000-E7A9-471D-92E2-6F62E655D674}"/>
            </c:ext>
          </c:extLst>
        </c:ser>
        <c:ser>
          <c:idx val="1"/>
          <c:order val="1"/>
          <c:tx>
            <c:strRef>
              <c:f>Sheet1!$C$1</c:f>
              <c:strCache>
                <c:ptCount val="1"/>
                <c:pt idx="0">
                  <c:v>In Progress</c:v>
                </c:pt>
              </c:strCache>
            </c:strRef>
          </c:tx>
          <c:spPr>
            <a:solidFill>
              <a:schemeClr val="accent6"/>
            </a:solidFill>
            <a:ln>
              <a:noFill/>
            </a:ln>
            <a:effectLst/>
          </c:spPr>
          <c:invertIfNegative val="0"/>
          <c:cat>
            <c:strRef>
              <c:f>Sheet1!$A$2</c:f>
              <c:strCache>
                <c:ptCount val="1"/>
                <c:pt idx="0">
                  <c:v>Category 1</c:v>
                </c:pt>
              </c:strCache>
            </c:strRef>
          </c:cat>
          <c:val>
            <c:numRef>
              <c:f>Sheet1!$C$2</c:f>
              <c:numCache>
                <c:formatCode>General</c:formatCode>
                <c:ptCount val="1"/>
                <c:pt idx="0">
                  <c:v>50</c:v>
                </c:pt>
              </c:numCache>
            </c:numRef>
          </c:val>
          <c:extLst>
            <c:ext xmlns:c16="http://schemas.microsoft.com/office/drawing/2014/chart" uri="{C3380CC4-5D6E-409C-BE32-E72D297353CC}">
              <c16:uniqueId val="{00000001-E7A9-471D-92E2-6F62E655D674}"/>
            </c:ext>
          </c:extLst>
        </c:ser>
        <c:dLbls>
          <c:showLegendKey val="0"/>
          <c:showVal val="0"/>
          <c:showCatName val="0"/>
          <c:showSerName val="0"/>
          <c:showPercent val="0"/>
          <c:showBubbleSize val="0"/>
        </c:dLbls>
        <c:gapWidth val="150"/>
        <c:overlap val="100"/>
        <c:axId val="339891183"/>
        <c:axId val="339887343"/>
      </c:barChart>
      <c:catAx>
        <c:axId val="339891183"/>
        <c:scaling>
          <c:orientation val="minMax"/>
        </c:scaling>
        <c:delete val="1"/>
        <c:axPos val="l"/>
        <c:numFmt formatCode="General" sourceLinked="1"/>
        <c:majorTickMark val="none"/>
        <c:minorTickMark val="none"/>
        <c:tickLblPos val="nextTo"/>
        <c:crossAx val="339887343"/>
        <c:crosses val="autoZero"/>
        <c:auto val="1"/>
        <c:lblAlgn val="ctr"/>
        <c:lblOffset val="100"/>
        <c:noMultiLvlLbl val="0"/>
      </c:catAx>
      <c:valAx>
        <c:axId val="339887343"/>
        <c:scaling>
          <c:orientation val="minMax"/>
        </c:scaling>
        <c:delete val="1"/>
        <c:axPos val="b"/>
        <c:majorGridlines>
          <c:spPr>
            <a:ln w="9525" cap="flat" cmpd="sng" algn="ctr">
              <a:solidFill>
                <a:srgbClr val="FFDDDD"/>
              </a:solidFill>
              <a:round/>
            </a:ln>
            <a:effectLst/>
          </c:spPr>
        </c:majorGridlines>
        <c:numFmt formatCode="0%" sourceLinked="1"/>
        <c:majorTickMark val="none"/>
        <c:minorTickMark val="none"/>
        <c:tickLblPos val="nextTo"/>
        <c:crossAx val="339891183"/>
        <c:crosses val="autoZero"/>
        <c:crossBetween val="between"/>
      </c:valAx>
      <c:spPr>
        <a:noFill/>
        <a:ln>
          <a:noFill/>
        </a:ln>
        <a:effectLst/>
      </c:spPr>
    </c:plotArea>
    <c:legend>
      <c:legendPos val="b"/>
      <c:layout>
        <c:manualLayout>
          <c:xMode val="edge"/>
          <c:yMode val="edge"/>
          <c:x val="0.15747620512626387"/>
          <c:y val="0.63709486299614349"/>
          <c:w val="0.66060196402947169"/>
          <c:h val="0.193075776137266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Complete</cx:pt>
          <cx:pt idx="1">In Progress</cx:pt>
        </cx:lvl>
      </cx:strDim>
      <cx:numDim type="size">
        <cx:f>Sheet1!$B$2:$B$3</cx:f>
        <cx:lvl ptCount="2" formatCode="General">
          <cx:pt idx="0">95</cx:pt>
          <cx:pt idx="1">5</cx:pt>
        </cx:lvl>
      </cx:numDim>
    </cx:data>
  </cx:chartData>
  <cx:chart>
    <cx:plotArea>
      <cx:plotAreaRegion>
        <cx:series layoutId="treemap" uniqueId="{9AEA8DC1-9BD1-42F4-B70B-FED371D913A8}">
          <cx:tx>
            <cx:txData>
              <cx:f>Sheet1!$B$1</cx:f>
              <cx:v>Sales</cx:v>
            </cx:txData>
          </cx:tx>
          <cx:dataPt idx="0">
            <cx:spPr>
              <a:solidFill>
                <a:srgbClr val="196B24"/>
              </a:solidFill>
            </cx:spPr>
          </cx:dataPt>
          <cx:dataPt idx="1">
            <cx:spPr>
              <a:solidFill>
                <a:srgbClr val="4EA72E"/>
              </a:solidFill>
            </cx:spPr>
          </cx:dataPt>
          <cx:dataId val="0"/>
          <cx:layoutPr/>
        </cx:series>
      </cx:plotAreaRegion>
    </cx:plotArea>
    <cx:legend pos="b" align="ctr"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Complete</cx:pt>
          <cx:pt idx="1">In Progress</cx:pt>
        </cx:lvl>
      </cx:strDim>
      <cx:numDim type="size">
        <cx:f>Sheet1!$B$2:$B$3</cx:f>
        <cx:lvl ptCount="2" formatCode="General">
          <cx:pt idx="0">95</cx:pt>
          <cx:pt idx="1">5</cx:pt>
        </cx:lvl>
      </cx:numDim>
    </cx:data>
  </cx:chartData>
  <cx:chart>
    <cx:plotArea>
      <cx:plotAreaRegion>
        <cx:series layoutId="treemap" uniqueId="{9AEA8DC1-9BD1-42F4-B70B-FED371D913A8}">
          <cx:tx>
            <cx:txData>
              <cx:f>Sheet1!$B$1</cx:f>
              <cx:v>Sales</cx:v>
            </cx:txData>
          </cx:tx>
          <cx:dataPt idx="0">
            <cx:spPr>
              <a:solidFill>
                <a:srgbClr val="196B24"/>
              </a:solidFill>
            </cx:spPr>
          </cx:dataPt>
          <cx:dataPt idx="1">
            <cx:spPr>
              <a:solidFill>
                <a:srgbClr val="4EA72E"/>
              </a:solidFill>
            </cx:spPr>
          </cx:dataPt>
          <cx:dataId val="0"/>
          <cx:layoutPr/>
        </cx:series>
      </cx:plotAreaRegion>
    </cx:plotArea>
    <cx:legend pos="b" align="ctr" overlay="0"/>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cx:f>
        <cx:lvl ptCount="2">
          <cx:pt idx="0">Complete</cx:pt>
          <cx:pt idx="1">In Progress</cx:pt>
        </cx:lvl>
      </cx:strDim>
      <cx:numDim type="size">
        <cx:f>Sheet1!$B$2:$B$3</cx:f>
        <cx:lvl ptCount="2" formatCode="General">
          <cx:pt idx="0">86</cx:pt>
          <cx:pt idx="1">86</cx:pt>
        </cx:lvl>
      </cx:numDim>
    </cx:data>
  </cx:chartData>
  <cx:chart>
    <cx:plotArea>
      <cx:plotAreaRegion>
        <cx:series layoutId="treemap" uniqueId="{9AEA8DC1-9BD1-42F4-B70B-FED371D913A8}">
          <cx:tx>
            <cx:txData>
              <cx:f>Sheet1!$B$1</cx:f>
              <cx:v>Sales</cx:v>
            </cx:txData>
          </cx:tx>
          <cx:dataPt idx="0">
            <cx:spPr>
              <a:solidFill>
                <a:srgbClr val="156082">
                  <a:lumMod val="75000"/>
                </a:srgbClr>
              </a:solidFill>
            </cx:spPr>
          </cx:dataPt>
          <cx:dataPt idx="1">
            <cx:spPr>
              <a:solidFill>
                <a:srgbClr val="156082">
                  <a:lumMod val="60000"/>
                  <a:lumOff val="40000"/>
                </a:srgbClr>
              </a:solidFill>
            </cx:spPr>
          </cx:dataPt>
          <cx:dataId val="0"/>
          <cx:layoutPr/>
        </cx:series>
      </cx:plotAreaRegion>
    </cx:plotArea>
    <cx:legend pos="b" align="ctr" overlay="0">
      <cx:txPr>
        <a:bodyPr spcFirstLastPara="1" vertOverflow="ellipsis" horzOverflow="overflow" wrap="square" lIns="0" tIns="0" rIns="0" bIns="0" anchor="ctr" anchorCtr="1"/>
        <a:lstStyle/>
        <a:p>
          <a:pPr algn="ctr" rtl="0">
            <a:defRPr sz="1000"/>
          </a:pPr>
          <a:endParaRPr lang="en-US" sz="1000" b="0" i="0" u="none" strike="noStrike" kern="1200" baseline="0">
            <a:solidFill>
              <a:prstClr val="black">
                <a:lumMod val="65000"/>
                <a:lumOff val="35000"/>
              </a:prstClr>
            </a:solidFill>
            <a:latin typeface="Aptos" panose="02110004020202020204"/>
          </a:endParaRPr>
        </a:p>
      </cx:txPr>
    </cx:legend>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5">
  <a:schemeClr val="accent2"/>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5">
  <a:schemeClr val="accent2"/>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6E6A3-8E41-4C83-A11B-18B97E6B948B}" type="doc">
      <dgm:prSet loTypeId="urn:microsoft.com/office/officeart/2005/8/layout/pyramid2" loCatId="list" qsTypeId="urn:microsoft.com/office/officeart/2005/8/quickstyle/simple1" qsCatId="simple" csTypeId="urn:microsoft.com/office/officeart/2005/8/colors/colorful5" csCatId="colorful" phldr="1"/>
      <dgm:spPr/>
      <dgm:t>
        <a:bodyPr/>
        <a:lstStyle/>
        <a:p>
          <a:endParaRPr lang="en-US"/>
        </a:p>
      </dgm:t>
    </dgm:pt>
    <dgm:pt modelId="{C6B52904-A5A1-4267-B8CA-854DCA0215C2}">
      <dgm:prSet custT="1"/>
      <dgm:spPr>
        <a:ln w="28575">
          <a:solidFill>
            <a:schemeClr val="accent1"/>
          </a:solidFill>
        </a:ln>
        <a:effectLst>
          <a:outerShdw blurRad="50800" dist="38100" dir="2700000" algn="tl" rotWithShape="0">
            <a:prstClr val="black">
              <a:alpha val="40000"/>
            </a:prstClr>
          </a:outerShdw>
        </a:effectLst>
      </dgm:spPr>
      <dgm:t>
        <a:bodyPr/>
        <a:lstStyle/>
        <a:p>
          <a:pPr algn="r"/>
          <a:r>
            <a:rPr lang="en-CA" sz="1600" b="1" dirty="0">
              <a:latin typeface="Raleway" pitchFamily="2" charset="0"/>
              <a:cs typeface="Arial" panose="020B0604020202020204" pitchFamily="34" charset="0"/>
            </a:rPr>
            <a:t>Community Vision &amp; Mission </a:t>
          </a:r>
        </a:p>
      </dgm:t>
    </dgm:pt>
    <dgm:pt modelId="{1D47F7D9-BC68-4E4F-AE6B-8CEFCAA42CC7}" type="parTrans" cxnId="{E4903088-29C5-4C80-A791-92CDB0BAADBD}">
      <dgm:prSet/>
      <dgm:spPr/>
      <dgm:t>
        <a:bodyPr/>
        <a:lstStyle/>
        <a:p>
          <a:endParaRPr lang="en-US" sz="2000">
            <a:latin typeface="Arial" panose="020B0604020202020204" pitchFamily="34" charset="0"/>
            <a:cs typeface="Arial" panose="020B0604020202020204" pitchFamily="34" charset="0"/>
          </a:endParaRPr>
        </a:p>
      </dgm:t>
    </dgm:pt>
    <dgm:pt modelId="{0656FD7D-8525-4F9B-851D-492255AB89D5}" type="sibTrans" cxnId="{E4903088-29C5-4C80-A791-92CDB0BAADBD}">
      <dgm:prSet/>
      <dgm:spPr/>
      <dgm:t>
        <a:bodyPr/>
        <a:lstStyle/>
        <a:p>
          <a:endParaRPr lang="en-US" sz="2000">
            <a:latin typeface="Arial" panose="020B0604020202020204" pitchFamily="34" charset="0"/>
            <a:cs typeface="Arial" panose="020B0604020202020204" pitchFamily="34" charset="0"/>
          </a:endParaRPr>
        </a:p>
      </dgm:t>
    </dgm:pt>
    <dgm:pt modelId="{0BA2E6B9-6A59-4E47-878C-0F150BC4379F}">
      <dgm:prSet custT="1"/>
      <dgm:spPr>
        <a:ln w="28575">
          <a:solidFill>
            <a:srgbClr val="33CCCC"/>
          </a:solidFill>
        </a:ln>
        <a:effectLst>
          <a:outerShdw blurRad="50800" dist="38100" dir="2700000" algn="tl" rotWithShape="0">
            <a:prstClr val="black">
              <a:alpha val="40000"/>
            </a:prstClr>
          </a:outerShdw>
        </a:effectLst>
      </dgm:spPr>
      <dgm:t>
        <a:bodyPr/>
        <a:lstStyle/>
        <a:p>
          <a:pPr algn="r"/>
          <a:r>
            <a:rPr lang="en-CA" sz="1400" b="1" dirty="0">
              <a:latin typeface="Raleway" pitchFamily="2" charset="0"/>
              <a:cs typeface="Arial" panose="020B0604020202020204" pitchFamily="34" charset="0"/>
            </a:rPr>
            <a:t>Corporate Mission, Vision &amp; Values and </a:t>
          </a:r>
          <a:r>
            <a:rPr lang="en-CA" sz="1400" b="1" dirty="0">
              <a:solidFill>
                <a:srgbClr val="FF0000"/>
              </a:solidFill>
              <a:latin typeface="Raleway" pitchFamily="2" charset="0"/>
              <a:cs typeface="Arial" panose="020B0604020202020204" pitchFamily="34" charset="0"/>
            </a:rPr>
            <a:t>Corporate Strategic Plan  </a:t>
          </a:r>
        </a:p>
        <a:p>
          <a:pPr algn="r"/>
          <a:r>
            <a:rPr lang="en-CA" sz="1100" dirty="0">
              <a:latin typeface="Raleway" pitchFamily="2" charset="0"/>
              <a:cs typeface="Arial" panose="020B0604020202020204" pitchFamily="34" charset="0"/>
            </a:rPr>
            <a:t>. </a:t>
          </a:r>
          <a:endParaRPr lang="en-US" sz="1400" dirty="0">
            <a:latin typeface="Raleway" pitchFamily="2" charset="0"/>
            <a:cs typeface="Arial" panose="020B0604020202020204" pitchFamily="34" charset="0"/>
          </a:endParaRPr>
        </a:p>
      </dgm:t>
    </dgm:pt>
    <dgm:pt modelId="{EF4AAE1E-2C82-44D1-888F-4EA2541C6832}" type="parTrans" cxnId="{7DF00793-5E29-4D50-891C-208C62C85822}">
      <dgm:prSet/>
      <dgm:spPr/>
      <dgm:t>
        <a:bodyPr/>
        <a:lstStyle/>
        <a:p>
          <a:endParaRPr lang="en-US" sz="2000">
            <a:latin typeface="Arial" panose="020B0604020202020204" pitchFamily="34" charset="0"/>
            <a:cs typeface="Arial" panose="020B0604020202020204" pitchFamily="34" charset="0"/>
          </a:endParaRPr>
        </a:p>
      </dgm:t>
    </dgm:pt>
    <dgm:pt modelId="{EC79BFE9-787F-48CA-8F6D-27BE767FCC8E}" type="sibTrans" cxnId="{7DF00793-5E29-4D50-891C-208C62C85822}">
      <dgm:prSet/>
      <dgm:spPr/>
      <dgm:t>
        <a:bodyPr/>
        <a:lstStyle/>
        <a:p>
          <a:endParaRPr lang="en-US" sz="2000">
            <a:latin typeface="Arial" panose="020B0604020202020204" pitchFamily="34" charset="0"/>
            <a:cs typeface="Arial" panose="020B0604020202020204" pitchFamily="34" charset="0"/>
          </a:endParaRPr>
        </a:p>
      </dgm:t>
    </dgm:pt>
    <dgm:pt modelId="{18C8ABE3-F06A-4013-B433-9F0BD7489A95}">
      <dgm:prSet custT="1"/>
      <dgm:spPr>
        <a:ln w="28575">
          <a:solidFill>
            <a:srgbClr val="00B050"/>
          </a:solidFill>
        </a:ln>
        <a:effectLst>
          <a:outerShdw blurRad="50800" dist="38100" dir="2700000" algn="tl" rotWithShape="0">
            <a:prstClr val="black">
              <a:alpha val="40000"/>
            </a:prstClr>
          </a:outerShdw>
        </a:effectLst>
      </dgm:spPr>
      <dgm:t>
        <a:bodyPr/>
        <a:lstStyle/>
        <a:p>
          <a:pPr algn="r"/>
          <a:r>
            <a:rPr lang="en-CA" sz="1600" b="1" dirty="0">
              <a:latin typeface="Raleway" pitchFamily="2" charset="0"/>
              <a:cs typeface="Arial" panose="020B0604020202020204" pitchFamily="34" charset="0"/>
            </a:rPr>
            <a:t>Departmental Plans, Frameworks &amp; Initiatives</a:t>
          </a:r>
        </a:p>
      </dgm:t>
    </dgm:pt>
    <dgm:pt modelId="{5E468C18-FFB8-42FA-83F6-7A2B509C0337}" type="parTrans" cxnId="{AED3F42C-324A-4CF8-823F-7C8CFE803AB5}">
      <dgm:prSet/>
      <dgm:spPr/>
      <dgm:t>
        <a:bodyPr/>
        <a:lstStyle/>
        <a:p>
          <a:endParaRPr lang="en-CA"/>
        </a:p>
      </dgm:t>
    </dgm:pt>
    <dgm:pt modelId="{C1B1DA69-5A53-4A94-BB4A-8B65393D3C84}" type="sibTrans" cxnId="{AED3F42C-324A-4CF8-823F-7C8CFE803AB5}">
      <dgm:prSet/>
      <dgm:spPr/>
      <dgm:t>
        <a:bodyPr/>
        <a:lstStyle/>
        <a:p>
          <a:endParaRPr lang="en-CA"/>
        </a:p>
      </dgm:t>
    </dgm:pt>
    <dgm:pt modelId="{6DDA8ECB-427E-4254-B7E7-1B8BF170784A}">
      <dgm:prSet custT="1"/>
      <dgm:spPr>
        <a:ln w="28575">
          <a:solidFill>
            <a:schemeClr val="accent6"/>
          </a:solidFill>
        </a:ln>
        <a:effectLst>
          <a:outerShdw blurRad="50800" dist="38100" dir="2700000" algn="tl" rotWithShape="0">
            <a:prstClr val="black">
              <a:alpha val="40000"/>
            </a:prstClr>
          </a:outerShdw>
        </a:effectLst>
      </dgm:spPr>
      <dgm:t>
        <a:bodyPr/>
        <a:lstStyle/>
        <a:p>
          <a:pPr algn="r"/>
          <a:r>
            <a:rPr lang="en-US" sz="1600" b="1" dirty="0">
              <a:latin typeface="Raleway" pitchFamily="2" charset="0"/>
              <a:cs typeface="Arial" panose="020B0604020202020204" pitchFamily="34" charset="0"/>
            </a:rPr>
            <a:t>Multi-Year Operational &amp; Capital Planning</a:t>
          </a:r>
        </a:p>
        <a:p>
          <a:pPr algn="r"/>
          <a:r>
            <a:rPr lang="en-CA" sz="1100" dirty="0">
              <a:latin typeface="Raleway" pitchFamily="2" charset="0"/>
              <a:cs typeface="Arial" panose="020B0604020202020204" pitchFamily="34" charset="0"/>
            </a:rPr>
            <a:t>.</a:t>
          </a:r>
          <a:endParaRPr lang="en-US" sz="1100" dirty="0">
            <a:latin typeface="Raleway" pitchFamily="2" charset="0"/>
            <a:cs typeface="Arial" panose="020B0604020202020204" pitchFamily="34" charset="0"/>
          </a:endParaRPr>
        </a:p>
      </dgm:t>
    </dgm:pt>
    <dgm:pt modelId="{47E2A168-F369-4FD4-8013-B1636E907C42}" type="parTrans" cxnId="{4288F18B-9C21-430F-B957-9C1C324DBC61}">
      <dgm:prSet/>
      <dgm:spPr/>
      <dgm:t>
        <a:bodyPr/>
        <a:lstStyle/>
        <a:p>
          <a:endParaRPr lang="en-CA"/>
        </a:p>
      </dgm:t>
    </dgm:pt>
    <dgm:pt modelId="{59C56603-663D-495F-89D4-507808A5B753}" type="sibTrans" cxnId="{4288F18B-9C21-430F-B957-9C1C324DBC61}">
      <dgm:prSet/>
      <dgm:spPr/>
      <dgm:t>
        <a:bodyPr/>
        <a:lstStyle/>
        <a:p>
          <a:endParaRPr lang="en-CA"/>
        </a:p>
      </dgm:t>
    </dgm:pt>
    <dgm:pt modelId="{DDD15083-E468-4FCC-82B3-92DF4378B006}" type="pres">
      <dgm:prSet presAssocID="{C216E6A3-8E41-4C83-A11B-18B97E6B948B}" presName="compositeShape" presStyleCnt="0">
        <dgm:presLayoutVars>
          <dgm:dir/>
          <dgm:resizeHandles/>
        </dgm:presLayoutVars>
      </dgm:prSet>
      <dgm:spPr/>
    </dgm:pt>
    <dgm:pt modelId="{682A3733-307C-4235-87B3-FB0B961C1074}" type="pres">
      <dgm:prSet presAssocID="{C216E6A3-8E41-4C83-A11B-18B97E6B948B}" presName="pyramid" presStyleLbl="node1" presStyleIdx="0" presStyleCnt="1" custLinFactNeighborX="24659" custLinFactNeighborY="41">
        <dgm:style>
          <a:lnRef idx="0">
            <a:schemeClr val="accent1"/>
          </a:lnRef>
          <a:fillRef idx="3">
            <a:schemeClr val="accent1"/>
          </a:fillRef>
          <a:effectRef idx="3">
            <a:schemeClr val="accent1"/>
          </a:effectRef>
          <a:fontRef idx="minor">
            <a:schemeClr val="lt1"/>
          </a:fontRef>
        </dgm:style>
      </dgm:prSet>
      <dgm:spPr/>
    </dgm:pt>
    <dgm:pt modelId="{07BC4C85-18BA-47D2-BA7F-7B2532A2D855}" type="pres">
      <dgm:prSet presAssocID="{C216E6A3-8E41-4C83-A11B-18B97E6B948B}" presName="theList" presStyleCnt="0"/>
      <dgm:spPr/>
    </dgm:pt>
    <dgm:pt modelId="{CBCDBE34-CFB8-43FA-9C33-8890C3744642}" type="pres">
      <dgm:prSet presAssocID="{C6B52904-A5A1-4267-B8CA-854DCA0215C2}" presName="aNode" presStyleLbl="fgAcc1" presStyleIdx="0" presStyleCnt="4" custScaleX="73854" custScaleY="101654" custLinFactY="1581" custLinFactNeighborX="-43538" custLinFactNeighborY="100000">
        <dgm:presLayoutVars>
          <dgm:bulletEnabled val="1"/>
        </dgm:presLayoutVars>
      </dgm:prSet>
      <dgm:spPr/>
    </dgm:pt>
    <dgm:pt modelId="{A5C3A0D1-1A50-4714-8543-FFF4030ACAF7}" type="pres">
      <dgm:prSet presAssocID="{C6B52904-A5A1-4267-B8CA-854DCA0215C2}" presName="aSpace" presStyleCnt="0"/>
      <dgm:spPr/>
    </dgm:pt>
    <dgm:pt modelId="{E0023AAE-18D5-497A-9AF7-690192A499AC}" type="pres">
      <dgm:prSet presAssocID="{0BA2E6B9-6A59-4E47-878C-0F150BC4379F}" presName="aNode" presStyleLbl="fgAcc1" presStyleIdx="1" presStyleCnt="4" custScaleX="98092" custScaleY="114652" custLinFactY="13738" custLinFactNeighborX="-42009" custLinFactNeighborY="100000">
        <dgm:presLayoutVars>
          <dgm:bulletEnabled val="1"/>
        </dgm:presLayoutVars>
      </dgm:prSet>
      <dgm:spPr/>
    </dgm:pt>
    <dgm:pt modelId="{8B2040B2-CFC6-4D74-9377-A9363BE57CA3}" type="pres">
      <dgm:prSet presAssocID="{0BA2E6B9-6A59-4E47-878C-0F150BC4379F}" presName="aSpace" presStyleCnt="0"/>
      <dgm:spPr/>
    </dgm:pt>
    <dgm:pt modelId="{42581C02-B34E-4C71-943B-19A1F0586340}" type="pres">
      <dgm:prSet presAssocID="{18C8ABE3-F06A-4013-B433-9F0BD7489A95}" presName="aNode" presStyleLbl="fgAcc1" presStyleIdx="2" presStyleCnt="4" custScaleX="123821" custScaleY="98618" custLinFactY="30978" custLinFactNeighborX="-39098" custLinFactNeighborY="100000">
        <dgm:presLayoutVars>
          <dgm:bulletEnabled val="1"/>
        </dgm:presLayoutVars>
      </dgm:prSet>
      <dgm:spPr/>
    </dgm:pt>
    <dgm:pt modelId="{B61C4C59-68D4-465E-83E1-9E1691EC5125}" type="pres">
      <dgm:prSet presAssocID="{18C8ABE3-F06A-4013-B433-9F0BD7489A95}" presName="aSpace" presStyleCnt="0"/>
      <dgm:spPr/>
    </dgm:pt>
    <dgm:pt modelId="{8BD06814-595C-48FB-B6A8-88E26A7C61D6}" type="pres">
      <dgm:prSet presAssocID="{6DDA8ECB-427E-4254-B7E7-1B8BF170784A}" presName="aNode" presStyleLbl="fgAcc1" presStyleIdx="3" presStyleCnt="4" custScaleX="151539" custScaleY="92645" custLinFactY="37231" custLinFactNeighborX="-39213" custLinFactNeighborY="100000">
        <dgm:presLayoutVars>
          <dgm:bulletEnabled val="1"/>
        </dgm:presLayoutVars>
      </dgm:prSet>
      <dgm:spPr/>
    </dgm:pt>
    <dgm:pt modelId="{6DB159DC-9250-4CA2-97AA-B5E49AE69DF6}" type="pres">
      <dgm:prSet presAssocID="{6DDA8ECB-427E-4254-B7E7-1B8BF170784A}" presName="aSpace" presStyleCnt="0"/>
      <dgm:spPr/>
    </dgm:pt>
  </dgm:ptLst>
  <dgm:cxnLst>
    <dgm:cxn modelId="{6C502410-51B7-4490-9F23-E56BFF4DACC2}" type="presOf" srcId="{C6B52904-A5A1-4267-B8CA-854DCA0215C2}" destId="{CBCDBE34-CFB8-43FA-9C33-8890C3744642}" srcOrd="0" destOrd="0" presId="urn:microsoft.com/office/officeart/2005/8/layout/pyramid2"/>
    <dgm:cxn modelId="{AED3F42C-324A-4CF8-823F-7C8CFE803AB5}" srcId="{C216E6A3-8E41-4C83-A11B-18B97E6B948B}" destId="{18C8ABE3-F06A-4013-B433-9F0BD7489A95}" srcOrd="2" destOrd="0" parTransId="{5E468C18-FFB8-42FA-83F6-7A2B509C0337}" sibTransId="{C1B1DA69-5A53-4A94-BB4A-8B65393D3C84}"/>
    <dgm:cxn modelId="{CADD0433-888F-4289-ACBE-7007738CB872}" type="presOf" srcId="{18C8ABE3-F06A-4013-B433-9F0BD7489A95}" destId="{42581C02-B34E-4C71-943B-19A1F0586340}" srcOrd="0" destOrd="0" presId="urn:microsoft.com/office/officeart/2005/8/layout/pyramid2"/>
    <dgm:cxn modelId="{4DC52075-E012-416A-ACA3-1CEBF7576AB1}" type="presOf" srcId="{0BA2E6B9-6A59-4E47-878C-0F150BC4379F}" destId="{E0023AAE-18D5-497A-9AF7-690192A499AC}" srcOrd="0" destOrd="0" presId="urn:microsoft.com/office/officeart/2005/8/layout/pyramid2"/>
    <dgm:cxn modelId="{E4903088-29C5-4C80-A791-92CDB0BAADBD}" srcId="{C216E6A3-8E41-4C83-A11B-18B97E6B948B}" destId="{C6B52904-A5A1-4267-B8CA-854DCA0215C2}" srcOrd="0" destOrd="0" parTransId="{1D47F7D9-BC68-4E4F-AE6B-8CEFCAA42CC7}" sibTransId="{0656FD7D-8525-4F9B-851D-492255AB89D5}"/>
    <dgm:cxn modelId="{4288F18B-9C21-430F-B957-9C1C324DBC61}" srcId="{C216E6A3-8E41-4C83-A11B-18B97E6B948B}" destId="{6DDA8ECB-427E-4254-B7E7-1B8BF170784A}" srcOrd="3" destOrd="0" parTransId="{47E2A168-F369-4FD4-8013-B1636E907C42}" sibTransId="{59C56603-663D-495F-89D4-507808A5B753}"/>
    <dgm:cxn modelId="{7DF00793-5E29-4D50-891C-208C62C85822}" srcId="{C216E6A3-8E41-4C83-A11B-18B97E6B948B}" destId="{0BA2E6B9-6A59-4E47-878C-0F150BC4379F}" srcOrd="1" destOrd="0" parTransId="{EF4AAE1E-2C82-44D1-888F-4EA2541C6832}" sibTransId="{EC79BFE9-787F-48CA-8F6D-27BE767FCC8E}"/>
    <dgm:cxn modelId="{2C429CE3-B881-4011-8715-EBE7822DF668}" type="presOf" srcId="{6DDA8ECB-427E-4254-B7E7-1B8BF170784A}" destId="{8BD06814-595C-48FB-B6A8-88E26A7C61D6}" srcOrd="0" destOrd="0" presId="urn:microsoft.com/office/officeart/2005/8/layout/pyramid2"/>
    <dgm:cxn modelId="{B0E41DEA-2E62-4A3D-94BC-5CF49A4AC20F}" type="presOf" srcId="{C216E6A3-8E41-4C83-A11B-18B97E6B948B}" destId="{DDD15083-E468-4FCC-82B3-92DF4378B006}" srcOrd="0" destOrd="0" presId="urn:microsoft.com/office/officeart/2005/8/layout/pyramid2"/>
    <dgm:cxn modelId="{55497C0A-09E1-4138-B00B-83B00CC6CE78}" type="presParOf" srcId="{DDD15083-E468-4FCC-82B3-92DF4378B006}" destId="{682A3733-307C-4235-87B3-FB0B961C1074}" srcOrd="0" destOrd="0" presId="urn:microsoft.com/office/officeart/2005/8/layout/pyramid2"/>
    <dgm:cxn modelId="{A9D9FB66-4343-45DF-95C7-3819A632E66E}" type="presParOf" srcId="{DDD15083-E468-4FCC-82B3-92DF4378B006}" destId="{07BC4C85-18BA-47D2-BA7F-7B2532A2D855}" srcOrd="1" destOrd="0" presId="urn:microsoft.com/office/officeart/2005/8/layout/pyramid2"/>
    <dgm:cxn modelId="{CE14EAFA-B4DC-4D5B-B8C3-8CD8827A2096}" type="presParOf" srcId="{07BC4C85-18BA-47D2-BA7F-7B2532A2D855}" destId="{CBCDBE34-CFB8-43FA-9C33-8890C3744642}" srcOrd="0" destOrd="0" presId="urn:microsoft.com/office/officeart/2005/8/layout/pyramid2"/>
    <dgm:cxn modelId="{F588AE09-2455-4915-82F5-04C14989151D}" type="presParOf" srcId="{07BC4C85-18BA-47D2-BA7F-7B2532A2D855}" destId="{A5C3A0D1-1A50-4714-8543-FFF4030ACAF7}" srcOrd="1" destOrd="0" presId="urn:microsoft.com/office/officeart/2005/8/layout/pyramid2"/>
    <dgm:cxn modelId="{318953E4-42A8-4A07-ADBF-14F1FC548981}" type="presParOf" srcId="{07BC4C85-18BA-47D2-BA7F-7B2532A2D855}" destId="{E0023AAE-18D5-497A-9AF7-690192A499AC}" srcOrd="2" destOrd="0" presId="urn:microsoft.com/office/officeart/2005/8/layout/pyramid2"/>
    <dgm:cxn modelId="{7C660822-E105-4018-B49F-A2ED91EF4CFF}" type="presParOf" srcId="{07BC4C85-18BA-47D2-BA7F-7B2532A2D855}" destId="{8B2040B2-CFC6-4D74-9377-A9363BE57CA3}" srcOrd="3" destOrd="0" presId="urn:microsoft.com/office/officeart/2005/8/layout/pyramid2"/>
    <dgm:cxn modelId="{0DD830E8-F80B-46C3-A6FA-7491A145EC7E}" type="presParOf" srcId="{07BC4C85-18BA-47D2-BA7F-7B2532A2D855}" destId="{42581C02-B34E-4C71-943B-19A1F0586340}" srcOrd="4" destOrd="0" presId="urn:microsoft.com/office/officeart/2005/8/layout/pyramid2"/>
    <dgm:cxn modelId="{47679F65-1690-4AC4-91FB-3F42CE4B492B}" type="presParOf" srcId="{07BC4C85-18BA-47D2-BA7F-7B2532A2D855}" destId="{B61C4C59-68D4-465E-83E1-9E1691EC5125}" srcOrd="5" destOrd="0" presId="urn:microsoft.com/office/officeart/2005/8/layout/pyramid2"/>
    <dgm:cxn modelId="{614CDD23-0D18-47B1-8467-311824CBB962}" type="presParOf" srcId="{07BC4C85-18BA-47D2-BA7F-7B2532A2D855}" destId="{8BD06814-595C-48FB-B6A8-88E26A7C61D6}" srcOrd="6" destOrd="0" presId="urn:microsoft.com/office/officeart/2005/8/layout/pyramid2"/>
    <dgm:cxn modelId="{6DE53632-4397-4D82-A336-EEFCFD2814BD}" type="presParOf" srcId="{07BC4C85-18BA-47D2-BA7F-7B2532A2D855}" destId="{6DB159DC-9250-4CA2-97AA-B5E49AE69DF6}"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93B6A9-3CAD-46D9-B398-8AB97671A705}" type="doc">
      <dgm:prSet loTypeId="urn:microsoft.com/office/officeart/2005/8/layout/process4" loCatId="process" qsTypeId="urn:microsoft.com/office/officeart/2005/8/quickstyle/simple1" qsCatId="simple" csTypeId="urn:microsoft.com/office/officeart/2005/8/colors/colorful3" csCatId="colorful" phldr="1"/>
      <dgm:spPr/>
      <dgm:t>
        <a:bodyPr/>
        <a:lstStyle/>
        <a:p>
          <a:endParaRPr lang="en-US"/>
        </a:p>
      </dgm:t>
    </dgm:pt>
    <dgm:pt modelId="{21C0E977-27B1-4848-804B-4A0D22C5A210}">
      <dgm:prSet custT="1"/>
      <dgm:spPr/>
      <dgm:t>
        <a:bodyPr/>
        <a:lstStyle/>
        <a:p>
          <a:r>
            <a:rPr lang="en-CA" sz="1600" b="1" dirty="0">
              <a:latin typeface="Raleway" pitchFamily="2" charset="0"/>
              <a:cs typeface="Arial" panose="020B0604020202020204" pitchFamily="34" charset="0"/>
            </a:rPr>
            <a:t>Term of Council </a:t>
          </a:r>
        </a:p>
        <a:p>
          <a:r>
            <a:rPr lang="en-CA" sz="1400" b="1" dirty="0">
              <a:solidFill>
                <a:srgbClr val="FF0000"/>
              </a:solidFill>
              <a:latin typeface="Raleway" pitchFamily="2" charset="0"/>
              <a:cs typeface="Arial" panose="020B0604020202020204" pitchFamily="34" charset="0"/>
            </a:rPr>
            <a:t>Corporate Strategic Plan </a:t>
          </a:r>
          <a:r>
            <a:rPr lang="en-CA" sz="1400" dirty="0">
              <a:latin typeface="Raleway" pitchFamily="2" charset="0"/>
              <a:cs typeface="Arial" panose="020B0604020202020204" pitchFamily="34" charset="0"/>
            </a:rPr>
            <a:t>/ Service Budget</a:t>
          </a:r>
          <a:endParaRPr lang="en-US" sz="1400" dirty="0">
            <a:latin typeface="Raleway" pitchFamily="2" charset="0"/>
            <a:cs typeface="Arial" panose="020B0604020202020204" pitchFamily="34" charset="0"/>
          </a:endParaRPr>
        </a:p>
      </dgm:t>
    </dgm:pt>
    <dgm:pt modelId="{9D6E54DF-A745-4BF6-8AD3-53D0138689AD}" type="parTrans" cxnId="{F537B812-2CA0-4581-822C-A1B7D4063E45}">
      <dgm:prSet/>
      <dgm:spPr/>
      <dgm:t>
        <a:bodyPr/>
        <a:lstStyle/>
        <a:p>
          <a:endParaRPr lang="en-US" sz="3600">
            <a:latin typeface="Raleway" pitchFamily="2" charset="0"/>
            <a:cs typeface="Arial" panose="020B0604020202020204" pitchFamily="34" charset="0"/>
          </a:endParaRPr>
        </a:p>
      </dgm:t>
    </dgm:pt>
    <dgm:pt modelId="{3B90781D-1A8E-483C-995E-EDF5DBC86F88}" type="sibTrans" cxnId="{F537B812-2CA0-4581-822C-A1B7D4063E45}">
      <dgm:prSet/>
      <dgm:spPr/>
      <dgm:t>
        <a:bodyPr/>
        <a:lstStyle/>
        <a:p>
          <a:endParaRPr lang="en-US" sz="3600">
            <a:latin typeface="Raleway" pitchFamily="2" charset="0"/>
            <a:cs typeface="Arial" panose="020B0604020202020204" pitchFamily="34" charset="0"/>
          </a:endParaRPr>
        </a:p>
      </dgm:t>
    </dgm:pt>
    <dgm:pt modelId="{0F74519F-BB39-4749-8246-8D7000C95B78}">
      <dgm:prSet custT="1"/>
      <dgm:spPr/>
      <dgm:t>
        <a:bodyPr/>
        <a:lstStyle/>
        <a:p>
          <a:r>
            <a:rPr lang="en-CA" sz="1600" b="1" dirty="0">
              <a:latin typeface="Raleway" pitchFamily="2" charset="0"/>
              <a:cs typeface="Arial" panose="020B0604020202020204" pitchFamily="34" charset="0"/>
            </a:rPr>
            <a:t>Daily</a:t>
          </a:r>
          <a:r>
            <a:rPr lang="en-CA" sz="1600" dirty="0">
              <a:latin typeface="Raleway" pitchFamily="2" charset="0"/>
              <a:cs typeface="Arial" panose="020B0604020202020204" pitchFamily="34" charset="0"/>
            </a:rPr>
            <a:t> </a:t>
          </a:r>
        </a:p>
        <a:p>
          <a:r>
            <a:rPr lang="en-CA" sz="1400" dirty="0">
              <a:latin typeface="Raleway" pitchFamily="2" charset="0"/>
              <a:cs typeface="Arial" panose="020B0604020202020204" pitchFamily="34" charset="0"/>
            </a:rPr>
            <a:t>Employee Work Plans</a:t>
          </a:r>
          <a:endParaRPr lang="en-US" sz="1400" dirty="0">
            <a:latin typeface="Raleway" pitchFamily="2" charset="0"/>
            <a:cs typeface="Arial" panose="020B0604020202020204" pitchFamily="34" charset="0"/>
          </a:endParaRPr>
        </a:p>
      </dgm:t>
    </dgm:pt>
    <dgm:pt modelId="{F5DC564F-E875-4601-B69A-15964B457AF0}" type="parTrans" cxnId="{F6C94FDA-9FB4-40F5-A599-4AD5CF95331F}">
      <dgm:prSet/>
      <dgm:spPr/>
      <dgm:t>
        <a:bodyPr/>
        <a:lstStyle/>
        <a:p>
          <a:endParaRPr lang="en-US" sz="3600">
            <a:latin typeface="Raleway" pitchFamily="2" charset="0"/>
            <a:cs typeface="Arial" panose="020B0604020202020204" pitchFamily="34" charset="0"/>
          </a:endParaRPr>
        </a:p>
      </dgm:t>
    </dgm:pt>
    <dgm:pt modelId="{19FBF7FB-C40B-4C4B-B78B-7BCA5BDD56D4}" type="sibTrans" cxnId="{F6C94FDA-9FB4-40F5-A599-4AD5CF95331F}">
      <dgm:prSet/>
      <dgm:spPr/>
      <dgm:t>
        <a:bodyPr/>
        <a:lstStyle/>
        <a:p>
          <a:endParaRPr lang="en-US" sz="3600">
            <a:latin typeface="Raleway" pitchFamily="2" charset="0"/>
            <a:cs typeface="Arial" panose="020B0604020202020204" pitchFamily="34" charset="0"/>
          </a:endParaRPr>
        </a:p>
      </dgm:t>
    </dgm:pt>
    <dgm:pt modelId="{294AA7BF-0091-431E-9066-CFE56A61817C}">
      <dgm:prSet custT="1"/>
      <dgm:spPr/>
      <dgm:t>
        <a:bodyPr/>
        <a:lstStyle/>
        <a:p>
          <a:r>
            <a:rPr lang="en-CA" sz="1600" b="1" dirty="0">
              <a:latin typeface="Raleway" pitchFamily="2" charset="0"/>
              <a:cs typeface="Arial" pitchFamily="34" charset="0"/>
            </a:rPr>
            <a:t>Medium-Long Term</a:t>
          </a:r>
        </a:p>
        <a:p>
          <a:r>
            <a:rPr lang="en-CA" sz="1400" dirty="0">
              <a:latin typeface="Raleway" pitchFamily="2" charset="0"/>
              <a:cs typeface="Arial" pitchFamily="34" charset="0"/>
            </a:rPr>
            <a:t>Official Plan, Master Plans and Frameworks</a:t>
          </a:r>
        </a:p>
      </dgm:t>
    </dgm:pt>
    <dgm:pt modelId="{F4289A4D-B6AD-4043-AA3C-5A6F45A5F75E}" type="parTrans" cxnId="{95811195-FAA8-4B6A-8A4C-52AC75998C42}">
      <dgm:prSet/>
      <dgm:spPr/>
      <dgm:t>
        <a:bodyPr/>
        <a:lstStyle/>
        <a:p>
          <a:endParaRPr lang="en-CA" sz="3600">
            <a:latin typeface="Raleway" pitchFamily="2" charset="0"/>
          </a:endParaRPr>
        </a:p>
      </dgm:t>
    </dgm:pt>
    <dgm:pt modelId="{A817EEF6-EC1C-438B-B3C6-EBF831933D57}" type="sibTrans" cxnId="{95811195-FAA8-4B6A-8A4C-52AC75998C42}">
      <dgm:prSet/>
      <dgm:spPr/>
      <dgm:t>
        <a:bodyPr/>
        <a:lstStyle/>
        <a:p>
          <a:endParaRPr lang="en-CA" sz="3600">
            <a:latin typeface="Raleway" pitchFamily="2" charset="0"/>
          </a:endParaRPr>
        </a:p>
      </dgm:t>
    </dgm:pt>
    <dgm:pt modelId="{0473ED0A-C3D4-4CC4-B6EE-EDBD4D62B7B1}">
      <dgm:prSet custT="1"/>
      <dgm:spPr/>
      <dgm:t>
        <a:bodyPr/>
        <a:lstStyle/>
        <a:p>
          <a:r>
            <a:rPr lang="en-CA" sz="1600" b="1" dirty="0">
              <a:latin typeface="Raleway" pitchFamily="2" charset="0"/>
              <a:cs typeface="Arial" panose="020B0604020202020204" pitchFamily="34" charset="0"/>
            </a:rPr>
            <a:t>Annual</a:t>
          </a:r>
          <a:r>
            <a:rPr lang="en-CA" sz="1600" dirty="0">
              <a:latin typeface="Raleway" pitchFamily="2" charset="0"/>
              <a:cs typeface="Arial" panose="020B0604020202020204" pitchFamily="34" charset="0"/>
            </a:rPr>
            <a:t> </a:t>
          </a:r>
        </a:p>
        <a:p>
          <a:r>
            <a:rPr lang="en-US" sz="1400" dirty="0">
              <a:latin typeface="Raleway" pitchFamily="2" charset="0"/>
              <a:cs typeface="Arial" panose="020B0604020202020204" pitchFamily="34" charset="0"/>
            </a:rPr>
            <a:t>Budget &amp; Business Plans </a:t>
          </a:r>
        </a:p>
      </dgm:t>
    </dgm:pt>
    <dgm:pt modelId="{63C57CBD-9DC3-4AA0-B86F-9D7FE6C7D99F}" type="parTrans" cxnId="{BFF43288-FEF9-4BD5-B90E-C0D443E98C34}">
      <dgm:prSet/>
      <dgm:spPr/>
      <dgm:t>
        <a:bodyPr/>
        <a:lstStyle/>
        <a:p>
          <a:endParaRPr lang="en-CA">
            <a:latin typeface="Raleway" pitchFamily="2" charset="0"/>
          </a:endParaRPr>
        </a:p>
      </dgm:t>
    </dgm:pt>
    <dgm:pt modelId="{8B75DDB1-0F96-4D3A-BFAC-1075F5B57857}" type="sibTrans" cxnId="{BFF43288-FEF9-4BD5-B90E-C0D443E98C34}">
      <dgm:prSet/>
      <dgm:spPr/>
      <dgm:t>
        <a:bodyPr/>
        <a:lstStyle/>
        <a:p>
          <a:endParaRPr lang="en-CA">
            <a:latin typeface="Raleway" pitchFamily="2" charset="0"/>
          </a:endParaRPr>
        </a:p>
      </dgm:t>
    </dgm:pt>
    <dgm:pt modelId="{B7BE936F-6261-491A-8285-A2170113C2CB}" type="pres">
      <dgm:prSet presAssocID="{1F93B6A9-3CAD-46D9-B398-8AB97671A705}" presName="Name0" presStyleCnt="0">
        <dgm:presLayoutVars>
          <dgm:dir/>
          <dgm:animLvl val="lvl"/>
          <dgm:resizeHandles val="exact"/>
        </dgm:presLayoutVars>
      </dgm:prSet>
      <dgm:spPr/>
    </dgm:pt>
    <dgm:pt modelId="{226A2341-0703-42D4-B881-8772EF4F2BF4}" type="pres">
      <dgm:prSet presAssocID="{0F74519F-BB39-4749-8246-8D7000C95B78}" presName="boxAndChildren" presStyleCnt="0"/>
      <dgm:spPr/>
    </dgm:pt>
    <dgm:pt modelId="{F9B735C8-C549-46C4-B5E0-D9CF7BB2839B}" type="pres">
      <dgm:prSet presAssocID="{0F74519F-BB39-4749-8246-8D7000C95B78}" presName="parentTextBox" presStyleLbl="node1" presStyleIdx="0" presStyleCnt="4"/>
      <dgm:spPr/>
    </dgm:pt>
    <dgm:pt modelId="{8C5E0048-A04A-4EEB-AB88-0695EC0E2A04}" type="pres">
      <dgm:prSet presAssocID="{8B75DDB1-0F96-4D3A-BFAC-1075F5B57857}" presName="sp" presStyleCnt="0"/>
      <dgm:spPr/>
    </dgm:pt>
    <dgm:pt modelId="{37080A95-20C2-4E08-965C-1E0708C71964}" type="pres">
      <dgm:prSet presAssocID="{0473ED0A-C3D4-4CC4-B6EE-EDBD4D62B7B1}" presName="arrowAndChildren" presStyleCnt="0"/>
      <dgm:spPr/>
    </dgm:pt>
    <dgm:pt modelId="{6EEECD8C-5432-4E0C-8A61-AE08140AB8AB}" type="pres">
      <dgm:prSet presAssocID="{0473ED0A-C3D4-4CC4-B6EE-EDBD4D62B7B1}" presName="parentTextArrow" presStyleLbl="node1" presStyleIdx="1" presStyleCnt="4"/>
      <dgm:spPr/>
    </dgm:pt>
    <dgm:pt modelId="{FDFA2E98-B3CD-4C36-B460-B68FF4C6FE65}" type="pres">
      <dgm:prSet presAssocID="{3B90781D-1A8E-483C-995E-EDF5DBC86F88}" presName="sp" presStyleCnt="0"/>
      <dgm:spPr/>
    </dgm:pt>
    <dgm:pt modelId="{3863571A-0F4C-4C21-B4F3-0CF45D8D84AD}" type="pres">
      <dgm:prSet presAssocID="{21C0E977-27B1-4848-804B-4A0D22C5A210}" presName="arrowAndChildren" presStyleCnt="0"/>
      <dgm:spPr/>
    </dgm:pt>
    <dgm:pt modelId="{0789ACE2-564C-4F17-BCB8-B8155A78744A}" type="pres">
      <dgm:prSet presAssocID="{21C0E977-27B1-4848-804B-4A0D22C5A210}" presName="parentTextArrow" presStyleLbl="node1" presStyleIdx="2" presStyleCnt="4"/>
      <dgm:spPr/>
    </dgm:pt>
    <dgm:pt modelId="{2EF59D50-64C0-431C-B407-D160277C752B}" type="pres">
      <dgm:prSet presAssocID="{A817EEF6-EC1C-438B-B3C6-EBF831933D57}" presName="sp" presStyleCnt="0"/>
      <dgm:spPr/>
    </dgm:pt>
    <dgm:pt modelId="{0E6A049E-B151-4B0B-A776-390AA51E588E}" type="pres">
      <dgm:prSet presAssocID="{294AA7BF-0091-431E-9066-CFE56A61817C}" presName="arrowAndChildren" presStyleCnt="0"/>
      <dgm:spPr/>
    </dgm:pt>
    <dgm:pt modelId="{074F25F8-BAB9-4B3D-A14C-02847CCD0368}" type="pres">
      <dgm:prSet presAssocID="{294AA7BF-0091-431E-9066-CFE56A61817C}" presName="parentTextArrow" presStyleLbl="node1" presStyleIdx="3" presStyleCnt="4"/>
      <dgm:spPr/>
    </dgm:pt>
  </dgm:ptLst>
  <dgm:cxnLst>
    <dgm:cxn modelId="{979C9802-8024-4853-8934-AF0D1400DD87}" type="presOf" srcId="{0473ED0A-C3D4-4CC4-B6EE-EDBD4D62B7B1}" destId="{6EEECD8C-5432-4E0C-8A61-AE08140AB8AB}" srcOrd="0" destOrd="0" presId="urn:microsoft.com/office/officeart/2005/8/layout/process4"/>
    <dgm:cxn modelId="{FF158F0B-2251-42B6-8B8B-85BEE15A3E4A}" type="presOf" srcId="{0F74519F-BB39-4749-8246-8D7000C95B78}" destId="{F9B735C8-C549-46C4-B5E0-D9CF7BB2839B}" srcOrd="0" destOrd="0" presId="urn:microsoft.com/office/officeart/2005/8/layout/process4"/>
    <dgm:cxn modelId="{F537B812-2CA0-4581-822C-A1B7D4063E45}" srcId="{1F93B6A9-3CAD-46D9-B398-8AB97671A705}" destId="{21C0E977-27B1-4848-804B-4A0D22C5A210}" srcOrd="1" destOrd="0" parTransId="{9D6E54DF-A745-4BF6-8AD3-53D0138689AD}" sibTransId="{3B90781D-1A8E-483C-995E-EDF5DBC86F88}"/>
    <dgm:cxn modelId="{359B064F-C3B9-4FCE-A530-F2240760847B}" type="presOf" srcId="{1F93B6A9-3CAD-46D9-B398-8AB97671A705}" destId="{B7BE936F-6261-491A-8285-A2170113C2CB}" srcOrd="0" destOrd="0" presId="urn:microsoft.com/office/officeart/2005/8/layout/process4"/>
    <dgm:cxn modelId="{BFF43288-FEF9-4BD5-B90E-C0D443E98C34}" srcId="{1F93B6A9-3CAD-46D9-B398-8AB97671A705}" destId="{0473ED0A-C3D4-4CC4-B6EE-EDBD4D62B7B1}" srcOrd="2" destOrd="0" parTransId="{63C57CBD-9DC3-4AA0-B86F-9D7FE6C7D99F}" sibTransId="{8B75DDB1-0F96-4D3A-BFAC-1075F5B57857}"/>
    <dgm:cxn modelId="{95811195-FAA8-4B6A-8A4C-52AC75998C42}" srcId="{1F93B6A9-3CAD-46D9-B398-8AB97671A705}" destId="{294AA7BF-0091-431E-9066-CFE56A61817C}" srcOrd="0" destOrd="0" parTransId="{F4289A4D-B6AD-4043-AA3C-5A6F45A5F75E}" sibTransId="{A817EEF6-EC1C-438B-B3C6-EBF831933D57}"/>
    <dgm:cxn modelId="{3A8951A1-7BD0-4A9F-90EA-F1DE2AA9D327}" type="presOf" srcId="{294AA7BF-0091-431E-9066-CFE56A61817C}" destId="{074F25F8-BAB9-4B3D-A14C-02847CCD0368}" srcOrd="0" destOrd="0" presId="urn:microsoft.com/office/officeart/2005/8/layout/process4"/>
    <dgm:cxn modelId="{1A5CEDB9-0071-4CF3-B9F7-38FEE7C93FAF}" type="presOf" srcId="{21C0E977-27B1-4848-804B-4A0D22C5A210}" destId="{0789ACE2-564C-4F17-BCB8-B8155A78744A}" srcOrd="0" destOrd="0" presId="urn:microsoft.com/office/officeart/2005/8/layout/process4"/>
    <dgm:cxn modelId="{F6C94FDA-9FB4-40F5-A599-4AD5CF95331F}" srcId="{1F93B6A9-3CAD-46D9-B398-8AB97671A705}" destId="{0F74519F-BB39-4749-8246-8D7000C95B78}" srcOrd="3" destOrd="0" parTransId="{F5DC564F-E875-4601-B69A-15964B457AF0}" sibTransId="{19FBF7FB-C40B-4C4B-B78B-7BCA5BDD56D4}"/>
    <dgm:cxn modelId="{A5C05D27-5265-491F-82AE-BF856528FDBC}" type="presParOf" srcId="{B7BE936F-6261-491A-8285-A2170113C2CB}" destId="{226A2341-0703-42D4-B881-8772EF4F2BF4}" srcOrd="0" destOrd="0" presId="urn:microsoft.com/office/officeart/2005/8/layout/process4"/>
    <dgm:cxn modelId="{4070C77E-E041-4CEB-B2FF-3BCE6B356D2B}" type="presParOf" srcId="{226A2341-0703-42D4-B881-8772EF4F2BF4}" destId="{F9B735C8-C549-46C4-B5E0-D9CF7BB2839B}" srcOrd="0" destOrd="0" presId="urn:microsoft.com/office/officeart/2005/8/layout/process4"/>
    <dgm:cxn modelId="{72BDD050-8304-4637-8034-FECA8CD35A2D}" type="presParOf" srcId="{B7BE936F-6261-491A-8285-A2170113C2CB}" destId="{8C5E0048-A04A-4EEB-AB88-0695EC0E2A04}" srcOrd="1" destOrd="0" presId="urn:microsoft.com/office/officeart/2005/8/layout/process4"/>
    <dgm:cxn modelId="{7BD3F538-A8B2-4C18-AE43-E9F56D185924}" type="presParOf" srcId="{B7BE936F-6261-491A-8285-A2170113C2CB}" destId="{37080A95-20C2-4E08-965C-1E0708C71964}" srcOrd="2" destOrd="0" presId="urn:microsoft.com/office/officeart/2005/8/layout/process4"/>
    <dgm:cxn modelId="{CEAEDDBE-146A-4F82-950F-92C1E76984C9}" type="presParOf" srcId="{37080A95-20C2-4E08-965C-1E0708C71964}" destId="{6EEECD8C-5432-4E0C-8A61-AE08140AB8AB}" srcOrd="0" destOrd="0" presId="urn:microsoft.com/office/officeart/2005/8/layout/process4"/>
    <dgm:cxn modelId="{5CAE03A9-5204-421A-8932-E7747BD169D2}" type="presParOf" srcId="{B7BE936F-6261-491A-8285-A2170113C2CB}" destId="{FDFA2E98-B3CD-4C36-B460-B68FF4C6FE65}" srcOrd="3" destOrd="0" presId="urn:microsoft.com/office/officeart/2005/8/layout/process4"/>
    <dgm:cxn modelId="{29DC78EC-5C3A-4388-B358-0181DE8611FA}" type="presParOf" srcId="{B7BE936F-6261-491A-8285-A2170113C2CB}" destId="{3863571A-0F4C-4C21-B4F3-0CF45D8D84AD}" srcOrd="4" destOrd="0" presId="urn:microsoft.com/office/officeart/2005/8/layout/process4"/>
    <dgm:cxn modelId="{D2409D59-BF68-4655-ACE9-C2B40FA9522D}" type="presParOf" srcId="{3863571A-0F4C-4C21-B4F3-0CF45D8D84AD}" destId="{0789ACE2-564C-4F17-BCB8-B8155A78744A}" srcOrd="0" destOrd="0" presId="urn:microsoft.com/office/officeart/2005/8/layout/process4"/>
    <dgm:cxn modelId="{C8127B3B-89B1-4212-83F2-177CED2FDE69}" type="presParOf" srcId="{B7BE936F-6261-491A-8285-A2170113C2CB}" destId="{2EF59D50-64C0-431C-B407-D160277C752B}" srcOrd="5" destOrd="0" presId="urn:microsoft.com/office/officeart/2005/8/layout/process4"/>
    <dgm:cxn modelId="{4F46B834-5C6F-4E82-BFC7-087A7150AC28}" type="presParOf" srcId="{B7BE936F-6261-491A-8285-A2170113C2CB}" destId="{0E6A049E-B151-4B0B-A776-390AA51E588E}" srcOrd="6" destOrd="0" presId="urn:microsoft.com/office/officeart/2005/8/layout/process4"/>
    <dgm:cxn modelId="{E42E66F1-8204-4D06-AEE2-49B10DEF447B}" type="presParOf" srcId="{0E6A049E-B151-4B0B-A776-390AA51E588E}" destId="{074F25F8-BAB9-4B3D-A14C-02847CCD036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A532E5-1408-44B5-9B17-9C8B9B307226}"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FEB24654-101E-4A18-8F21-00760701033A}">
      <dgm:prSet custT="1"/>
      <dgm:spPr/>
      <dgm:t>
        <a:bodyPr/>
        <a:lstStyle/>
        <a:p>
          <a:r>
            <a:rPr lang="en-CA" sz="1800" b="1" dirty="0">
              <a:latin typeface="Raleway" pitchFamily="2" charset="0"/>
              <a:cs typeface="Arial" panose="020B0604020202020204" pitchFamily="34" charset="0"/>
            </a:rPr>
            <a:t>Objective Key Results (OKR) Framework</a:t>
          </a:r>
          <a:endParaRPr lang="en-US" sz="1800" b="1" dirty="0">
            <a:latin typeface="Raleway" pitchFamily="2" charset="0"/>
            <a:cs typeface="Arial" panose="020B0604020202020204" pitchFamily="34" charset="0"/>
          </a:endParaRPr>
        </a:p>
      </dgm:t>
    </dgm:pt>
    <dgm:pt modelId="{B5DBB52D-87E8-4FA9-88C8-84D82914F8D2}" type="parTrans" cxnId="{F7815342-5D5D-43C7-88D9-EC31D16D2214}">
      <dgm:prSet/>
      <dgm:spPr/>
      <dgm:t>
        <a:bodyPr/>
        <a:lstStyle/>
        <a:p>
          <a:endParaRPr lang="en-CA" sz="3600"/>
        </a:p>
      </dgm:t>
    </dgm:pt>
    <dgm:pt modelId="{DC1B1698-00D5-42D7-B6E0-AC202F844635}" type="sibTrans" cxnId="{F7815342-5D5D-43C7-88D9-EC31D16D2214}">
      <dgm:prSet/>
      <dgm:spPr/>
      <dgm:t>
        <a:bodyPr/>
        <a:lstStyle/>
        <a:p>
          <a:endParaRPr lang="en-CA" sz="3600"/>
        </a:p>
      </dgm:t>
    </dgm:pt>
    <dgm:pt modelId="{44123324-6F83-4972-A355-79627DC06ABE}">
      <dgm:prSet custT="1"/>
      <dgm:spPr/>
      <dgm:t>
        <a:bodyPr/>
        <a:lstStyle/>
        <a:p>
          <a:r>
            <a:rPr lang="en-CA" sz="1600" dirty="0">
              <a:latin typeface="Raleway" pitchFamily="2" charset="0"/>
              <a:cs typeface="Arial" panose="020B0604020202020204" pitchFamily="34" charset="0"/>
            </a:rPr>
            <a:t>Performance Measurement of </a:t>
          </a:r>
          <a:r>
            <a:rPr lang="en-CA" sz="1600" u="sng" dirty="0">
              <a:latin typeface="Raleway" pitchFamily="2" charset="0"/>
              <a:cs typeface="Arial" panose="020B0604020202020204" pitchFamily="34" charset="0"/>
            </a:rPr>
            <a:t>Strategic Plans</a:t>
          </a:r>
          <a:r>
            <a:rPr lang="en-CA" sz="1600" dirty="0">
              <a:latin typeface="Raleway" pitchFamily="2" charset="0"/>
              <a:cs typeface="Arial" panose="020B0604020202020204" pitchFamily="34" charset="0"/>
            </a:rPr>
            <a:t> in Local Government </a:t>
          </a:r>
          <a:endParaRPr lang="en-US" sz="1600" i="1" dirty="0">
            <a:latin typeface="Raleway" pitchFamily="2" charset="0"/>
            <a:cs typeface="Arial" panose="020B0604020202020204" pitchFamily="34" charset="0"/>
          </a:endParaRPr>
        </a:p>
      </dgm:t>
    </dgm:pt>
    <dgm:pt modelId="{5996B5A7-03E6-4A7C-B7DF-DC1426A7983A}" type="parTrans" cxnId="{D530C651-5D73-433E-ABC1-9B136116EB36}">
      <dgm:prSet/>
      <dgm:spPr/>
      <dgm:t>
        <a:bodyPr/>
        <a:lstStyle/>
        <a:p>
          <a:endParaRPr lang="en-CA" sz="3600"/>
        </a:p>
      </dgm:t>
    </dgm:pt>
    <dgm:pt modelId="{21CCD95D-7C4D-4B7E-8824-9328D4AF98BA}" type="sibTrans" cxnId="{D530C651-5D73-433E-ABC1-9B136116EB36}">
      <dgm:prSet/>
      <dgm:spPr/>
      <dgm:t>
        <a:bodyPr/>
        <a:lstStyle/>
        <a:p>
          <a:endParaRPr lang="en-CA" sz="3600"/>
        </a:p>
      </dgm:t>
    </dgm:pt>
    <dgm:pt modelId="{F3D3BA6E-1FE2-4E35-B0FF-B045BB305427}">
      <dgm:prSet custT="1"/>
      <dgm:spPr/>
      <dgm:t>
        <a:bodyPr/>
        <a:lstStyle/>
        <a:p>
          <a:r>
            <a:rPr lang="en-CA" sz="1800" b="1" dirty="0">
              <a:latin typeface="Raleway" pitchFamily="2" charset="0"/>
              <a:cs typeface="Arial" panose="020B0604020202020204" pitchFamily="34" charset="0"/>
            </a:rPr>
            <a:t>Accountability and Transparency of Strategic Performance</a:t>
          </a:r>
          <a:endParaRPr lang="en-US" sz="1800" b="1" dirty="0">
            <a:latin typeface="Raleway" pitchFamily="2" charset="0"/>
            <a:cs typeface="Arial" panose="020B0604020202020204" pitchFamily="34" charset="0"/>
          </a:endParaRPr>
        </a:p>
      </dgm:t>
    </dgm:pt>
    <dgm:pt modelId="{F8BA84DC-55BC-4FE0-9271-3480357CE540}" type="parTrans" cxnId="{79886ACA-4C87-4F98-9924-FA9C65403B9A}">
      <dgm:prSet/>
      <dgm:spPr/>
      <dgm:t>
        <a:bodyPr/>
        <a:lstStyle/>
        <a:p>
          <a:endParaRPr lang="en-CA" sz="3600"/>
        </a:p>
      </dgm:t>
    </dgm:pt>
    <dgm:pt modelId="{7C452958-4EB1-45C6-9F7A-AB502C179BB3}" type="sibTrans" cxnId="{79886ACA-4C87-4F98-9924-FA9C65403B9A}">
      <dgm:prSet/>
      <dgm:spPr/>
      <dgm:t>
        <a:bodyPr/>
        <a:lstStyle/>
        <a:p>
          <a:endParaRPr lang="en-CA" sz="3600"/>
        </a:p>
      </dgm:t>
    </dgm:pt>
    <dgm:pt modelId="{4C553DB4-208A-4853-97C0-C89D1312F85F}">
      <dgm:prSet custT="1"/>
      <dgm:spPr/>
      <dgm:t>
        <a:bodyPr/>
        <a:lstStyle/>
        <a:p>
          <a:r>
            <a:rPr lang="en-US" sz="1600" dirty="0">
              <a:latin typeface="Raleway" pitchFamily="2" charset="0"/>
              <a:cs typeface="Arial" panose="020B0604020202020204" pitchFamily="34" charset="0"/>
            </a:rPr>
            <a:t>Qualitative &amp; Quantitative Reporting</a:t>
          </a:r>
        </a:p>
      </dgm:t>
    </dgm:pt>
    <dgm:pt modelId="{0EC3277D-ADBA-4C00-9F23-F6A53DEEFD2F}" type="parTrans" cxnId="{1F66206E-59EE-4409-98E4-999C470931AA}">
      <dgm:prSet/>
      <dgm:spPr/>
      <dgm:t>
        <a:bodyPr/>
        <a:lstStyle/>
        <a:p>
          <a:endParaRPr lang="en-CA" sz="3600"/>
        </a:p>
      </dgm:t>
    </dgm:pt>
    <dgm:pt modelId="{A437834A-B895-46AC-954C-F701B8425327}" type="sibTrans" cxnId="{1F66206E-59EE-4409-98E4-999C470931AA}">
      <dgm:prSet/>
      <dgm:spPr/>
      <dgm:t>
        <a:bodyPr/>
        <a:lstStyle/>
        <a:p>
          <a:endParaRPr lang="en-CA" sz="3600"/>
        </a:p>
      </dgm:t>
    </dgm:pt>
    <dgm:pt modelId="{FAE102CB-E746-4404-8978-77ED9A0C0C6A}">
      <dgm:prSet custT="1"/>
      <dgm:spPr/>
      <dgm:t>
        <a:bodyPr/>
        <a:lstStyle/>
        <a:p>
          <a:r>
            <a:rPr lang="en-CA" sz="1600" dirty="0">
              <a:latin typeface="Raleway" pitchFamily="2" charset="0"/>
              <a:cs typeface="Arial" panose="020B0604020202020204" pitchFamily="34" charset="0"/>
            </a:rPr>
            <a:t>Reported Annually in Q2 </a:t>
          </a:r>
          <a:endParaRPr lang="en-US" sz="1600" dirty="0">
            <a:latin typeface="Raleway" pitchFamily="2" charset="0"/>
            <a:cs typeface="Arial" panose="020B0604020202020204" pitchFamily="34" charset="0"/>
          </a:endParaRPr>
        </a:p>
      </dgm:t>
    </dgm:pt>
    <dgm:pt modelId="{25894781-07C1-4338-9BA5-DC305A991D56}" type="parTrans" cxnId="{52103534-38FF-439A-89AC-1500F9E4D885}">
      <dgm:prSet/>
      <dgm:spPr/>
      <dgm:t>
        <a:bodyPr/>
        <a:lstStyle/>
        <a:p>
          <a:endParaRPr lang="en-CA" sz="3600"/>
        </a:p>
      </dgm:t>
    </dgm:pt>
    <dgm:pt modelId="{961632E3-6E9A-4B56-BCAA-BE43945BDAEC}" type="sibTrans" cxnId="{52103534-38FF-439A-89AC-1500F9E4D885}">
      <dgm:prSet/>
      <dgm:spPr/>
      <dgm:t>
        <a:bodyPr/>
        <a:lstStyle/>
        <a:p>
          <a:endParaRPr lang="en-CA" sz="3600"/>
        </a:p>
      </dgm:t>
    </dgm:pt>
    <dgm:pt modelId="{8464119A-5FE3-4975-AA05-E587A9EE9B07}">
      <dgm:prSet custT="1"/>
      <dgm:spPr/>
      <dgm:t>
        <a:bodyPr/>
        <a:lstStyle/>
        <a:p>
          <a:r>
            <a:rPr lang="en-CA" sz="1600" i="1" dirty="0">
              <a:latin typeface="Raleway" pitchFamily="2" charset="0"/>
              <a:cs typeface="Arial" panose="020B0604020202020204" pitchFamily="34" charset="0"/>
            </a:rPr>
            <a:t>Measure What Matters – John </a:t>
          </a:r>
          <a:r>
            <a:rPr lang="en-CA" sz="1600" i="1" dirty="0" err="1">
              <a:latin typeface="Raleway" pitchFamily="2" charset="0"/>
              <a:cs typeface="Arial" panose="020B0604020202020204" pitchFamily="34" charset="0"/>
            </a:rPr>
            <a:t>Doerr</a:t>
          </a:r>
          <a:endParaRPr lang="en-US" sz="1600" dirty="0">
            <a:latin typeface="Raleway" pitchFamily="2" charset="0"/>
            <a:cs typeface="Arial" panose="020B0604020202020204" pitchFamily="34" charset="0"/>
          </a:endParaRPr>
        </a:p>
      </dgm:t>
    </dgm:pt>
    <dgm:pt modelId="{D2254907-073C-4EB3-A719-FACC9460198A}" type="parTrans" cxnId="{08C9DF9C-9AA3-4305-8E7C-7F1ED25A89B5}">
      <dgm:prSet/>
      <dgm:spPr/>
    </dgm:pt>
    <dgm:pt modelId="{E821F468-40F3-4624-AB24-AD8141659D06}" type="sibTrans" cxnId="{08C9DF9C-9AA3-4305-8E7C-7F1ED25A89B5}">
      <dgm:prSet/>
      <dgm:spPr/>
    </dgm:pt>
    <dgm:pt modelId="{49E1A93C-E36A-42C2-9827-DB55611938D8}" type="pres">
      <dgm:prSet presAssocID="{86A532E5-1408-44B5-9B17-9C8B9B307226}" presName="linear" presStyleCnt="0">
        <dgm:presLayoutVars>
          <dgm:dir/>
          <dgm:animLvl val="lvl"/>
          <dgm:resizeHandles val="exact"/>
        </dgm:presLayoutVars>
      </dgm:prSet>
      <dgm:spPr/>
    </dgm:pt>
    <dgm:pt modelId="{8EE261FD-F913-4656-8B63-B19F39A40D8C}" type="pres">
      <dgm:prSet presAssocID="{FEB24654-101E-4A18-8F21-00760701033A}" presName="parentLin" presStyleCnt="0"/>
      <dgm:spPr/>
    </dgm:pt>
    <dgm:pt modelId="{08FB08BA-80FD-4544-9B77-EAFEC4E1E68C}" type="pres">
      <dgm:prSet presAssocID="{FEB24654-101E-4A18-8F21-00760701033A}" presName="parentLeftMargin" presStyleLbl="node1" presStyleIdx="0" presStyleCnt="2"/>
      <dgm:spPr/>
    </dgm:pt>
    <dgm:pt modelId="{E3F93F46-A5BA-4145-BB32-D0DC27A5250A}" type="pres">
      <dgm:prSet presAssocID="{FEB24654-101E-4A18-8F21-00760701033A}" presName="parentText" presStyleLbl="node1" presStyleIdx="0" presStyleCnt="2">
        <dgm:presLayoutVars>
          <dgm:chMax val="0"/>
          <dgm:bulletEnabled val="1"/>
        </dgm:presLayoutVars>
      </dgm:prSet>
      <dgm:spPr/>
    </dgm:pt>
    <dgm:pt modelId="{6326EDA2-5E30-4429-A244-3199252EC85A}" type="pres">
      <dgm:prSet presAssocID="{FEB24654-101E-4A18-8F21-00760701033A}" presName="negativeSpace" presStyleCnt="0"/>
      <dgm:spPr/>
    </dgm:pt>
    <dgm:pt modelId="{888C17FC-7F3D-40D5-8872-B79BB18E16C5}" type="pres">
      <dgm:prSet presAssocID="{FEB24654-101E-4A18-8F21-00760701033A}" presName="childText" presStyleLbl="conFgAcc1" presStyleIdx="0" presStyleCnt="2">
        <dgm:presLayoutVars>
          <dgm:bulletEnabled val="1"/>
        </dgm:presLayoutVars>
      </dgm:prSet>
      <dgm:spPr/>
    </dgm:pt>
    <dgm:pt modelId="{101F27AD-B985-4226-B186-BD4499F71DA0}" type="pres">
      <dgm:prSet presAssocID="{DC1B1698-00D5-42D7-B6E0-AC202F844635}" presName="spaceBetweenRectangles" presStyleCnt="0"/>
      <dgm:spPr/>
    </dgm:pt>
    <dgm:pt modelId="{AE6B27F1-0C5F-4CD9-939E-DD4C41397263}" type="pres">
      <dgm:prSet presAssocID="{F3D3BA6E-1FE2-4E35-B0FF-B045BB305427}" presName="parentLin" presStyleCnt="0"/>
      <dgm:spPr/>
    </dgm:pt>
    <dgm:pt modelId="{79613ADE-330A-4397-A8CB-C594DCB9D0F7}" type="pres">
      <dgm:prSet presAssocID="{F3D3BA6E-1FE2-4E35-B0FF-B045BB305427}" presName="parentLeftMargin" presStyleLbl="node1" presStyleIdx="0" presStyleCnt="2"/>
      <dgm:spPr/>
    </dgm:pt>
    <dgm:pt modelId="{153CAF98-7CEC-473C-8DC5-0657F7E666C0}" type="pres">
      <dgm:prSet presAssocID="{F3D3BA6E-1FE2-4E35-B0FF-B045BB305427}" presName="parentText" presStyleLbl="node1" presStyleIdx="1" presStyleCnt="2">
        <dgm:presLayoutVars>
          <dgm:chMax val="0"/>
          <dgm:bulletEnabled val="1"/>
        </dgm:presLayoutVars>
      </dgm:prSet>
      <dgm:spPr/>
    </dgm:pt>
    <dgm:pt modelId="{46529EED-E888-4CC3-8472-20F9A73DFCB8}" type="pres">
      <dgm:prSet presAssocID="{F3D3BA6E-1FE2-4E35-B0FF-B045BB305427}" presName="negativeSpace" presStyleCnt="0"/>
      <dgm:spPr/>
    </dgm:pt>
    <dgm:pt modelId="{623E419B-E51A-4E15-84A3-31A8AF174FDC}" type="pres">
      <dgm:prSet presAssocID="{F3D3BA6E-1FE2-4E35-B0FF-B045BB305427}" presName="childText" presStyleLbl="conFgAcc1" presStyleIdx="1" presStyleCnt="2">
        <dgm:presLayoutVars>
          <dgm:bulletEnabled val="1"/>
        </dgm:presLayoutVars>
      </dgm:prSet>
      <dgm:spPr/>
    </dgm:pt>
  </dgm:ptLst>
  <dgm:cxnLst>
    <dgm:cxn modelId="{F06A1707-F056-467C-9E36-8A962016BAEB}" type="presOf" srcId="{F3D3BA6E-1FE2-4E35-B0FF-B045BB305427}" destId="{79613ADE-330A-4397-A8CB-C594DCB9D0F7}" srcOrd="0" destOrd="0" presId="urn:microsoft.com/office/officeart/2005/8/layout/list1"/>
    <dgm:cxn modelId="{7FA3B322-E73B-48D9-ADD0-245196E45BA3}" type="presOf" srcId="{4C553DB4-208A-4853-97C0-C89D1312F85F}" destId="{623E419B-E51A-4E15-84A3-31A8AF174FDC}" srcOrd="0" destOrd="0" presId="urn:microsoft.com/office/officeart/2005/8/layout/list1"/>
    <dgm:cxn modelId="{52103534-38FF-439A-89AC-1500F9E4D885}" srcId="{F3D3BA6E-1FE2-4E35-B0FF-B045BB305427}" destId="{FAE102CB-E746-4404-8978-77ED9A0C0C6A}" srcOrd="1" destOrd="0" parTransId="{25894781-07C1-4338-9BA5-DC305A991D56}" sibTransId="{961632E3-6E9A-4B56-BCAA-BE43945BDAEC}"/>
    <dgm:cxn modelId="{F7815342-5D5D-43C7-88D9-EC31D16D2214}" srcId="{86A532E5-1408-44B5-9B17-9C8B9B307226}" destId="{FEB24654-101E-4A18-8F21-00760701033A}" srcOrd="0" destOrd="0" parTransId="{B5DBB52D-87E8-4FA9-88C8-84D82914F8D2}" sibTransId="{DC1B1698-00D5-42D7-B6E0-AC202F844635}"/>
    <dgm:cxn modelId="{9C0FBB6C-A0E2-4ACB-88A5-1F3951F36365}" type="presOf" srcId="{F3D3BA6E-1FE2-4E35-B0FF-B045BB305427}" destId="{153CAF98-7CEC-473C-8DC5-0657F7E666C0}" srcOrd="1" destOrd="0" presId="urn:microsoft.com/office/officeart/2005/8/layout/list1"/>
    <dgm:cxn modelId="{6025CD4C-EA80-4D8F-A2FD-60AA5CF2040C}" type="presOf" srcId="{86A532E5-1408-44B5-9B17-9C8B9B307226}" destId="{49E1A93C-E36A-42C2-9827-DB55611938D8}" srcOrd="0" destOrd="0" presId="urn:microsoft.com/office/officeart/2005/8/layout/list1"/>
    <dgm:cxn modelId="{1F66206E-59EE-4409-98E4-999C470931AA}" srcId="{F3D3BA6E-1FE2-4E35-B0FF-B045BB305427}" destId="{4C553DB4-208A-4853-97C0-C89D1312F85F}" srcOrd="0" destOrd="0" parTransId="{0EC3277D-ADBA-4C00-9F23-F6A53DEEFD2F}" sibTransId="{A437834A-B895-46AC-954C-F701B8425327}"/>
    <dgm:cxn modelId="{D530C651-5D73-433E-ABC1-9B136116EB36}" srcId="{FEB24654-101E-4A18-8F21-00760701033A}" destId="{44123324-6F83-4972-A355-79627DC06ABE}" srcOrd="0" destOrd="0" parTransId="{5996B5A7-03E6-4A7C-B7DF-DC1426A7983A}" sibTransId="{21CCD95D-7C4D-4B7E-8824-9328D4AF98BA}"/>
    <dgm:cxn modelId="{25826F92-770D-494C-8D21-42D03014778B}" type="presOf" srcId="{FEB24654-101E-4A18-8F21-00760701033A}" destId="{08FB08BA-80FD-4544-9B77-EAFEC4E1E68C}" srcOrd="0" destOrd="0" presId="urn:microsoft.com/office/officeart/2005/8/layout/list1"/>
    <dgm:cxn modelId="{08C9DF9C-9AA3-4305-8E7C-7F1ED25A89B5}" srcId="{FEB24654-101E-4A18-8F21-00760701033A}" destId="{8464119A-5FE3-4975-AA05-E587A9EE9B07}" srcOrd="1" destOrd="0" parTransId="{D2254907-073C-4EB3-A719-FACC9460198A}" sibTransId="{E821F468-40F3-4624-AB24-AD8141659D06}"/>
    <dgm:cxn modelId="{8489E4BD-566D-4E18-A6DB-DD08C0218969}" type="presOf" srcId="{FAE102CB-E746-4404-8978-77ED9A0C0C6A}" destId="{623E419B-E51A-4E15-84A3-31A8AF174FDC}" srcOrd="0" destOrd="1" presId="urn:microsoft.com/office/officeart/2005/8/layout/list1"/>
    <dgm:cxn modelId="{EF0CEEC3-F97E-47F7-9CBB-A574B7723763}" type="presOf" srcId="{44123324-6F83-4972-A355-79627DC06ABE}" destId="{888C17FC-7F3D-40D5-8872-B79BB18E16C5}" srcOrd="0" destOrd="0" presId="urn:microsoft.com/office/officeart/2005/8/layout/list1"/>
    <dgm:cxn modelId="{79886ACA-4C87-4F98-9924-FA9C65403B9A}" srcId="{86A532E5-1408-44B5-9B17-9C8B9B307226}" destId="{F3D3BA6E-1FE2-4E35-B0FF-B045BB305427}" srcOrd="1" destOrd="0" parTransId="{F8BA84DC-55BC-4FE0-9271-3480357CE540}" sibTransId="{7C452958-4EB1-45C6-9F7A-AB502C179BB3}"/>
    <dgm:cxn modelId="{BBDBAFD7-1557-45AA-9E0E-EB96EF828767}" type="presOf" srcId="{FEB24654-101E-4A18-8F21-00760701033A}" destId="{E3F93F46-A5BA-4145-BB32-D0DC27A5250A}" srcOrd="1" destOrd="0" presId="urn:microsoft.com/office/officeart/2005/8/layout/list1"/>
    <dgm:cxn modelId="{F63603FC-9402-4C76-A19A-D0B731FF430C}" type="presOf" srcId="{8464119A-5FE3-4975-AA05-E587A9EE9B07}" destId="{888C17FC-7F3D-40D5-8872-B79BB18E16C5}" srcOrd="0" destOrd="1" presId="urn:microsoft.com/office/officeart/2005/8/layout/list1"/>
    <dgm:cxn modelId="{1B87A9D8-D8A2-465B-8598-57F36BCA79B3}" type="presParOf" srcId="{49E1A93C-E36A-42C2-9827-DB55611938D8}" destId="{8EE261FD-F913-4656-8B63-B19F39A40D8C}" srcOrd="0" destOrd="0" presId="urn:microsoft.com/office/officeart/2005/8/layout/list1"/>
    <dgm:cxn modelId="{350D2E1E-630E-4A78-B83E-6F0672053DC7}" type="presParOf" srcId="{8EE261FD-F913-4656-8B63-B19F39A40D8C}" destId="{08FB08BA-80FD-4544-9B77-EAFEC4E1E68C}" srcOrd="0" destOrd="0" presId="urn:microsoft.com/office/officeart/2005/8/layout/list1"/>
    <dgm:cxn modelId="{32EBF41D-EFFC-4C66-AC20-5EC30B7BC157}" type="presParOf" srcId="{8EE261FD-F913-4656-8B63-B19F39A40D8C}" destId="{E3F93F46-A5BA-4145-BB32-D0DC27A5250A}" srcOrd="1" destOrd="0" presId="urn:microsoft.com/office/officeart/2005/8/layout/list1"/>
    <dgm:cxn modelId="{694A4F5B-1DD3-4823-BAA6-34598479C541}" type="presParOf" srcId="{49E1A93C-E36A-42C2-9827-DB55611938D8}" destId="{6326EDA2-5E30-4429-A244-3199252EC85A}" srcOrd="1" destOrd="0" presId="urn:microsoft.com/office/officeart/2005/8/layout/list1"/>
    <dgm:cxn modelId="{E76D448F-7DE2-46C7-B785-EBF621513575}" type="presParOf" srcId="{49E1A93C-E36A-42C2-9827-DB55611938D8}" destId="{888C17FC-7F3D-40D5-8872-B79BB18E16C5}" srcOrd="2" destOrd="0" presId="urn:microsoft.com/office/officeart/2005/8/layout/list1"/>
    <dgm:cxn modelId="{075C69D7-B0ED-42A1-8C7C-6C3A63F6A776}" type="presParOf" srcId="{49E1A93C-E36A-42C2-9827-DB55611938D8}" destId="{101F27AD-B985-4226-B186-BD4499F71DA0}" srcOrd="3" destOrd="0" presId="urn:microsoft.com/office/officeart/2005/8/layout/list1"/>
    <dgm:cxn modelId="{8CAE3C19-30A6-4412-BE3F-995EB2CA481C}" type="presParOf" srcId="{49E1A93C-E36A-42C2-9827-DB55611938D8}" destId="{AE6B27F1-0C5F-4CD9-939E-DD4C41397263}" srcOrd="4" destOrd="0" presId="urn:microsoft.com/office/officeart/2005/8/layout/list1"/>
    <dgm:cxn modelId="{346AAB22-B8CC-4CBF-BCEC-D9693A0E5144}" type="presParOf" srcId="{AE6B27F1-0C5F-4CD9-939E-DD4C41397263}" destId="{79613ADE-330A-4397-A8CB-C594DCB9D0F7}" srcOrd="0" destOrd="0" presId="urn:microsoft.com/office/officeart/2005/8/layout/list1"/>
    <dgm:cxn modelId="{B10AF932-1E27-4EDD-B967-9C6B0ADB480E}" type="presParOf" srcId="{AE6B27F1-0C5F-4CD9-939E-DD4C41397263}" destId="{153CAF98-7CEC-473C-8DC5-0657F7E666C0}" srcOrd="1" destOrd="0" presId="urn:microsoft.com/office/officeart/2005/8/layout/list1"/>
    <dgm:cxn modelId="{EFD82233-0D0A-4D18-B0DE-F9DA4DB4EA00}" type="presParOf" srcId="{49E1A93C-E36A-42C2-9827-DB55611938D8}" destId="{46529EED-E888-4CC3-8472-20F9A73DFCB8}" srcOrd="5" destOrd="0" presId="urn:microsoft.com/office/officeart/2005/8/layout/list1"/>
    <dgm:cxn modelId="{B1ECAA61-1A34-4204-ADEF-7AF076EB78F3}" type="presParOf" srcId="{49E1A93C-E36A-42C2-9827-DB55611938D8}" destId="{623E419B-E51A-4E15-84A3-31A8AF174FD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281B74-1AD5-4BBC-ABA1-7E9C6EE99D18}"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D301D84-6F03-4F7C-9034-309CE5F19802}">
      <dgm:prSet/>
      <dgm:spPr/>
      <dgm:t>
        <a:bodyPr/>
        <a:lstStyle/>
        <a:p>
          <a:r>
            <a:rPr lang="en-CA" b="1" dirty="0">
              <a:latin typeface="Raleway" pitchFamily="2" charset="0"/>
              <a:cs typeface="Arial" panose="020B0604020202020204" pitchFamily="34" charset="0"/>
            </a:rPr>
            <a:t>29 Key Results</a:t>
          </a:r>
          <a:r>
            <a:rPr lang="en-CA" dirty="0">
              <a:latin typeface="Raleway" pitchFamily="2" charset="0"/>
              <a:cs typeface="Arial" panose="020B0604020202020204" pitchFamily="34" charset="0"/>
            </a:rPr>
            <a:t> </a:t>
          </a:r>
          <a:endParaRPr lang="en-US" dirty="0">
            <a:latin typeface="Raleway" pitchFamily="2" charset="0"/>
            <a:cs typeface="Arial" panose="020B0604020202020204" pitchFamily="34" charset="0"/>
          </a:endParaRPr>
        </a:p>
      </dgm:t>
    </dgm:pt>
    <dgm:pt modelId="{8BDD50FD-CA5B-4502-83DB-E21F49BCB3FD}" type="parTrans" cxnId="{CD755622-3130-40B8-A372-AAEE258151E5}">
      <dgm:prSet/>
      <dgm:spPr/>
      <dgm:t>
        <a:bodyPr/>
        <a:lstStyle/>
        <a:p>
          <a:endParaRPr lang="en-US">
            <a:latin typeface="Raleway" pitchFamily="2" charset="0"/>
            <a:cs typeface="Arial" panose="020B0604020202020204" pitchFamily="34" charset="0"/>
          </a:endParaRPr>
        </a:p>
      </dgm:t>
    </dgm:pt>
    <dgm:pt modelId="{A6DD0F6A-4B96-474E-B765-4839A9725641}" type="sibTrans" cxnId="{CD755622-3130-40B8-A372-AAEE258151E5}">
      <dgm:prSet/>
      <dgm:spPr/>
      <dgm:t>
        <a:bodyPr/>
        <a:lstStyle/>
        <a:p>
          <a:endParaRPr lang="en-US">
            <a:latin typeface="Raleway" pitchFamily="2" charset="0"/>
            <a:cs typeface="Arial" panose="020B0604020202020204" pitchFamily="34" charset="0"/>
          </a:endParaRPr>
        </a:p>
      </dgm:t>
    </dgm:pt>
    <dgm:pt modelId="{02638CF3-4396-4926-A365-0A80A687418F}">
      <dgm:prSet/>
      <dgm:spPr/>
      <dgm:t>
        <a:bodyPr/>
        <a:lstStyle/>
        <a:p>
          <a:r>
            <a:rPr lang="en-CA" b="1" dirty="0">
              <a:latin typeface="Raleway" pitchFamily="2" charset="0"/>
              <a:cs typeface="Arial" panose="020B0604020202020204" pitchFamily="34" charset="0"/>
            </a:rPr>
            <a:t>Percentage Towards Completion</a:t>
          </a:r>
          <a:endParaRPr lang="en-US" dirty="0">
            <a:latin typeface="Raleway" pitchFamily="2" charset="0"/>
            <a:cs typeface="Arial" panose="020B0604020202020204" pitchFamily="34" charset="0"/>
          </a:endParaRPr>
        </a:p>
      </dgm:t>
    </dgm:pt>
    <dgm:pt modelId="{B0448C1A-114E-47B8-B72E-F1F5C9C3193F}" type="parTrans" cxnId="{C113A901-1198-4784-9431-C96EEC4AD643}">
      <dgm:prSet/>
      <dgm:spPr/>
      <dgm:t>
        <a:bodyPr/>
        <a:lstStyle/>
        <a:p>
          <a:endParaRPr lang="en-US">
            <a:latin typeface="Raleway" pitchFamily="2" charset="0"/>
            <a:cs typeface="Arial" panose="020B0604020202020204" pitchFamily="34" charset="0"/>
          </a:endParaRPr>
        </a:p>
      </dgm:t>
    </dgm:pt>
    <dgm:pt modelId="{B729ECC6-6C73-432E-9BB8-1B6AEBFDFA61}" type="sibTrans" cxnId="{C113A901-1198-4784-9431-C96EEC4AD643}">
      <dgm:prSet/>
      <dgm:spPr/>
      <dgm:t>
        <a:bodyPr/>
        <a:lstStyle/>
        <a:p>
          <a:endParaRPr lang="en-US">
            <a:latin typeface="Raleway" pitchFamily="2" charset="0"/>
            <a:cs typeface="Arial" panose="020B0604020202020204" pitchFamily="34" charset="0"/>
          </a:endParaRPr>
        </a:p>
      </dgm:t>
    </dgm:pt>
    <dgm:pt modelId="{2C63BA5B-DF14-4DA8-AA5B-4CA19EE808D5}">
      <dgm:prSet/>
      <dgm:spPr/>
      <dgm:t>
        <a:bodyPr/>
        <a:lstStyle/>
        <a:p>
          <a:r>
            <a:rPr lang="en-US" b="1" dirty="0">
              <a:latin typeface="Raleway" pitchFamily="2" charset="0"/>
              <a:cs typeface="Arial" panose="020B0604020202020204" pitchFamily="34" charset="0"/>
            </a:rPr>
            <a:t>Actions Undertaken</a:t>
          </a:r>
        </a:p>
      </dgm:t>
    </dgm:pt>
    <dgm:pt modelId="{22020179-FC70-421E-A859-155AFDE3E87B}" type="parTrans" cxnId="{549D27B2-29E1-4020-890C-D3FDCFFB08F6}">
      <dgm:prSet/>
      <dgm:spPr/>
      <dgm:t>
        <a:bodyPr/>
        <a:lstStyle/>
        <a:p>
          <a:endParaRPr lang="en-CA"/>
        </a:p>
      </dgm:t>
    </dgm:pt>
    <dgm:pt modelId="{118FF6DB-A84A-43FF-B7DF-BC727006136D}" type="sibTrans" cxnId="{549D27B2-29E1-4020-890C-D3FDCFFB08F6}">
      <dgm:prSet/>
      <dgm:spPr/>
      <dgm:t>
        <a:bodyPr/>
        <a:lstStyle/>
        <a:p>
          <a:endParaRPr lang="en-CA"/>
        </a:p>
      </dgm:t>
    </dgm:pt>
    <dgm:pt modelId="{63662E5E-1A6E-4277-AAF1-A194538A5B6D}">
      <dgm:prSet/>
      <dgm:spPr/>
      <dgm:t>
        <a:bodyPr/>
        <a:lstStyle/>
        <a:p>
          <a:r>
            <a:rPr lang="en-CA" b="1">
              <a:latin typeface="Raleway" pitchFamily="2" charset="0"/>
              <a:cs typeface="Arial" panose="020B0604020202020204" pitchFamily="34" charset="0"/>
            </a:rPr>
            <a:t>Status</a:t>
          </a:r>
          <a:endParaRPr lang="en-US" b="1" dirty="0">
            <a:latin typeface="Raleway" pitchFamily="2" charset="0"/>
            <a:cs typeface="Arial" panose="020B0604020202020204" pitchFamily="34" charset="0"/>
          </a:endParaRPr>
        </a:p>
      </dgm:t>
    </dgm:pt>
    <dgm:pt modelId="{2661C814-34E5-4248-ACFB-0016BB3C4A85}" type="parTrans" cxnId="{9A9A1049-28F2-442F-B491-660E509AE80F}">
      <dgm:prSet/>
      <dgm:spPr/>
      <dgm:t>
        <a:bodyPr/>
        <a:lstStyle/>
        <a:p>
          <a:endParaRPr lang="en-CA"/>
        </a:p>
      </dgm:t>
    </dgm:pt>
    <dgm:pt modelId="{4A4DB0FA-06B5-4A9D-8C23-EBB52997981D}" type="sibTrans" cxnId="{9A9A1049-28F2-442F-B491-660E509AE80F}">
      <dgm:prSet/>
      <dgm:spPr/>
      <dgm:t>
        <a:bodyPr/>
        <a:lstStyle/>
        <a:p>
          <a:endParaRPr lang="en-CA"/>
        </a:p>
      </dgm:t>
    </dgm:pt>
    <dgm:pt modelId="{23D8294E-ABF3-4EBF-BEDC-48C23C3C5D7C}" type="pres">
      <dgm:prSet presAssocID="{6B281B74-1AD5-4BBC-ABA1-7E9C6EE99D18}" presName="hierChild1" presStyleCnt="0">
        <dgm:presLayoutVars>
          <dgm:chPref val="1"/>
          <dgm:dir/>
          <dgm:animOne val="branch"/>
          <dgm:animLvl val="lvl"/>
          <dgm:resizeHandles/>
        </dgm:presLayoutVars>
      </dgm:prSet>
      <dgm:spPr/>
    </dgm:pt>
    <dgm:pt modelId="{577031A1-1A3A-4B02-9270-BECDEC1D5B8A}" type="pres">
      <dgm:prSet presAssocID="{CD301D84-6F03-4F7C-9034-309CE5F19802}" presName="hierRoot1" presStyleCnt="0"/>
      <dgm:spPr/>
    </dgm:pt>
    <dgm:pt modelId="{BDEAFA57-A4B5-400D-86C0-78A509F3D7A3}" type="pres">
      <dgm:prSet presAssocID="{CD301D84-6F03-4F7C-9034-309CE5F19802}" presName="composite" presStyleCnt="0"/>
      <dgm:spPr/>
    </dgm:pt>
    <dgm:pt modelId="{8F7A395B-30FD-4483-8B4D-8AF107926D22}" type="pres">
      <dgm:prSet presAssocID="{CD301D84-6F03-4F7C-9034-309CE5F19802}" presName="background" presStyleLbl="node0" presStyleIdx="0" presStyleCnt="1"/>
      <dgm:spPr/>
    </dgm:pt>
    <dgm:pt modelId="{E1EAF255-DF2E-48C6-A41A-D11193DD3AA2}" type="pres">
      <dgm:prSet presAssocID="{CD301D84-6F03-4F7C-9034-309CE5F19802}" presName="text" presStyleLbl="fgAcc0" presStyleIdx="0" presStyleCnt="1">
        <dgm:presLayoutVars>
          <dgm:chPref val="3"/>
        </dgm:presLayoutVars>
      </dgm:prSet>
      <dgm:spPr/>
    </dgm:pt>
    <dgm:pt modelId="{4B3582E7-1ECB-4B6A-9BDE-3D0EB4AF5E26}" type="pres">
      <dgm:prSet presAssocID="{CD301D84-6F03-4F7C-9034-309CE5F19802}" presName="hierChild2" presStyleCnt="0"/>
      <dgm:spPr/>
    </dgm:pt>
    <dgm:pt modelId="{61C92E1D-7249-4D15-9D17-A69EAAAC8016}" type="pres">
      <dgm:prSet presAssocID="{B0448C1A-114E-47B8-B72E-F1F5C9C3193F}" presName="Name10" presStyleLbl="parChTrans1D2" presStyleIdx="0" presStyleCnt="3"/>
      <dgm:spPr/>
    </dgm:pt>
    <dgm:pt modelId="{3737F998-8568-4B08-89C8-D73ACDCC154D}" type="pres">
      <dgm:prSet presAssocID="{02638CF3-4396-4926-A365-0A80A687418F}" presName="hierRoot2" presStyleCnt="0"/>
      <dgm:spPr/>
    </dgm:pt>
    <dgm:pt modelId="{EEBACA44-76B7-49B3-9CCB-DEA92931424E}" type="pres">
      <dgm:prSet presAssocID="{02638CF3-4396-4926-A365-0A80A687418F}" presName="composite2" presStyleCnt="0"/>
      <dgm:spPr/>
    </dgm:pt>
    <dgm:pt modelId="{F6FD4D61-5492-40BF-A5A6-7C638D13163F}" type="pres">
      <dgm:prSet presAssocID="{02638CF3-4396-4926-A365-0A80A687418F}" presName="background2" presStyleLbl="node2" presStyleIdx="0" presStyleCnt="3"/>
      <dgm:spPr/>
    </dgm:pt>
    <dgm:pt modelId="{35B461D3-955E-4ED8-BF6F-2FEDD5432B32}" type="pres">
      <dgm:prSet presAssocID="{02638CF3-4396-4926-A365-0A80A687418F}" presName="text2" presStyleLbl="fgAcc2" presStyleIdx="0" presStyleCnt="3">
        <dgm:presLayoutVars>
          <dgm:chPref val="3"/>
        </dgm:presLayoutVars>
      </dgm:prSet>
      <dgm:spPr/>
    </dgm:pt>
    <dgm:pt modelId="{CF748D97-7CA7-48C1-97E9-0D17DB14DCF4}" type="pres">
      <dgm:prSet presAssocID="{02638CF3-4396-4926-A365-0A80A687418F}" presName="hierChild3" presStyleCnt="0"/>
      <dgm:spPr/>
    </dgm:pt>
    <dgm:pt modelId="{B9BEE294-98C0-4B5E-BEEE-4B503FF9788D}" type="pres">
      <dgm:prSet presAssocID="{22020179-FC70-421E-A859-155AFDE3E87B}" presName="Name10" presStyleLbl="parChTrans1D2" presStyleIdx="1" presStyleCnt="3"/>
      <dgm:spPr/>
    </dgm:pt>
    <dgm:pt modelId="{0E0887F1-FF2E-440A-9DB9-FE581B4C95C6}" type="pres">
      <dgm:prSet presAssocID="{2C63BA5B-DF14-4DA8-AA5B-4CA19EE808D5}" presName="hierRoot2" presStyleCnt="0"/>
      <dgm:spPr/>
    </dgm:pt>
    <dgm:pt modelId="{6C11E2E8-7ED5-468E-9E64-DEF4912C8F5C}" type="pres">
      <dgm:prSet presAssocID="{2C63BA5B-DF14-4DA8-AA5B-4CA19EE808D5}" presName="composite2" presStyleCnt="0"/>
      <dgm:spPr/>
    </dgm:pt>
    <dgm:pt modelId="{99C80AED-28CC-437C-9204-0BF32AED599F}" type="pres">
      <dgm:prSet presAssocID="{2C63BA5B-DF14-4DA8-AA5B-4CA19EE808D5}" presName="background2" presStyleLbl="node2" presStyleIdx="1" presStyleCnt="3"/>
      <dgm:spPr/>
    </dgm:pt>
    <dgm:pt modelId="{CAE74E70-FCFD-403C-8BE6-B79A9D1D3B36}" type="pres">
      <dgm:prSet presAssocID="{2C63BA5B-DF14-4DA8-AA5B-4CA19EE808D5}" presName="text2" presStyleLbl="fgAcc2" presStyleIdx="1" presStyleCnt="3">
        <dgm:presLayoutVars>
          <dgm:chPref val="3"/>
        </dgm:presLayoutVars>
      </dgm:prSet>
      <dgm:spPr/>
    </dgm:pt>
    <dgm:pt modelId="{62B6548D-0AA8-410E-9AB7-F1A9BCCB01A5}" type="pres">
      <dgm:prSet presAssocID="{2C63BA5B-DF14-4DA8-AA5B-4CA19EE808D5}" presName="hierChild3" presStyleCnt="0"/>
      <dgm:spPr/>
    </dgm:pt>
    <dgm:pt modelId="{7A68C2F1-138D-4D38-8E39-ADE87AE5464E}" type="pres">
      <dgm:prSet presAssocID="{2661C814-34E5-4248-ACFB-0016BB3C4A85}" presName="Name10" presStyleLbl="parChTrans1D2" presStyleIdx="2" presStyleCnt="3"/>
      <dgm:spPr/>
    </dgm:pt>
    <dgm:pt modelId="{101FA959-93CA-40C7-B97F-B3066469A18F}" type="pres">
      <dgm:prSet presAssocID="{63662E5E-1A6E-4277-AAF1-A194538A5B6D}" presName="hierRoot2" presStyleCnt="0"/>
      <dgm:spPr/>
    </dgm:pt>
    <dgm:pt modelId="{2033DE68-6085-4EA9-ABA3-F6FC92A34745}" type="pres">
      <dgm:prSet presAssocID="{63662E5E-1A6E-4277-AAF1-A194538A5B6D}" presName="composite2" presStyleCnt="0"/>
      <dgm:spPr/>
    </dgm:pt>
    <dgm:pt modelId="{C9764ECA-C84F-4877-A57E-2B455BDAF291}" type="pres">
      <dgm:prSet presAssocID="{63662E5E-1A6E-4277-AAF1-A194538A5B6D}" presName="background2" presStyleLbl="node2" presStyleIdx="2" presStyleCnt="3"/>
      <dgm:spPr/>
    </dgm:pt>
    <dgm:pt modelId="{E6A8A4BB-BB10-4424-A193-496A5E636C60}" type="pres">
      <dgm:prSet presAssocID="{63662E5E-1A6E-4277-AAF1-A194538A5B6D}" presName="text2" presStyleLbl="fgAcc2" presStyleIdx="2" presStyleCnt="3">
        <dgm:presLayoutVars>
          <dgm:chPref val="3"/>
        </dgm:presLayoutVars>
      </dgm:prSet>
      <dgm:spPr/>
    </dgm:pt>
    <dgm:pt modelId="{1DDEF116-AE11-41BC-B38C-DD0C43FFEEB4}" type="pres">
      <dgm:prSet presAssocID="{63662E5E-1A6E-4277-AAF1-A194538A5B6D}" presName="hierChild3" presStyleCnt="0"/>
      <dgm:spPr/>
    </dgm:pt>
  </dgm:ptLst>
  <dgm:cxnLst>
    <dgm:cxn modelId="{C113A901-1198-4784-9431-C96EEC4AD643}" srcId="{CD301D84-6F03-4F7C-9034-309CE5F19802}" destId="{02638CF3-4396-4926-A365-0A80A687418F}" srcOrd="0" destOrd="0" parTransId="{B0448C1A-114E-47B8-B72E-F1F5C9C3193F}" sibTransId="{B729ECC6-6C73-432E-9BB8-1B6AEBFDFA61}"/>
    <dgm:cxn modelId="{51C02C09-AA4F-4887-A7E6-45D98A7C75A1}" type="presOf" srcId="{2661C814-34E5-4248-ACFB-0016BB3C4A85}" destId="{7A68C2F1-138D-4D38-8E39-ADE87AE5464E}" srcOrd="0" destOrd="0" presId="urn:microsoft.com/office/officeart/2005/8/layout/hierarchy1"/>
    <dgm:cxn modelId="{CD755622-3130-40B8-A372-AAEE258151E5}" srcId="{6B281B74-1AD5-4BBC-ABA1-7E9C6EE99D18}" destId="{CD301D84-6F03-4F7C-9034-309CE5F19802}" srcOrd="0" destOrd="0" parTransId="{8BDD50FD-CA5B-4502-83DB-E21F49BCB3FD}" sibTransId="{A6DD0F6A-4B96-474E-B765-4839A9725641}"/>
    <dgm:cxn modelId="{A33EF623-7164-4A7D-8650-59B7F62F71EF}" type="presOf" srcId="{6B281B74-1AD5-4BBC-ABA1-7E9C6EE99D18}" destId="{23D8294E-ABF3-4EBF-BEDC-48C23C3C5D7C}" srcOrd="0" destOrd="0" presId="urn:microsoft.com/office/officeart/2005/8/layout/hierarchy1"/>
    <dgm:cxn modelId="{A1772336-73A9-4C87-B44E-A1A11974034B}" type="presOf" srcId="{2C63BA5B-DF14-4DA8-AA5B-4CA19EE808D5}" destId="{CAE74E70-FCFD-403C-8BE6-B79A9D1D3B36}" srcOrd="0" destOrd="0" presId="urn:microsoft.com/office/officeart/2005/8/layout/hierarchy1"/>
    <dgm:cxn modelId="{9A9A1049-28F2-442F-B491-660E509AE80F}" srcId="{CD301D84-6F03-4F7C-9034-309CE5F19802}" destId="{63662E5E-1A6E-4277-AAF1-A194538A5B6D}" srcOrd="2" destOrd="0" parTransId="{2661C814-34E5-4248-ACFB-0016BB3C4A85}" sibTransId="{4A4DB0FA-06B5-4A9D-8C23-EBB52997981D}"/>
    <dgm:cxn modelId="{E614F069-2D5C-4167-ABE9-7D8359CC4405}" type="presOf" srcId="{63662E5E-1A6E-4277-AAF1-A194538A5B6D}" destId="{E6A8A4BB-BB10-4424-A193-496A5E636C60}" srcOrd="0" destOrd="0" presId="urn:microsoft.com/office/officeart/2005/8/layout/hierarchy1"/>
    <dgm:cxn modelId="{181DA86E-7223-44A3-BBB4-F864C44AF099}" type="presOf" srcId="{02638CF3-4396-4926-A365-0A80A687418F}" destId="{35B461D3-955E-4ED8-BF6F-2FEDD5432B32}" srcOrd="0" destOrd="0" presId="urn:microsoft.com/office/officeart/2005/8/layout/hierarchy1"/>
    <dgm:cxn modelId="{578E3DAF-4701-4205-97E9-EE17917930AA}" type="presOf" srcId="{22020179-FC70-421E-A859-155AFDE3E87B}" destId="{B9BEE294-98C0-4B5E-BEEE-4B503FF9788D}" srcOrd="0" destOrd="0" presId="urn:microsoft.com/office/officeart/2005/8/layout/hierarchy1"/>
    <dgm:cxn modelId="{549D27B2-29E1-4020-890C-D3FDCFFB08F6}" srcId="{CD301D84-6F03-4F7C-9034-309CE5F19802}" destId="{2C63BA5B-DF14-4DA8-AA5B-4CA19EE808D5}" srcOrd="1" destOrd="0" parTransId="{22020179-FC70-421E-A859-155AFDE3E87B}" sibTransId="{118FF6DB-A84A-43FF-B7DF-BC727006136D}"/>
    <dgm:cxn modelId="{85E570C7-01FB-4720-BE1B-1A3E453E923E}" type="presOf" srcId="{B0448C1A-114E-47B8-B72E-F1F5C9C3193F}" destId="{61C92E1D-7249-4D15-9D17-A69EAAAC8016}" srcOrd="0" destOrd="0" presId="urn:microsoft.com/office/officeart/2005/8/layout/hierarchy1"/>
    <dgm:cxn modelId="{EA35D0D3-012F-4B5A-95E1-7F5C030C41D5}" type="presOf" srcId="{CD301D84-6F03-4F7C-9034-309CE5F19802}" destId="{E1EAF255-DF2E-48C6-A41A-D11193DD3AA2}" srcOrd="0" destOrd="0" presId="urn:microsoft.com/office/officeart/2005/8/layout/hierarchy1"/>
    <dgm:cxn modelId="{3D0E526D-B990-484B-854C-FE8AF3134C5C}" type="presParOf" srcId="{23D8294E-ABF3-4EBF-BEDC-48C23C3C5D7C}" destId="{577031A1-1A3A-4B02-9270-BECDEC1D5B8A}" srcOrd="0" destOrd="0" presId="urn:microsoft.com/office/officeart/2005/8/layout/hierarchy1"/>
    <dgm:cxn modelId="{3CC01575-D242-4D8C-A0B3-75881AB16270}" type="presParOf" srcId="{577031A1-1A3A-4B02-9270-BECDEC1D5B8A}" destId="{BDEAFA57-A4B5-400D-86C0-78A509F3D7A3}" srcOrd="0" destOrd="0" presId="urn:microsoft.com/office/officeart/2005/8/layout/hierarchy1"/>
    <dgm:cxn modelId="{0AB89458-E8D8-41A7-8FD5-91198DABF049}" type="presParOf" srcId="{BDEAFA57-A4B5-400D-86C0-78A509F3D7A3}" destId="{8F7A395B-30FD-4483-8B4D-8AF107926D22}" srcOrd="0" destOrd="0" presId="urn:microsoft.com/office/officeart/2005/8/layout/hierarchy1"/>
    <dgm:cxn modelId="{E855FD1A-C22C-4519-AA5A-15354D225838}" type="presParOf" srcId="{BDEAFA57-A4B5-400D-86C0-78A509F3D7A3}" destId="{E1EAF255-DF2E-48C6-A41A-D11193DD3AA2}" srcOrd="1" destOrd="0" presId="urn:microsoft.com/office/officeart/2005/8/layout/hierarchy1"/>
    <dgm:cxn modelId="{27088E95-B114-4F2B-9C17-2D1F2D2537A8}" type="presParOf" srcId="{577031A1-1A3A-4B02-9270-BECDEC1D5B8A}" destId="{4B3582E7-1ECB-4B6A-9BDE-3D0EB4AF5E26}" srcOrd="1" destOrd="0" presId="urn:microsoft.com/office/officeart/2005/8/layout/hierarchy1"/>
    <dgm:cxn modelId="{15D4817D-2E01-46C3-8419-03C6C8BB42A2}" type="presParOf" srcId="{4B3582E7-1ECB-4B6A-9BDE-3D0EB4AF5E26}" destId="{61C92E1D-7249-4D15-9D17-A69EAAAC8016}" srcOrd="0" destOrd="0" presId="urn:microsoft.com/office/officeart/2005/8/layout/hierarchy1"/>
    <dgm:cxn modelId="{3B5A7A71-F221-4870-821A-E23B2A500B91}" type="presParOf" srcId="{4B3582E7-1ECB-4B6A-9BDE-3D0EB4AF5E26}" destId="{3737F998-8568-4B08-89C8-D73ACDCC154D}" srcOrd="1" destOrd="0" presId="urn:microsoft.com/office/officeart/2005/8/layout/hierarchy1"/>
    <dgm:cxn modelId="{77F81CBF-D4E5-40A1-AE30-A3DAFE2D0DB5}" type="presParOf" srcId="{3737F998-8568-4B08-89C8-D73ACDCC154D}" destId="{EEBACA44-76B7-49B3-9CCB-DEA92931424E}" srcOrd="0" destOrd="0" presId="urn:microsoft.com/office/officeart/2005/8/layout/hierarchy1"/>
    <dgm:cxn modelId="{6057285A-49BA-43B5-9CFE-CBA2F588B180}" type="presParOf" srcId="{EEBACA44-76B7-49B3-9CCB-DEA92931424E}" destId="{F6FD4D61-5492-40BF-A5A6-7C638D13163F}" srcOrd="0" destOrd="0" presId="urn:microsoft.com/office/officeart/2005/8/layout/hierarchy1"/>
    <dgm:cxn modelId="{0B7C46FF-7EED-4BE8-8599-DAA66221B7C5}" type="presParOf" srcId="{EEBACA44-76B7-49B3-9CCB-DEA92931424E}" destId="{35B461D3-955E-4ED8-BF6F-2FEDD5432B32}" srcOrd="1" destOrd="0" presId="urn:microsoft.com/office/officeart/2005/8/layout/hierarchy1"/>
    <dgm:cxn modelId="{C94BBAC8-E674-4351-B16C-6417F12D9D7B}" type="presParOf" srcId="{3737F998-8568-4B08-89C8-D73ACDCC154D}" destId="{CF748D97-7CA7-48C1-97E9-0D17DB14DCF4}" srcOrd="1" destOrd="0" presId="urn:microsoft.com/office/officeart/2005/8/layout/hierarchy1"/>
    <dgm:cxn modelId="{5B803182-4E78-47D6-B7B9-3717E625DCB9}" type="presParOf" srcId="{4B3582E7-1ECB-4B6A-9BDE-3D0EB4AF5E26}" destId="{B9BEE294-98C0-4B5E-BEEE-4B503FF9788D}" srcOrd="2" destOrd="0" presId="urn:microsoft.com/office/officeart/2005/8/layout/hierarchy1"/>
    <dgm:cxn modelId="{DE087CCE-E073-482B-98C0-A392F84A7A88}" type="presParOf" srcId="{4B3582E7-1ECB-4B6A-9BDE-3D0EB4AF5E26}" destId="{0E0887F1-FF2E-440A-9DB9-FE581B4C95C6}" srcOrd="3" destOrd="0" presId="urn:microsoft.com/office/officeart/2005/8/layout/hierarchy1"/>
    <dgm:cxn modelId="{824BE8E6-749E-465A-96CA-5C2AF3AC2500}" type="presParOf" srcId="{0E0887F1-FF2E-440A-9DB9-FE581B4C95C6}" destId="{6C11E2E8-7ED5-468E-9E64-DEF4912C8F5C}" srcOrd="0" destOrd="0" presId="urn:microsoft.com/office/officeart/2005/8/layout/hierarchy1"/>
    <dgm:cxn modelId="{22E85C6D-0851-4745-95D0-5FF112353ED0}" type="presParOf" srcId="{6C11E2E8-7ED5-468E-9E64-DEF4912C8F5C}" destId="{99C80AED-28CC-437C-9204-0BF32AED599F}" srcOrd="0" destOrd="0" presId="urn:microsoft.com/office/officeart/2005/8/layout/hierarchy1"/>
    <dgm:cxn modelId="{682FE07F-8AF7-4DA3-A2D5-1EEB3B8D4799}" type="presParOf" srcId="{6C11E2E8-7ED5-468E-9E64-DEF4912C8F5C}" destId="{CAE74E70-FCFD-403C-8BE6-B79A9D1D3B36}" srcOrd="1" destOrd="0" presId="urn:microsoft.com/office/officeart/2005/8/layout/hierarchy1"/>
    <dgm:cxn modelId="{D4911C2B-B61F-42FF-9431-5A55B36D32D3}" type="presParOf" srcId="{0E0887F1-FF2E-440A-9DB9-FE581B4C95C6}" destId="{62B6548D-0AA8-410E-9AB7-F1A9BCCB01A5}" srcOrd="1" destOrd="0" presId="urn:microsoft.com/office/officeart/2005/8/layout/hierarchy1"/>
    <dgm:cxn modelId="{E82BDAD5-E076-4603-8E88-43AC00A891CD}" type="presParOf" srcId="{4B3582E7-1ECB-4B6A-9BDE-3D0EB4AF5E26}" destId="{7A68C2F1-138D-4D38-8E39-ADE87AE5464E}" srcOrd="4" destOrd="0" presId="urn:microsoft.com/office/officeart/2005/8/layout/hierarchy1"/>
    <dgm:cxn modelId="{0E102AC9-6D23-4362-B182-89858EE2B680}" type="presParOf" srcId="{4B3582E7-1ECB-4B6A-9BDE-3D0EB4AF5E26}" destId="{101FA959-93CA-40C7-B97F-B3066469A18F}" srcOrd="5" destOrd="0" presId="urn:microsoft.com/office/officeart/2005/8/layout/hierarchy1"/>
    <dgm:cxn modelId="{46E4054E-1632-43D8-A3FC-913B69CDF219}" type="presParOf" srcId="{101FA959-93CA-40C7-B97F-B3066469A18F}" destId="{2033DE68-6085-4EA9-ABA3-F6FC92A34745}" srcOrd="0" destOrd="0" presId="urn:microsoft.com/office/officeart/2005/8/layout/hierarchy1"/>
    <dgm:cxn modelId="{D20A8D4B-5B71-4687-8A8A-3FA1746D52D6}" type="presParOf" srcId="{2033DE68-6085-4EA9-ABA3-F6FC92A34745}" destId="{C9764ECA-C84F-4877-A57E-2B455BDAF291}" srcOrd="0" destOrd="0" presId="urn:microsoft.com/office/officeart/2005/8/layout/hierarchy1"/>
    <dgm:cxn modelId="{CF9ACA19-E862-480D-895F-AA7FE354C2FF}" type="presParOf" srcId="{2033DE68-6085-4EA9-ABA3-F6FC92A34745}" destId="{E6A8A4BB-BB10-4424-A193-496A5E636C60}" srcOrd="1" destOrd="0" presId="urn:microsoft.com/office/officeart/2005/8/layout/hierarchy1"/>
    <dgm:cxn modelId="{F7169F7F-FB5E-4D9B-8F4B-1A2D9151AF8A}" type="presParOf" srcId="{101FA959-93CA-40C7-B97F-B3066469A18F}" destId="{1DDEF116-AE11-41BC-B38C-DD0C43FFEEB4}"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13A35E-6E49-46D1-AB5C-C83CA4FAFCA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BE839BCE-183D-4AFA-83A8-3BA01372BC4E}">
      <dgm:prSet custT="1"/>
      <dgm:spPr/>
      <dgm:t>
        <a:bodyPr/>
        <a:lstStyle/>
        <a:p>
          <a:pPr>
            <a:defRPr cap="all"/>
          </a:pPr>
          <a:r>
            <a:rPr lang="en-US" sz="1400" b="1">
              <a:latin typeface="Raleway" pitchFamily="2" charset="0"/>
              <a:cs typeface="Arial" panose="020B0604020202020204" pitchFamily="34" charset="0"/>
            </a:rPr>
            <a:t>Newspaper Half Page Ad</a:t>
          </a:r>
        </a:p>
      </dgm:t>
    </dgm:pt>
    <dgm:pt modelId="{DBEAE3A4-EE51-4051-B613-AF8DA2AC6719}" type="parTrans" cxnId="{3FC2E9D5-CDA4-4102-A853-1A5D8E13EE48}">
      <dgm:prSet/>
      <dgm:spPr/>
      <dgm:t>
        <a:bodyPr/>
        <a:lstStyle/>
        <a:p>
          <a:endParaRPr lang="en-US" sz="1400" b="1">
            <a:latin typeface="Raleway" pitchFamily="2" charset="0"/>
            <a:cs typeface="Arial" panose="020B0604020202020204" pitchFamily="34" charset="0"/>
          </a:endParaRPr>
        </a:p>
      </dgm:t>
    </dgm:pt>
    <dgm:pt modelId="{2B8238F5-5E76-4FB7-8E95-D8C5814A1DFF}" type="sibTrans" cxnId="{3FC2E9D5-CDA4-4102-A853-1A5D8E13EE48}">
      <dgm:prSet/>
      <dgm:spPr/>
      <dgm:t>
        <a:bodyPr/>
        <a:lstStyle/>
        <a:p>
          <a:endParaRPr lang="en-US" sz="1400" b="1">
            <a:latin typeface="Raleway" pitchFamily="2" charset="0"/>
            <a:cs typeface="Arial" panose="020B0604020202020204" pitchFamily="34" charset="0"/>
          </a:endParaRPr>
        </a:p>
      </dgm:t>
    </dgm:pt>
    <dgm:pt modelId="{6564411D-3524-408F-8981-7B7A64E2BBC9}">
      <dgm:prSet custT="1"/>
      <dgm:spPr/>
      <dgm:t>
        <a:bodyPr/>
        <a:lstStyle/>
        <a:p>
          <a:pPr>
            <a:defRPr cap="all"/>
          </a:pPr>
          <a:r>
            <a:rPr lang="en-US" sz="1400" b="1">
              <a:latin typeface="Raleway" pitchFamily="2" charset="0"/>
              <a:cs typeface="Arial" panose="020B0604020202020204" pitchFamily="34" charset="0"/>
            </a:rPr>
            <a:t>Social Media</a:t>
          </a:r>
        </a:p>
      </dgm:t>
    </dgm:pt>
    <dgm:pt modelId="{003392FC-7446-49BA-9DC6-1A01F2A39485}" type="parTrans" cxnId="{B1372C5C-578E-4A13-BE20-5AA55FFEF67E}">
      <dgm:prSet/>
      <dgm:spPr/>
      <dgm:t>
        <a:bodyPr/>
        <a:lstStyle/>
        <a:p>
          <a:endParaRPr lang="en-US" sz="1400" b="1">
            <a:latin typeface="Raleway" pitchFamily="2" charset="0"/>
            <a:cs typeface="Arial" panose="020B0604020202020204" pitchFamily="34" charset="0"/>
          </a:endParaRPr>
        </a:p>
      </dgm:t>
    </dgm:pt>
    <dgm:pt modelId="{A846943D-D43E-41E8-877C-86CE9B44D4D1}" type="sibTrans" cxnId="{B1372C5C-578E-4A13-BE20-5AA55FFEF67E}">
      <dgm:prSet/>
      <dgm:spPr/>
      <dgm:t>
        <a:bodyPr/>
        <a:lstStyle/>
        <a:p>
          <a:endParaRPr lang="en-US" sz="1400" b="1">
            <a:latin typeface="Raleway" pitchFamily="2" charset="0"/>
            <a:cs typeface="Arial" panose="020B0604020202020204" pitchFamily="34" charset="0"/>
          </a:endParaRPr>
        </a:p>
      </dgm:t>
    </dgm:pt>
    <dgm:pt modelId="{12A37F3F-2E0B-400F-824F-2A57BFDE7F9D}">
      <dgm:prSet custT="1"/>
      <dgm:spPr/>
      <dgm:t>
        <a:bodyPr/>
        <a:lstStyle/>
        <a:p>
          <a:pPr>
            <a:defRPr cap="all"/>
          </a:pPr>
          <a:r>
            <a:rPr lang="en-US" sz="1400" b="1">
              <a:latin typeface="Raleway" pitchFamily="2" charset="0"/>
              <a:cs typeface="Arial" panose="020B0604020202020204" pitchFamily="34" charset="0"/>
            </a:rPr>
            <a:t>Media Release </a:t>
          </a:r>
        </a:p>
      </dgm:t>
    </dgm:pt>
    <dgm:pt modelId="{7DD37196-FF1D-4187-A6C4-4B622D65F48A}" type="parTrans" cxnId="{82D265C6-3255-4A0A-968B-4039C2F46791}">
      <dgm:prSet/>
      <dgm:spPr/>
      <dgm:t>
        <a:bodyPr/>
        <a:lstStyle/>
        <a:p>
          <a:endParaRPr lang="en-US" sz="1400" b="1">
            <a:latin typeface="Raleway" pitchFamily="2" charset="0"/>
            <a:cs typeface="Arial" panose="020B0604020202020204" pitchFamily="34" charset="0"/>
          </a:endParaRPr>
        </a:p>
      </dgm:t>
    </dgm:pt>
    <dgm:pt modelId="{EAA2BC51-B959-4815-ADAF-748624BFB0E4}" type="sibTrans" cxnId="{82D265C6-3255-4A0A-968B-4039C2F46791}">
      <dgm:prSet/>
      <dgm:spPr/>
      <dgm:t>
        <a:bodyPr/>
        <a:lstStyle/>
        <a:p>
          <a:endParaRPr lang="en-US" sz="1400" b="1">
            <a:latin typeface="Raleway" pitchFamily="2" charset="0"/>
            <a:cs typeface="Arial" panose="020B0604020202020204" pitchFamily="34" charset="0"/>
          </a:endParaRPr>
        </a:p>
      </dgm:t>
    </dgm:pt>
    <dgm:pt modelId="{0FECE47B-5D20-4EDC-A884-2E46A4E34C8B}">
      <dgm:prSet custT="1"/>
      <dgm:spPr/>
      <dgm:t>
        <a:bodyPr/>
        <a:lstStyle/>
        <a:p>
          <a:pPr>
            <a:defRPr cap="all"/>
          </a:pPr>
          <a:r>
            <a:rPr lang="en-US" sz="1400" b="1">
              <a:latin typeface="Raleway" pitchFamily="2" charset="0"/>
              <a:cs typeface="Arial" panose="020B0604020202020204" pitchFamily="34" charset="0"/>
            </a:rPr>
            <a:t>King.ca</a:t>
          </a:r>
          <a:r>
            <a:rPr lang="en-US" sz="1400" b="0">
              <a:latin typeface="Raleway" pitchFamily="2" charset="0"/>
              <a:cs typeface="Arial" panose="020B0604020202020204" pitchFamily="34" charset="0"/>
            </a:rPr>
            <a:t> </a:t>
          </a:r>
        </a:p>
      </dgm:t>
    </dgm:pt>
    <dgm:pt modelId="{C0A5B3A5-A43E-4281-B294-1FE8B0F72356}" type="parTrans" cxnId="{ACBE2393-410F-41DC-86D9-C7996C59268A}">
      <dgm:prSet/>
      <dgm:spPr/>
      <dgm:t>
        <a:bodyPr/>
        <a:lstStyle/>
        <a:p>
          <a:endParaRPr lang="en-US" sz="1400" b="1">
            <a:latin typeface="Raleway" pitchFamily="2" charset="0"/>
            <a:cs typeface="Arial" panose="020B0604020202020204" pitchFamily="34" charset="0"/>
          </a:endParaRPr>
        </a:p>
      </dgm:t>
    </dgm:pt>
    <dgm:pt modelId="{4F5E99CA-E8F6-4E7D-8158-3BF399D170CC}" type="sibTrans" cxnId="{ACBE2393-410F-41DC-86D9-C7996C59268A}">
      <dgm:prSet/>
      <dgm:spPr/>
      <dgm:t>
        <a:bodyPr/>
        <a:lstStyle/>
        <a:p>
          <a:endParaRPr lang="en-US" sz="1400" b="1">
            <a:latin typeface="Raleway" pitchFamily="2" charset="0"/>
            <a:cs typeface="Arial" panose="020B0604020202020204" pitchFamily="34" charset="0"/>
          </a:endParaRPr>
        </a:p>
      </dgm:t>
    </dgm:pt>
    <dgm:pt modelId="{761520E6-1086-49A8-93C0-32F600D749D3}" type="pres">
      <dgm:prSet presAssocID="{6013A35E-6E49-46D1-AB5C-C83CA4FAFCA4}" presName="diagram" presStyleCnt="0">
        <dgm:presLayoutVars>
          <dgm:dir/>
          <dgm:resizeHandles val="exact"/>
        </dgm:presLayoutVars>
      </dgm:prSet>
      <dgm:spPr/>
    </dgm:pt>
    <dgm:pt modelId="{450A893C-0B07-4A05-A9F5-7617E810AE66}" type="pres">
      <dgm:prSet presAssocID="{BE839BCE-183D-4AFA-83A8-3BA01372BC4E}" presName="node" presStyleLbl="node1" presStyleIdx="0" presStyleCnt="4">
        <dgm:presLayoutVars>
          <dgm:bulletEnabled val="1"/>
        </dgm:presLayoutVars>
      </dgm:prSet>
      <dgm:spPr/>
    </dgm:pt>
    <dgm:pt modelId="{9004108F-DBCB-4D36-80A0-57886D324B8F}" type="pres">
      <dgm:prSet presAssocID="{2B8238F5-5E76-4FB7-8E95-D8C5814A1DFF}" presName="sibTrans" presStyleCnt="0"/>
      <dgm:spPr/>
    </dgm:pt>
    <dgm:pt modelId="{E8112E38-1A5F-453B-8739-0A6229885FC4}" type="pres">
      <dgm:prSet presAssocID="{6564411D-3524-408F-8981-7B7A64E2BBC9}" presName="node" presStyleLbl="node1" presStyleIdx="1" presStyleCnt="4">
        <dgm:presLayoutVars>
          <dgm:bulletEnabled val="1"/>
        </dgm:presLayoutVars>
      </dgm:prSet>
      <dgm:spPr/>
    </dgm:pt>
    <dgm:pt modelId="{1752C40B-C330-407C-B703-C228C03687AC}" type="pres">
      <dgm:prSet presAssocID="{A846943D-D43E-41E8-877C-86CE9B44D4D1}" presName="sibTrans" presStyleCnt="0"/>
      <dgm:spPr/>
    </dgm:pt>
    <dgm:pt modelId="{6A5DF454-A9EC-47DC-99D5-5437C5DC5691}" type="pres">
      <dgm:prSet presAssocID="{12A37F3F-2E0B-400F-824F-2A57BFDE7F9D}" presName="node" presStyleLbl="node1" presStyleIdx="2" presStyleCnt="4">
        <dgm:presLayoutVars>
          <dgm:bulletEnabled val="1"/>
        </dgm:presLayoutVars>
      </dgm:prSet>
      <dgm:spPr/>
    </dgm:pt>
    <dgm:pt modelId="{6AA8B3D1-6EC3-4AFE-B9E1-074FF558365B}" type="pres">
      <dgm:prSet presAssocID="{EAA2BC51-B959-4815-ADAF-748624BFB0E4}" presName="sibTrans" presStyleCnt="0"/>
      <dgm:spPr/>
    </dgm:pt>
    <dgm:pt modelId="{ACD428EA-98B8-466E-8565-909E54A6AC20}" type="pres">
      <dgm:prSet presAssocID="{0FECE47B-5D20-4EDC-A884-2E46A4E34C8B}" presName="node" presStyleLbl="node1" presStyleIdx="3" presStyleCnt="4">
        <dgm:presLayoutVars>
          <dgm:bulletEnabled val="1"/>
        </dgm:presLayoutVars>
      </dgm:prSet>
      <dgm:spPr/>
    </dgm:pt>
  </dgm:ptLst>
  <dgm:cxnLst>
    <dgm:cxn modelId="{8BBB4A3F-E0F5-4F09-93F0-C9CEF7EAD21E}" type="presOf" srcId="{BE839BCE-183D-4AFA-83A8-3BA01372BC4E}" destId="{450A893C-0B07-4A05-A9F5-7617E810AE66}" srcOrd="0" destOrd="0" presId="urn:microsoft.com/office/officeart/2005/8/layout/default"/>
    <dgm:cxn modelId="{B1372C5C-578E-4A13-BE20-5AA55FFEF67E}" srcId="{6013A35E-6E49-46D1-AB5C-C83CA4FAFCA4}" destId="{6564411D-3524-408F-8981-7B7A64E2BBC9}" srcOrd="1" destOrd="0" parTransId="{003392FC-7446-49BA-9DC6-1A01F2A39485}" sibTransId="{A846943D-D43E-41E8-877C-86CE9B44D4D1}"/>
    <dgm:cxn modelId="{20BBF468-9056-4345-AC29-8A6EE34ACC04}" type="presOf" srcId="{12A37F3F-2E0B-400F-824F-2A57BFDE7F9D}" destId="{6A5DF454-A9EC-47DC-99D5-5437C5DC5691}" srcOrd="0" destOrd="0" presId="urn:microsoft.com/office/officeart/2005/8/layout/default"/>
    <dgm:cxn modelId="{AC41036C-5B26-4250-BFF8-5DD5996A87E9}" type="presOf" srcId="{0FECE47B-5D20-4EDC-A884-2E46A4E34C8B}" destId="{ACD428EA-98B8-466E-8565-909E54A6AC20}" srcOrd="0" destOrd="0" presId="urn:microsoft.com/office/officeart/2005/8/layout/default"/>
    <dgm:cxn modelId="{25353E50-7F39-41F8-BFC1-857B2B6202BB}" type="presOf" srcId="{6013A35E-6E49-46D1-AB5C-C83CA4FAFCA4}" destId="{761520E6-1086-49A8-93C0-32F600D749D3}" srcOrd="0" destOrd="0" presId="urn:microsoft.com/office/officeart/2005/8/layout/default"/>
    <dgm:cxn modelId="{ACBE2393-410F-41DC-86D9-C7996C59268A}" srcId="{6013A35E-6E49-46D1-AB5C-C83CA4FAFCA4}" destId="{0FECE47B-5D20-4EDC-A884-2E46A4E34C8B}" srcOrd="3" destOrd="0" parTransId="{C0A5B3A5-A43E-4281-B294-1FE8B0F72356}" sibTransId="{4F5E99CA-E8F6-4E7D-8158-3BF399D170CC}"/>
    <dgm:cxn modelId="{82D265C6-3255-4A0A-968B-4039C2F46791}" srcId="{6013A35E-6E49-46D1-AB5C-C83CA4FAFCA4}" destId="{12A37F3F-2E0B-400F-824F-2A57BFDE7F9D}" srcOrd="2" destOrd="0" parTransId="{7DD37196-FF1D-4187-A6C4-4B622D65F48A}" sibTransId="{EAA2BC51-B959-4815-ADAF-748624BFB0E4}"/>
    <dgm:cxn modelId="{3FC2E9D5-CDA4-4102-A853-1A5D8E13EE48}" srcId="{6013A35E-6E49-46D1-AB5C-C83CA4FAFCA4}" destId="{BE839BCE-183D-4AFA-83A8-3BA01372BC4E}" srcOrd="0" destOrd="0" parTransId="{DBEAE3A4-EE51-4051-B613-AF8DA2AC6719}" sibTransId="{2B8238F5-5E76-4FB7-8E95-D8C5814A1DFF}"/>
    <dgm:cxn modelId="{F1DB47D8-259C-4079-8E48-D93179980A26}" type="presOf" srcId="{6564411D-3524-408F-8981-7B7A64E2BBC9}" destId="{E8112E38-1A5F-453B-8739-0A6229885FC4}" srcOrd="0" destOrd="0" presId="urn:microsoft.com/office/officeart/2005/8/layout/default"/>
    <dgm:cxn modelId="{FACF671B-1FE7-4DC6-9E6D-C1BA0BFB2D9F}" type="presParOf" srcId="{761520E6-1086-49A8-93C0-32F600D749D3}" destId="{450A893C-0B07-4A05-A9F5-7617E810AE66}" srcOrd="0" destOrd="0" presId="urn:microsoft.com/office/officeart/2005/8/layout/default"/>
    <dgm:cxn modelId="{C1C2EE90-65F8-4D17-81F0-D655F50E8F56}" type="presParOf" srcId="{761520E6-1086-49A8-93C0-32F600D749D3}" destId="{9004108F-DBCB-4D36-80A0-57886D324B8F}" srcOrd="1" destOrd="0" presId="urn:microsoft.com/office/officeart/2005/8/layout/default"/>
    <dgm:cxn modelId="{615CCFCC-3269-40CC-97DA-6E519E4459BC}" type="presParOf" srcId="{761520E6-1086-49A8-93C0-32F600D749D3}" destId="{E8112E38-1A5F-453B-8739-0A6229885FC4}" srcOrd="2" destOrd="0" presId="urn:microsoft.com/office/officeart/2005/8/layout/default"/>
    <dgm:cxn modelId="{D372072F-67CD-4C5B-B54D-83FA8F8AF9DC}" type="presParOf" srcId="{761520E6-1086-49A8-93C0-32F600D749D3}" destId="{1752C40B-C330-407C-B703-C228C03687AC}" srcOrd="3" destOrd="0" presId="urn:microsoft.com/office/officeart/2005/8/layout/default"/>
    <dgm:cxn modelId="{CDCEB7F2-9EB1-4B48-8041-ABE97BF1E8FE}" type="presParOf" srcId="{761520E6-1086-49A8-93C0-32F600D749D3}" destId="{6A5DF454-A9EC-47DC-99D5-5437C5DC5691}" srcOrd="4" destOrd="0" presId="urn:microsoft.com/office/officeart/2005/8/layout/default"/>
    <dgm:cxn modelId="{BCF9C686-1EA3-4983-8E7E-4EBA0A01D8C2}" type="presParOf" srcId="{761520E6-1086-49A8-93C0-32F600D749D3}" destId="{6AA8B3D1-6EC3-4AFE-B9E1-074FF558365B}" srcOrd="5" destOrd="0" presId="urn:microsoft.com/office/officeart/2005/8/layout/default"/>
    <dgm:cxn modelId="{86E98F9E-04B7-4F36-BBC9-53E6ABBE3A66}" type="presParOf" srcId="{761520E6-1086-49A8-93C0-32F600D749D3}" destId="{ACD428EA-98B8-466E-8565-909E54A6AC2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A3733-307C-4235-87B3-FB0B961C1074}">
      <dsp:nvSpPr>
        <dsp:cNvPr id="0" name=""/>
        <dsp:cNvSpPr/>
      </dsp:nvSpPr>
      <dsp:spPr>
        <a:xfrm>
          <a:off x="971290" y="0"/>
          <a:ext cx="5509634" cy="5509634"/>
        </a:xfrm>
        <a:prstGeom prst="triangl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sp>
    <dsp:sp modelId="{CBCDBE34-CFB8-43FA-9C33-8890C3744642}">
      <dsp:nvSpPr>
        <dsp:cNvPr id="0" name=""/>
        <dsp:cNvSpPr/>
      </dsp:nvSpPr>
      <dsp:spPr>
        <a:xfrm>
          <a:off x="1276455" y="686986"/>
          <a:ext cx="2644905" cy="979039"/>
        </a:xfrm>
        <a:prstGeom prst="roundRect">
          <a:avLst/>
        </a:prstGeom>
        <a:solidFill>
          <a:schemeClr val="lt1">
            <a:alpha val="90000"/>
            <a:hueOff val="0"/>
            <a:satOff val="0"/>
            <a:lumOff val="0"/>
            <a:alphaOff val="0"/>
          </a:schemeClr>
        </a:solidFill>
        <a:ln w="28575" cap="flat" cmpd="sng" algn="ctr">
          <a:solidFill>
            <a:schemeClr val="accent1"/>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CA" sz="1600" b="1" kern="1200" dirty="0">
              <a:latin typeface="Raleway" pitchFamily="2" charset="0"/>
              <a:cs typeface="Arial" panose="020B0604020202020204" pitchFamily="34" charset="0"/>
            </a:rPr>
            <a:t>Community Vision &amp; Mission </a:t>
          </a:r>
        </a:p>
      </dsp:txBody>
      <dsp:txXfrm>
        <a:off x="1324248" y="734779"/>
        <a:ext cx="2549319" cy="883453"/>
      </dsp:txXfrm>
    </dsp:sp>
    <dsp:sp modelId="{E0023AAE-18D5-497A-9AF7-690192A499AC}">
      <dsp:nvSpPr>
        <dsp:cNvPr id="0" name=""/>
        <dsp:cNvSpPr/>
      </dsp:nvSpPr>
      <dsp:spPr>
        <a:xfrm>
          <a:off x="897199" y="1903500"/>
          <a:ext cx="3512932" cy="1104224"/>
        </a:xfrm>
        <a:prstGeom prst="roundRect">
          <a:avLst/>
        </a:prstGeom>
        <a:solidFill>
          <a:schemeClr val="lt1">
            <a:alpha val="90000"/>
            <a:hueOff val="0"/>
            <a:satOff val="0"/>
            <a:lumOff val="0"/>
            <a:alphaOff val="0"/>
          </a:schemeClr>
        </a:solidFill>
        <a:ln w="28575" cap="flat" cmpd="sng" algn="ctr">
          <a:solidFill>
            <a:srgbClr val="33CCCC"/>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CA" sz="1400" b="1" kern="1200" dirty="0">
              <a:latin typeface="Raleway" pitchFamily="2" charset="0"/>
              <a:cs typeface="Arial" panose="020B0604020202020204" pitchFamily="34" charset="0"/>
            </a:rPr>
            <a:t>Corporate Mission, Vision &amp; Values and </a:t>
          </a:r>
          <a:r>
            <a:rPr lang="en-CA" sz="1400" b="1" kern="1200" dirty="0">
              <a:solidFill>
                <a:srgbClr val="FF0000"/>
              </a:solidFill>
              <a:latin typeface="Raleway" pitchFamily="2" charset="0"/>
              <a:cs typeface="Arial" panose="020B0604020202020204" pitchFamily="34" charset="0"/>
            </a:rPr>
            <a:t>Corporate Strategic Plan  </a:t>
          </a:r>
        </a:p>
        <a:p>
          <a:pPr marL="0" lvl="0" indent="0" algn="r" defTabSz="622300">
            <a:lnSpc>
              <a:spcPct val="90000"/>
            </a:lnSpc>
            <a:spcBef>
              <a:spcPct val="0"/>
            </a:spcBef>
            <a:spcAft>
              <a:spcPct val="35000"/>
            </a:spcAft>
            <a:buNone/>
          </a:pPr>
          <a:r>
            <a:rPr lang="en-CA" sz="1100" kern="1200" dirty="0">
              <a:latin typeface="Raleway" pitchFamily="2" charset="0"/>
              <a:cs typeface="Arial" panose="020B0604020202020204" pitchFamily="34" charset="0"/>
            </a:rPr>
            <a:t>. </a:t>
          </a:r>
          <a:endParaRPr lang="en-US" sz="1400" kern="1200" dirty="0">
            <a:latin typeface="Raleway" pitchFamily="2" charset="0"/>
            <a:cs typeface="Arial" panose="020B0604020202020204" pitchFamily="34" charset="0"/>
          </a:endParaRPr>
        </a:p>
      </dsp:txBody>
      <dsp:txXfrm>
        <a:off x="951103" y="1957404"/>
        <a:ext cx="3405124" cy="996416"/>
      </dsp:txXfrm>
    </dsp:sp>
    <dsp:sp modelId="{42581C02-B34E-4C71-943B-19A1F0586340}">
      <dsp:nvSpPr>
        <dsp:cNvPr id="0" name=""/>
        <dsp:cNvSpPr/>
      </dsp:nvSpPr>
      <dsp:spPr>
        <a:xfrm>
          <a:off x="540738" y="3294154"/>
          <a:ext cx="4434355" cy="949799"/>
        </a:xfrm>
        <a:prstGeom prst="roundRect">
          <a:avLst/>
        </a:prstGeom>
        <a:solidFill>
          <a:schemeClr val="lt1">
            <a:alpha val="90000"/>
            <a:hueOff val="0"/>
            <a:satOff val="0"/>
            <a:lumOff val="0"/>
            <a:alphaOff val="0"/>
          </a:schemeClr>
        </a:solidFill>
        <a:ln w="28575" cap="flat" cmpd="sng" algn="ctr">
          <a:solidFill>
            <a:srgbClr val="00B05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CA" sz="1600" b="1" kern="1200" dirty="0">
              <a:latin typeface="Raleway" pitchFamily="2" charset="0"/>
              <a:cs typeface="Arial" panose="020B0604020202020204" pitchFamily="34" charset="0"/>
            </a:rPr>
            <a:t>Departmental Plans, Frameworks &amp; Initiatives</a:t>
          </a:r>
        </a:p>
      </dsp:txBody>
      <dsp:txXfrm>
        <a:off x="587103" y="3340519"/>
        <a:ext cx="4341625" cy="857069"/>
      </dsp:txXfrm>
    </dsp:sp>
    <dsp:sp modelId="{8BD06814-595C-48FB-B6A8-88E26A7C61D6}">
      <dsp:nvSpPr>
        <dsp:cNvPr id="0" name=""/>
        <dsp:cNvSpPr/>
      </dsp:nvSpPr>
      <dsp:spPr>
        <a:xfrm>
          <a:off x="40293" y="4424566"/>
          <a:ext cx="5427009" cy="892273"/>
        </a:xfrm>
        <a:prstGeom prst="roundRect">
          <a:avLst/>
        </a:prstGeom>
        <a:solidFill>
          <a:schemeClr val="lt1">
            <a:alpha val="90000"/>
            <a:hueOff val="0"/>
            <a:satOff val="0"/>
            <a:lumOff val="0"/>
            <a:alphaOff val="0"/>
          </a:schemeClr>
        </a:solidFill>
        <a:ln w="28575" cap="flat" cmpd="sng" algn="ctr">
          <a:solidFill>
            <a:schemeClr val="accent6"/>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b="1" kern="1200" dirty="0">
              <a:latin typeface="Raleway" pitchFamily="2" charset="0"/>
              <a:cs typeface="Arial" panose="020B0604020202020204" pitchFamily="34" charset="0"/>
            </a:rPr>
            <a:t>Multi-Year Operational &amp; Capital Planning</a:t>
          </a:r>
        </a:p>
        <a:p>
          <a:pPr marL="0" lvl="0" indent="0" algn="r" defTabSz="711200">
            <a:lnSpc>
              <a:spcPct val="90000"/>
            </a:lnSpc>
            <a:spcBef>
              <a:spcPct val="0"/>
            </a:spcBef>
            <a:spcAft>
              <a:spcPct val="35000"/>
            </a:spcAft>
            <a:buNone/>
          </a:pPr>
          <a:r>
            <a:rPr lang="en-CA" sz="1100" kern="1200" dirty="0">
              <a:latin typeface="Raleway" pitchFamily="2" charset="0"/>
              <a:cs typeface="Arial" panose="020B0604020202020204" pitchFamily="34" charset="0"/>
            </a:rPr>
            <a:t>.</a:t>
          </a:r>
          <a:endParaRPr lang="en-US" sz="1100" kern="1200" dirty="0">
            <a:latin typeface="Raleway" pitchFamily="2" charset="0"/>
            <a:cs typeface="Arial" panose="020B0604020202020204" pitchFamily="34" charset="0"/>
          </a:endParaRPr>
        </a:p>
      </dsp:txBody>
      <dsp:txXfrm>
        <a:off x="83850" y="4468123"/>
        <a:ext cx="5339895" cy="805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735C8-C549-46C4-B5E0-D9CF7BB2839B}">
      <dsp:nvSpPr>
        <dsp:cNvPr id="0" name=""/>
        <dsp:cNvSpPr/>
      </dsp:nvSpPr>
      <dsp:spPr>
        <a:xfrm>
          <a:off x="0" y="3009416"/>
          <a:ext cx="4474382" cy="65838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CA" sz="1600" b="1" kern="1200" dirty="0">
              <a:latin typeface="Raleway" pitchFamily="2" charset="0"/>
              <a:cs typeface="Arial" panose="020B0604020202020204" pitchFamily="34" charset="0"/>
            </a:rPr>
            <a:t>Daily</a:t>
          </a:r>
          <a:r>
            <a:rPr lang="en-CA" sz="1600" kern="1200" dirty="0">
              <a:latin typeface="Raleway" pitchFamily="2" charset="0"/>
              <a:cs typeface="Arial" panose="020B0604020202020204" pitchFamily="34" charset="0"/>
            </a:rPr>
            <a:t> </a:t>
          </a:r>
        </a:p>
        <a:p>
          <a:pPr marL="0" lvl="0" indent="0" algn="ctr" defTabSz="711200">
            <a:lnSpc>
              <a:spcPct val="90000"/>
            </a:lnSpc>
            <a:spcBef>
              <a:spcPct val="0"/>
            </a:spcBef>
            <a:spcAft>
              <a:spcPct val="35000"/>
            </a:spcAft>
            <a:buNone/>
          </a:pPr>
          <a:r>
            <a:rPr lang="en-CA" sz="1400" kern="1200" dirty="0">
              <a:latin typeface="Raleway" pitchFamily="2" charset="0"/>
              <a:cs typeface="Arial" panose="020B0604020202020204" pitchFamily="34" charset="0"/>
            </a:rPr>
            <a:t>Employee Work Plans</a:t>
          </a:r>
          <a:endParaRPr lang="en-US" sz="1400" kern="1200" dirty="0">
            <a:latin typeface="Raleway" pitchFamily="2" charset="0"/>
            <a:cs typeface="Arial" panose="020B0604020202020204" pitchFamily="34" charset="0"/>
          </a:endParaRPr>
        </a:p>
      </dsp:txBody>
      <dsp:txXfrm>
        <a:off x="0" y="3009416"/>
        <a:ext cx="4474382" cy="658386"/>
      </dsp:txXfrm>
    </dsp:sp>
    <dsp:sp modelId="{6EEECD8C-5432-4E0C-8A61-AE08140AB8AB}">
      <dsp:nvSpPr>
        <dsp:cNvPr id="0" name=""/>
        <dsp:cNvSpPr/>
      </dsp:nvSpPr>
      <dsp:spPr>
        <a:xfrm rot="10800000">
          <a:off x="0" y="2006693"/>
          <a:ext cx="4474382" cy="1012598"/>
        </a:xfrm>
        <a:prstGeom prst="upArrowCallou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CA" sz="1600" b="1" kern="1200" dirty="0">
              <a:latin typeface="Raleway" pitchFamily="2" charset="0"/>
              <a:cs typeface="Arial" panose="020B0604020202020204" pitchFamily="34" charset="0"/>
            </a:rPr>
            <a:t>Annual</a:t>
          </a:r>
          <a:r>
            <a:rPr lang="en-CA" sz="1600" kern="1200" dirty="0">
              <a:latin typeface="Raleway" pitchFamily="2" charset="0"/>
              <a:cs typeface="Arial" panose="020B0604020202020204" pitchFamily="34" charset="0"/>
            </a:rPr>
            <a:t> </a:t>
          </a:r>
        </a:p>
        <a:p>
          <a:pPr marL="0" lvl="0" indent="0" algn="ctr" defTabSz="711200">
            <a:lnSpc>
              <a:spcPct val="90000"/>
            </a:lnSpc>
            <a:spcBef>
              <a:spcPct val="0"/>
            </a:spcBef>
            <a:spcAft>
              <a:spcPct val="35000"/>
            </a:spcAft>
            <a:buNone/>
          </a:pPr>
          <a:r>
            <a:rPr lang="en-US" sz="1400" kern="1200" dirty="0">
              <a:latin typeface="Raleway" pitchFamily="2" charset="0"/>
              <a:cs typeface="Arial" panose="020B0604020202020204" pitchFamily="34" charset="0"/>
            </a:rPr>
            <a:t>Budget &amp; Business Plans </a:t>
          </a:r>
        </a:p>
      </dsp:txBody>
      <dsp:txXfrm rot="10800000">
        <a:off x="0" y="2006693"/>
        <a:ext cx="4474382" cy="657956"/>
      </dsp:txXfrm>
    </dsp:sp>
    <dsp:sp modelId="{0789ACE2-564C-4F17-BCB8-B8155A78744A}">
      <dsp:nvSpPr>
        <dsp:cNvPr id="0" name=""/>
        <dsp:cNvSpPr/>
      </dsp:nvSpPr>
      <dsp:spPr>
        <a:xfrm rot="10800000">
          <a:off x="0" y="1003970"/>
          <a:ext cx="4474382" cy="1012598"/>
        </a:xfrm>
        <a:prstGeom prst="upArrowCallou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CA" sz="1600" b="1" kern="1200" dirty="0">
              <a:latin typeface="Raleway" pitchFamily="2" charset="0"/>
              <a:cs typeface="Arial" panose="020B0604020202020204" pitchFamily="34" charset="0"/>
            </a:rPr>
            <a:t>Term of Council </a:t>
          </a:r>
        </a:p>
        <a:p>
          <a:pPr marL="0" lvl="0" indent="0" algn="ctr" defTabSz="711200">
            <a:lnSpc>
              <a:spcPct val="90000"/>
            </a:lnSpc>
            <a:spcBef>
              <a:spcPct val="0"/>
            </a:spcBef>
            <a:spcAft>
              <a:spcPct val="35000"/>
            </a:spcAft>
            <a:buNone/>
          </a:pPr>
          <a:r>
            <a:rPr lang="en-CA" sz="1400" b="1" kern="1200" dirty="0">
              <a:solidFill>
                <a:srgbClr val="FF0000"/>
              </a:solidFill>
              <a:latin typeface="Raleway" pitchFamily="2" charset="0"/>
              <a:cs typeface="Arial" panose="020B0604020202020204" pitchFamily="34" charset="0"/>
            </a:rPr>
            <a:t>Corporate Strategic Plan </a:t>
          </a:r>
          <a:r>
            <a:rPr lang="en-CA" sz="1400" kern="1200" dirty="0">
              <a:latin typeface="Raleway" pitchFamily="2" charset="0"/>
              <a:cs typeface="Arial" panose="020B0604020202020204" pitchFamily="34" charset="0"/>
            </a:rPr>
            <a:t>/ Service Budget</a:t>
          </a:r>
          <a:endParaRPr lang="en-US" sz="1400" kern="1200" dirty="0">
            <a:latin typeface="Raleway" pitchFamily="2" charset="0"/>
            <a:cs typeface="Arial" panose="020B0604020202020204" pitchFamily="34" charset="0"/>
          </a:endParaRPr>
        </a:p>
      </dsp:txBody>
      <dsp:txXfrm rot="10800000">
        <a:off x="0" y="1003970"/>
        <a:ext cx="4474382" cy="657956"/>
      </dsp:txXfrm>
    </dsp:sp>
    <dsp:sp modelId="{074F25F8-BAB9-4B3D-A14C-02847CCD0368}">
      <dsp:nvSpPr>
        <dsp:cNvPr id="0" name=""/>
        <dsp:cNvSpPr/>
      </dsp:nvSpPr>
      <dsp:spPr>
        <a:xfrm rot="10800000">
          <a:off x="0" y="1247"/>
          <a:ext cx="4474382" cy="1012598"/>
        </a:xfrm>
        <a:prstGeom prst="upArrowCallou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CA" sz="1600" b="1" kern="1200" dirty="0">
              <a:latin typeface="Raleway" pitchFamily="2" charset="0"/>
              <a:cs typeface="Arial" pitchFamily="34" charset="0"/>
            </a:rPr>
            <a:t>Medium-Long Term</a:t>
          </a:r>
        </a:p>
        <a:p>
          <a:pPr marL="0" lvl="0" indent="0" algn="ctr" defTabSz="711200">
            <a:lnSpc>
              <a:spcPct val="90000"/>
            </a:lnSpc>
            <a:spcBef>
              <a:spcPct val="0"/>
            </a:spcBef>
            <a:spcAft>
              <a:spcPct val="35000"/>
            </a:spcAft>
            <a:buNone/>
          </a:pPr>
          <a:r>
            <a:rPr lang="en-CA" sz="1400" kern="1200" dirty="0">
              <a:latin typeface="Raleway" pitchFamily="2" charset="0"/>
              <a:cs typeface="Arial" pitchFamily="34" charset="0"/>
            </a:rPr>
            <a:t>Official Plan, Master Plans and Frameworks</a:t>
          </a:r>
        </a:p>
      </dsp:txBody>
      <dsp:txXfrm rot="10800000">
        <a:off x="0" y="1247"/>
        <a:ext cx="4474382" cy="657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C17FC-7F3D-40D5-8872-B79BB18E16C5}">
      <dsp:nvSpPr>
        <dsp:cNvPr id="0" name=""/>
        <dsp:cNvSpPr/>
      </dsp:nvSpPr>
      <dsp:spPr>
        <a:xfrm>
          <a:off x="0" y="594172"/>
          <a:ext cx="5436296" cy="16380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1917" tIns="833120" rIns="421917" bIns="113792" numCol="1" spcCol="1270" anchor="t" anchorCtr="0">
          <a:noAutofit/>
        </a:bodyPr>
        <a:lstStyle/>
        <a:p>
          <a:pPr marL="171450" lvl="1" indent="-171450" algn="l" defTabSz="711200">
            <a:lnSpc>
              <a:spcPct val="90000"/>
            </a:lnSpc>
            <a:spcBef>
              <a:spcPct val="0"/>
            </a:spcBef>
            <a:spcAft>
              <a:spcPct val="15000"/>
            </a:spcAft>
            <a:buChar char="•"/>
          </a:pPr>
          <a:r>
            <a:rPr lang="en-CA" sz="1600" kern="1200" dirty="0">
              <a:latin typeface="Raleway" pitchFamily="2" charset="0"/>
              <a:cs typeface="Arial" panose="020B0604020202020204" pitchFamily="34" charset="0"/>
            </a:rPr>
            <a:t>Performance Measurement of </a:t>
          </a:r>
          <a:r>
            <a:rPr lang="en-CA" sz="1600" u="sng" kern="1200" dirty="0">
              <a:latin typeface="Raleway" pitchFamily="2" charset="0"/>
              <a:cs typeface="Arial" panose="020B0604020202020204" pitchFamily="34" charset="0"/>
            </a:rPr>
            <a:t>Strategic Plans</a:t>
          </a:r>
          <a:r>
            <a:rPr lang="en-CA" sz="1600" kern="1200" dirty="0">
              <a:latin typeface="Raleway" pitchFamily="2" charset="0"/>
              <a:cs typeface="Arial" panose="020B0604020202020204" pitchFamily="34" charset="0"/>
            </a:rPr>
            <a:t> in Local Government </a:t>
          </a:r>
          <a:endParaRPr lang="en-US" sz="1600" i="1" kern="1200" dirty="0">
            <a:latin typeface="Raleway" pitchFamily="2" charset="0"/>
            <a:cs typeface="Arial" panose="020B0604020202020204" pitchFamily="34" charset="0"/>
          </a:endParaRPr>
        </a:p>
        <a:p>
          <a:pPr marL="171450" lvl="1" indent="-171450" algn="l" defTabSz="711200">
            <a:lnSpc>
              <a:spcPct val="90000"/>
            </a:lnSpc>
            <a:spcBef>
              <a:spcPct val="0"/>
            </a:spcBef>
            <a:spcAft>
              <a:spcPct val="15000"/>
            </a:spcAft>
            <a:buChar char="•"/>
          </a:pPr>
          <a:r>
            <a:rPr lang="en-CA" sz="1600" i="1" kern="1200" dirty="0">
              <a:latin typeface="Raleway" pitchFamily="2" charset="0"/>
              <a:cs typeface="Arial" panose="020B0604020202020204" pitchFamily="34" charset="0"/>
            </a:rPr>
            <a:t>Measure What Matters – John </a:t>
          </a:r>
          <a:r>
            <a:rPr lang="en-CA" sz="1600" i="1" kern="1200" dirty="0" err="1">
              <a:latin typeface="Raleway" pitchFamily="2" charset="0"/>
              <a:cs typeface="Arial" panose="020B0604020202020204" pitchFamily="34" charset="0"/>
            </a:rPr>
            <a:t>Doerr</a:t>
          </a:r>
          <a:endParaRPr lang="en-US" sz="1600" kern="1200" dirty="0">
            <a:latin typeface="Raleway" pitchFamily="2" charset="0"/>
            <a:cs typeface="Arial" panose="020B0604020202020204" pitchFamily="34" charset="0"/>
          </a:endParaRPr>
        </a:p>
      </dsp:txBody>
      <dsp:txXfrm>
        <a:off x="0" y="594172"/>
        <a:ext cx="5436296" cy="1638000"/>
      </dsp:txXfrm>
    </dsp:sp>
    <dsp:sp modelId="{E3F93F46-A5BA-4145-BB32-D0DC27A5250A}">
      <dsp:nvSpPr>
        <dsp:cNvPr id="0" name=""/>
        <dsp:cNvSpPr/>
      </dsp:nvSpPr>
      <dsp:spPr>
        <a:xfrm>
          <a:off x="271814" y="3772"/>
          <a:ext cx="3805407" cy="1180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835" tIns="0" rIns="143835" bIns="0" numCol="1" spcCol="1270" anchor="ctr" anchorCtr="0">
          <a:noAutofit/>
        </a:bodyPr>
        <a:lstStyle/>
        <a:p>
          <a:pPr marL="0" lvl="0" indent="0" algn="l" defTabSz="800100">
            <a:lnSpc>
              <a:spcPct val="90000"/>
            </a:lnSpc>
            <a:spcBef>
              <a:spcPct val="0"/>
            </a:spcBef>
            <a:spcAft>
              <a:spcPct val="35000"/>
            </a:spcAft>
            <a:buNone/>
          </a:pPr>
          <a:r>
            <a:rPr lang="en-CA" sz="1800" b="1" kern="1200" dirty="0">
              <a:latin typeface="Raleway" pitchFamily="2" charset="0"/>
              <a:cs typeface="Arial" panose="020B0604020202020204" pitchFamily="34" charset="0"/>
            </a:rPr>
            <a:t>Objective Key Results (OKR) Framework</a:t>
          </a:r>
          <a:endParaRPr lang="en-US" sz="1800" b="1" kern="1200" dirty="0">
            <a:latin typeface="Raleway" pitchFamily="2" charset="0"/>
            <a:cs typeface="Arial" panose="020B0604020202020204" pitchFamily="34" charset="0"/>
          </a:endParaRPr>
        </a:p>
      </dsp:txBody>
      <dsp:txXfrm>
        <a:off x="329456" y="61414"/>
        <a:ext cx="3690123" cy="1065516"/>
      </dsp:txXfrm>
    </dsp:sp>
    <dsp:sp modelId="{623E419B-E51A-4E15-84A3-31A8AF174FDC}">
      <dsp:nvSpPr>
        <dsp:cNvPr id="0" name=""/>
        <dsp:cNvSpPr/>
      </dsp:nvSpPr>
      <dsp:spPr>
        <a:xfrm>
          <a:off x="0" y="3038572"/>
          <a:ext cx="5436296" cy="1417500"/>
        </a:xfrm>
        <a:prstGeom prst="rect">
          <a:avLst/>
        </a:prstGeom>
        <a:solidFill>
          <a:schemeClr val="lt1">
            <a:alpha val="90000"/>
            <a:hueOff val="0"/>
            <a:satOff val="0"/>
            <a:lumOff val="0"/>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1917" tIns="833120" rIns="42191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Raleway" pitchFamily="2" charset="0"/>
              <a:cs typeface="Arial" panose="020B0604020202020204" pitchFamily="34" charset="0"/>
            </a:rPr>
            <a:t>Qualitative &amp; Quantitative Reporting</a:t>
          </a:r>
        </a:p>
        <a:p>
          <a:pPr marL="171450" lvl="1" indent="-171450" algn="l" defTabSz="711200">
            <a:lnSpc>
              <a:spcPct val="90000"/>
            </a:lnSpc>
            <a:spcBef>
              <a:spcPct val="0"/>
            </a:spcBef>
            <a:spcAft>
              <a:spcPct val="15000"/>
            </a:spcAft>
            <a:buChar char="•"/>
          </a:pPr>
          <a:r>
            <a:rPr lang="en-CA" sz="1600" kern="1200" dirty="0">
              <a:latin typeface="Raleway" pitchFamily="2" charset="0"/>
              <a:cs typeface="Arial" panose="020B0604020202020204" pitchFamily="34" charset="0"/>
            </a:rPr>
            <a:t>Reported Annually in Q2 </a:t>
          </a:r>
          <a:endParaRPr lang="en-US" sz="1600" kern="1200" dirty="0">
            <a:latin typeface="Raleway" pitchFamily="2" charset="0"/>
            <a:cs typeface="Arial" panose="020B0604020202020204" pitchFamily="34" charset="0"/>
          </a:endParaRPr>
        </a:p>
      </dsp:txBody>
      <dsp:txXfrm>
        <a:off x="0" y="3038572"/>
        <a:ext cx="5436296" cy="1417500"/>
      </dsp:txXfrm>
    </dsp:sp>
    <dsp:sp modelId="{153CAF98-7CEC-473C-8DC5-0657F7E666C0}">
      <dsp:nvSpPr>
        <dsp:cNvPr id="0" name=""/>
        <dsp:cNvSpPr/>
      </dsp:nvSpPr>
      <dsp:spPr>
        <a:xfrm>
          <a:off x="271814" y="2448172"/>
          <a:ext cx="3805407" cy="118080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835" tIns="0" rIns="143835" bIns="0" numCol="1" spcCol="1270" anchor="ctr" anchorCtr="0">
          <a:noAutofit/>
        </a:bodyPr>
        <a:lstStyle/>
        <a:p>
          <a:pPr marL="0" lvl="0" indent="0" algn="l" defTabSz="800100">
            <a:lnSpc>
              <a:spcPct val="90000"/>
            </a:lnSpc>
            <a:spcBef>
              <a:spcPct val="0"/>
            </a:spcBef>
            <a:spcAft>
              <a:spcPct val="35000"/>
            </a:spcAft>
            <a:buNone/>
          </a:pPr>
          <a:r>
            <a:rPr lang="en-CA" sz="1800" b="1" kern="1200" dirty="0">
              <a:latin typeface="Raleway" pitchFamily="2" charset="0"/>
              <a:cs typeface="Arial" panose="020B0604020202020204" pitchFamily="34" charset="0"/>
            </a:rPr>
            <a:t>Accountability and Transparency of Strategic Performance</a:t>
          </a:r>
          <a:endParaRPr lang="en-US" sz="1800" b="1" kern="1200" dirty="0">
            <a:latin typeface="Raleway" pitchFamily="2" charset="0"/>
            <a:cs typeface="Arial" panose="020B0604020202020204" pitchFamily="34" charset="0"/>
          </a:endParaRPr>
        </a:p>
      </dsp:txBody>
      <dsp:txXfrm>
        <a:off x="329456" y="2505814"/>
        <a:ext cx="3690123" cy="1065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8C2F1-138D-4D38-8E39-ADE87AE5464E}">
      <dsp:nvSpPr>
        <dsp:cNvPr id="0" name=""/>
        <dsp:cNvSpPr/>
      </dsp:nvSpPr>
      <dsp:spPr>
        <a:xfrm>
          <a:off x="4747047" y="1812058"/>
          <a:ext cx="3368872" cy="801638"/>
        </a:xfrm>
        <a:custGeom>
          <a:avLst/>
          <a:gdLst/>
          <a:ahLst/>
          <a:cxnLst/>
          <a:rect l="0" t="0" r="0" b="0"/>
          <a:pathLst>
            <a:path>
              <a:moveTo>
                <a:pt x="0" y="0"/>
              </a:moveTo>
              <a:lnTo>
                <a:pt x="0" y="546293"/>
              </a:lnTo>
              <a:lnTo>
                <a:pt x="3368872" y="546293"/>
              </a:lnTo>
              <a:lnTo>
                <a:pt x="3368872" y="80163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BEE294-98C0-4B5E-BEEE-4B503FF9788D}">
      <dsp:nvSpPr>
        <dsp:cNvPr id="0" name=""/>
        <dsp:cNvSpPr/>
      </dsp:nvSpPr>
      <dsp:spPr>
        <a:xfrm>
          <a:off x="4701327" y="1812058"/>
          <a:ext cx="91440" cy="801638"/>
        </a:xfrm>
        <a:custGeom>
          <a:avLst/>
          <a:gdLst/>
          <a:ahLst/>
          <a:cxnLst/>
          <a:rect l="0" t="0" r="0" b="0"/>
          <a:pathLst>
            <a:path>
              <a:moveTo>
                <a:pt x="45720" y="0"/>
              </a:moveTo>
              <a:lnTo>
                <a:pt x="45720" y="80163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C92E1D-7249-4D15-9D17-A69EAAAC8016}">
      <dsp:nvSpPr>
        <dsp:cNvPr id="0" name=""/>
        <dsp:cNvSpPr/>
      </dsp:nvSpPr>
      <dsp:spPr>
        <a:xfrm>
          <a:off x="1378175" y="1812058"/>
          <a:ext cx="3368872" cy="801638"/>
        </a:xfrm>
        <a:custGeom>
          <a:avLst/>
          <a:gdLst/>
          <a:ahLst/>
          <a:cxnLst/>
          <a:rect l="0" t="0" r="0" b="0"/>
          <a:pathLst>
            <a:path>
              <a:moveTo>
                <a:pt x="3368872" y="0"/>
              </a:moveTo>
              <a:lnTo>
                <a:pt x="3368872" y="546293"/>
              </a:lnTo>
              <a:lnTo>
                <a:pt x="0" y="546293"/>
              </a:lnTo>
              <a:lnTo>
                <a:pt x="0" y="80163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7A395B-30FD-4483-8B4D-8AF107926D22}">
      <dsp:nvSpPr>
        <dsp:cNvPr id="0" name=""/>
        <dsp:cNvSpPr/>
      </dsp:nvSpPr>
      <dsp:spPr>
        <a:xfrm>
          <a:off x="3368872" y="61775"/>
          <a:ext cx="2756350" cy="17502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AF255-DF2E-48C6-A41A-D11193DD3AA2}">
      <dsp:nvSpPr>
        <dsp:cNvPr id="0" name=""/>
        <dsp:cNvSpPr/>
      </dsp:nvSpPr>
      <dsp:spPr>
        <a:xfrm>
          <a:off x="3675133" y="352723"/>
          <a:ext cx="2756350" cy="175028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b="1" kern="1200" dirty="0">
              <a:latin typeface="Raleway" pitchFamily="2" charset="0"/>
              <a:cs typeface="Arial" panose="020B0604020202020204" pitchFamily="34" charset="0"/>
            </a:rPr>
            <a:t>29 Key Results</a:t>
          </a:r>
          <a:r>
            <a:rPr lang="en-CA" sz="3300" kern="1200" dirty="0">
              <a:latin typeface="Raleway" pitchFamily="2" charset="0"/>
              <a:cs typeface="Arial" panose="020B0604020202020204" pitchFamily="34" charset="0"/>
            </a:rPr>
            <a:t> </a:t>
          </a:r>
          <a:endParaRPr lang="en-US" sz="3300" kern="1200" dirty="0">
            <a:latin typeface="Raleway" pitchFamily="2" charset="0"/>
            <a:cs typeface="Arial" panose="020B0604020202020204" pitchFamily="34" charset="0"/>
          </a:endParaRPr>
        </a:p>
      </dsp:txBody>
      <dsp:txXfrm>
        <a:off x="3726397" y="403987"/>
        <a:ext cx="2653822" cy="1647754"/>
      </dsp:txXfrm>
    </dsp:sp>
    <dsp:sp modelId="{F6FD4D61-5492-40BF-A5A6-7C638D13163F}">
      <dsp:nvSpPr>
        <dsp:cNvPr id="0" name=""/>
        <dsp:cNvSpPr/>
      </dsp:nvSpPr>
      <dsp:spPr>
        <a:xfrm>
          <a:off x="0" y="2613696"/>
          <a:ext cx="2756350" cy="175028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B461D3-955E-4ED8-BF6F-2FEDD5432B32}">
      <dsp:nvSpPr>
        <dsp:cNvPr id="0" name=""/>
        <dsp:cNvSpPr/>
      </dsp:nvSpPr>
      <dsp:spPr>
        <a:xfrm>
          <a:off x="306261" y="2904644"/>
          <a:ext cx="2756350" cy="175028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b="1" kern="1200" dirty="0">
              <a:latin typeface="Raleway" pitchFamily="2" charset="0"/>
              <a:cs typeface="Arial" panose="020B0604020202020204" pitchFamily="34" charset="0"/>
            </a:rPr>
            <a:t>Percentage Towards Completion</a:t>
          </a:r>
          <a:endParaRPr lang="en-US" sz="3300" kern="1200" dirty="0">
            <a:latin typeface="Raleway" pitchFamily="2" charset="0"/>
            <a:cs typeface="Arial" panose="020B0604020202020204" pitchFamily="34" charset="0"/>
          </a:endParaRPr>
        </a:p>
      </dsp:txBody>
      <dsp:txXfrm>
        <a:off x="357525" y="2955908"/>
        <a:ext cx="2653822" cy="1647754"/>
      </dsp:txXfrm>
    </dsp:sp>
    <dsp:sp modelId="{99C80AED-28CC-437C-9204-0BF32AED599F}">
      <dsp:nvSpPr>
        <dsp:cNvPr id="0" name=""/>
        <dsp:cNvSpPr/>
      </dsp:nvSpPr>
      <dsp:spPr>
        <a:xfrm>
          <a:off x="3368872" y="2613696"/>
          <a:ext cx="2756350" cy="175028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74E70-FCFD-403C-8BE6-B79A9D1D3B36}">
      <dsp:nvSpPr>
        <dsp:cNvPr id="0" name=""/>
        <dsp:cNvSpPr/>
      </dsp:nvSpPr>
      <dsp:spPr>
        <a:xfrm>
          <a:off x="3675133" y="2904644"/>
          <a:ext cx="2756350" cy="175028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Raleway" pitchFamily="2" charset="0"/>
              <a:cs typeface="Arial" panose="020B0604020202020204" pitchFamily="34" charset="0"/>
            </a:rPr>
            <a:t>Actions Undertaken</a:t>
          </a:r>
        </a:p>
      </dsp:txBody>
      <dsp:txXfrm>
        <a:off x="3726397" y="2955908"/>
        <a:ext cx="2653822" cy="1647754"/>
      </dsp:txXfrm>
    </dsp:sp>
    <dsp:sp modelId="{C9764ECA-C84F-4877-A57E-2B455BDAF291}">
      <dsp:nvSpPr>
        <dsp:cNvPr id="0" name=""/>
        <dsp:cNvSpPr/>
      </dsp:nvSpPr>
      <dsp:spPr>
        <a:xfrm>
          <a:off x="6737744" y="2613696"/>
          <a:ext cx="2756350" cy="175028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8A4BB-BB10-4424-A193-496A5E636C60}">
      <dsp:nvSpPr>
        <dsp:cNvPr id="0" name=""/>
        <dsp:cNvSpPr/>
      </dsp:nvSpPr>
      <dsp:spPr>
        <a:xfrm>
          <a:off x="7044005" y="2904644"/>
          <a:ext cx="2756350" cy="175028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b="1" kern="1200">
              <a:latin typeface="Raleway" pitchFamily="2" charset="0"/>
              <a:cs typeface="Arial" panose="020B0604020202020204" pitchFamily="34" charset="0"/>
            </a:rPr>
            <a:t>Status</a:t>
          </a:r>
          <a:endParaRPr lang="en-US" sz="3300" b="1" kern="1200" dirty="0">
            <a:latin typeface="Raleway" pitchFamily="2" charset="0"/>
            <a:cs typeface="Arial" panose="020B0604020202020204" pitchFamily="34" charset="0"/>
          </a:endParaRPr>
        </a:p>
      </dsp:txBody>
      <dsp:txXfrm>
        <a:off x="7095269" y="2955908"/>
        <a:ext cx="2653822" cy="16477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A893C-0B07-4A05-A9F5-7617E810AE66}">
      <dsp:nvSpPr>
        <dsp:cNvPr id="0" name=""/>
        <dsp:cNvSpPr/>
      </dsp:nvSpPr>
      <dsp:spPr>
        <a:xfrm>
          <a:off x="525" y="487591"/>
          <a:ext cx="2048071" cy="122884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en-US" sz="1400" b="1" kern="1200">
              <a:latin typeface="Raleway" pitchFamily="2" charset="0"/>
              <a:cs typeface="Arial" panose="020B0604020202020204" pitchFamily="34" charset="0"/>
            </a:rPr>
            <a:t>Newspaper Half Page Ad</a:t>
          </a:r>
        </a:p>
      </dsp:txBody>
      <dsp:txXfrm>
        <a:off x="525" y="487591"/>
        <a:ext cx="2048071" cy="1228842"/>
      </dsp:txXfrm>
    </dsp:sp>
    <dsp:sp modelId="{E8112E38-1A5F-453B-8739-0A6229885FC4}">
      <dsp:nvSpPr>
        <dsp:cNvPr id="0" name=""/>
        <dsp:cNvSpPr/>
      </dsp:nvSpPr>
      <dsp:spPr>
        <a:xfrm>
          <a:off x="2253403" y="487591"/>
          <a:ext cx="2048071" cy="1228842"/>
        </a:xfrm>
        <a:prstGeom prst="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en-US" sz="1400" b="1" kern="1200">
              <a:latin typeface="Raleway" pitchFamily="2" charset="0"/>
              <a:cs typeface="Arial" panose="020B0604020202020204" pitchFamily="34" charset="0"/>
            </a:rPr>
            <a:t>Social Media</a:t>
          </a:r>
        </a:p>
      </dsp:txBody>
      <dsp:txXfrm>
        <a:off x="2253403" y="487591"/>
        <a:ext cx="2048071" cy="1228842"/>
      </dsp:txXfrm>
    </dsp:sp>
    <dsp:sp modelId="{6A5DF454-A9EC-47DC-99D5-5437C5DC5691}">
      <dsp:nvSpPr>
        <dsp:cNvPr id="0" name=""/>
        <dsp:cNvSpPr/>
      </dsp:nvSpPr>
      <dsp:spPr>
        <a:xfrm>
          <a:off x="525" y="1921241"/>
          <a:ext cx="2048071" cy="1228842"/>
        </a:xfrm>
        <a:prstGeom prst="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en-US" sz="1400" b="1" kern="1200">
              <a:latin typeface="Raleway" pitchFamily="2" charset="0"/>
              <a:cs typeface="Arial" panose="020B0604020202020204" pitchFamily="34" charset="0"/>
            </a:rPr>
            <a:t>Media Release </a:t>
          </a:r>
        </a:p>
      </dsp:txBody>
      <dsp:txXfrm>
        <a:off x="525" y="1921241"/>
        <a:ext cx="2048071" cy="1228842"/>
      </dsp:txXfrm>
    </dsp:sp>
    <dsp:sp modelId="{ACD428EA-98B8-466E-8565-909E54A6AC20}">
      <dsp:nvSpPr>
        <dsp:cNvPr id="0" name=""/>
        <dsp:cNvSpPr/>
      </dsp:nvSpPr>
      <dsp:spPr>
        <a:xfrm>
          <a:off x="2253403" y="1921241"/>
          <a:ext cx="2048071" cy="1228842"/>
        </a:xfrm>
        <a:prstGeom prst="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cap="all"/>
          </a:pPr>
          <a:r>
            <a:rPr lang="en-US" sz="1400" b="1" kern="1200">
              <a:latin typeface="Raleway" pitchFamily="2" charset="0"/>
              <a:cs typeface="Arial" panose="020B0604020202020204" pitchFamily="34" charset="0"/>
            </a:rPr>
            <a:t>King.ca</a:t>
          </a:r>
          <a:r>
            <a:rPr lang="en-US" sz="1400" b="0" kern="1200">
              <a:latin typeface="Raleway" pitchFamily="2" charset="0"/>
              <a:cs typeface="Arial" panose="020B0604020202020204" pitchFamily="34" charset="0"/>
            </a:rPr>
            <a:t> </a:t>
          </a:r>
        </a:p>
      </dsp:txBody>
      <dsp:txXfrm>
        <a:off x="2253403" y="1921241"/>
        <a:ext cx="2048071" cy="122884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5.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0.38602</cdr:x>
      <cdr:y>0.25584</cdr:y>
    </cdr:from>
    <cdr:to>
      <cdr:x>0.5571</cdr:x>
      <cdr:y>0.4053</cdr:y>
    </cdr:to>
    <cdr:sp macro="" textlink="">
      <cdr:nvSpPr>
        <cdr:cNvPr id="2" name="TextBox 1">
          <a:extLst xmlns:a="http://schemas.openxmlformats.org/drawingml/2006/main">
            <a:ext uri="{FF2B5EF4-FFF2-40B4-BE49-F238E27FC236}">
              <a16:creationId xmlns:a16="http://schemas.microsoft.com/office/drawing/2014/main" id="{FA8A19B7-F76C-656D-3A0E-C3CBD2DE535B}"/>
            </a:ext>
          </a:extLst>
        </cdr:cNvPr>
        <cdr:cNvSpPr txBox="1"/>
      </cdr:nvSpPr>
      <cdr:spPr>
        <a:xfrm xmlns:a="http://schemas.openxmlformats.org/drawingml/2006/main">
          <a:off x="1154729" y="458990"/>
          <a:ext cx="511764" cy="2681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b="1" kern="1200" dirty="0">
              <a:latin typeface="Raleway" pitchFamily="2" charset="0"/>
            </a:rPr>
            <a:t>12</a:t>
          </a:r>
          <a:r>
            <a:rPr lang="en-CA" b="1" kern="1200" dirty="0"/>
            <a:t>%</a:t>
          </a:r>
          <a:endParaRPr lang="en-CA" sz="1100" b="1" kern="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0.35229</cdr:x>
      <cdr:y>0.13254</cdr:y>
    </cdr:from>
    <cdr:to>
      <cdr:x>0.49738</cdr:x>
      <cdr:y>0.28407</cdr:y>
    </cdr:to>
    <cdr:sp macro="" textlink="">
      <cdr:nvSpPr>
        <cdr:cNvPr id="2" name="TextBox 5">
          <a:extLst xmlns:a="http://schemas.openxmlformats.org/drawingml/2006/main">
            <a:ext uri="{FF2B5EF4-FFF2-40B4-BE49-F238E27FC236}">
              <a16:creationId xmlns:a16="http://schemas.microsoft.com/office/drawing/2014/main" id="{4CBFBBF4-440D-AFD2-D7E8-D4506E671EB8}"/>
            </a:ext>
          </a:extLst>
        </cdr:cNvPr>
        <cdr:cNvSpPr txBox="1"/>
      </cdr:nvSpPr>
      <cdr:spPr>
        <a:xfrm xmlns:a="http://schemas.openxmlformats.org/drawingml/2006/main">
          <a:off x="1078919" y="228809"/>
          <a:ext cx="444345" cy="26160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100" b="1" dirty="0">
              <a:solidFill>
                <a:schemeClr val="bg2">
                  <a:lumMod val="25000"/>
                </a:schemeClr>
              </a:solidFill>
              <a:latin typeface="Raleway" pitchFamily="2" charset="0"/>
            </a:rPr>
            <a:t>14%</a:t>
          </a:r>
        </a:p>
      </cdr:txBody>
    </cdr:sp>
  </cdr:relSizeAnchor>
  <cdr:relSizeAnchor xmlns:cdr="http://schemas.openxmlformats.org/drawingml/2006/chartDrawing">
    <cdr:from>
      <cdr:x>0.29611</cdr:x>
      <cdr:y>0.3593</cdr:y>
    </cdr:from>
    <cdr:to>
      <cdr:x>0.35643</cdr:x>
      <cdr:y>0.51083</cdr:y>
    </cdr:to>
    <cdr:sp macro="" textlink="">
      <cdr:nvSpPr>
        <cdr:cNvPr id="3" name="TextBox 5">
          <a:extLst xmlns:a="http://schemas.openxmlformats.org/drawingml/2006/main">
            <a:ext uri="{FF2B5EF4-FFF2-40B4-BE49-F238E27FC236}">
              <a16:creationId xmlns:a16="http://schemas.microsoft.com/office/drawing/2014/main" id="{4CBFBBF4-440D-AFD2-D7E8-D4506E671EB8}"/>
            </a:ext>
          </a:extLst>
        </cdr:cNvPr>
        <cdr:cNvSpPr txBox="1"/>
      </cdr:nvSpPr>
      <cdr:spPr>
        <a:xfrm xmlns:a="http://schemas.openxmlformats.org/drawingml/2006/main">
          <a:off x="906856" y="620288"/>
          <a:ext cx="184731"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CA" sz="1100" b="1" dirty="0">
            <a:solidFill>
              <a:schemeClr val="bg2">
                <a:lumMod val="25000"/>
              </a:schemeClr>
            </a:solidFill>
            <a:latin typeface="Raleway" pitchFamily="2" charset="0"/>
          </a:endParaRPr>
        </a:p>
      </cdr:txBody>
    </cdr:sp>
  </cdr:relSizeAnchor>
  <cdr:relSizeAnchor xmlns:cdr="http://schemas.openxmlformats.org/drawingml/2006/chartDrawing">
    <cdr:from>
      <cdr:x>0.5</cdr:x>
      <cdr:y>0.13254</cdr:y>
    </cdr:from>
    <cdr:to>
      <cdr:x>0.64509</cdr:x>
      <cdr:y>0.28407</cdr:y>
    </cdr:to>
    <cdr:sp macro="" textlink="">
      <cdr:nvSpPr>
        <cdr:cNvPr id="4" name="TextBox 5">
          <a:extLst xmlns:a="http://schemas.openxmlformats.org/drawingml/2006/main">
            <a:ext uri="{FF2B5EF4-FFF2-40B4-BE49-F238E27FC236}">
              <a16:creationId xmlns:a16="http://schemas.microsoft.com/office/drawing/2014/main" id="{E56C0CD7-4F0C-2CBD-998B-3011F7A73ADD}"/>
            </a:ext>
          </a:extLst>
        </cdr:cNvPr>
        <cdr:cNvSpPr txBox="1"/>
      </cdr:nvSpPr>
      <cdr:spPr>
        <a:xfrm xmlns:a="http://schemas.openxmlformats.org/drawingml/2006/main">
          <a:off x="1531274" y="228809"/>
          <a:ext cx="444345" cy="26160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100" b="1" dirty="0">
              <a:solidFill>
                <a:schemeClr val="bg2">
                  <a:lumMod val="25000"/>
                </a:schemeClr>
              </a:solidFill>
              <a:latin typeface="Raleway" pitchFamily="2" charset="0"/>
            </a:rPr>
            <a:t>14%</a:t>
          </a:r>
        </a:p>
      </cdr:txBody>
    </cdr:sp>
  </cdr:relSizeAnchor>
  <cdr:relSizeAnchor xmlns:cdr="http://schemas.openxmlformats.org/drawingml/2006/chartDrawing">
    <cdr:from>
      <cdr:x>0.42588</cdr:x>
      <cdr:y>0.54203</cdr:y>
    </cdr:from>
    <cdr:to>
      <cdr:x>0.57412</cdr:x>
      <cdr:y>0.69357</cdr:y>
    </cdr:to>
    <cdr:sp macro="" textlink="">
      <cdr:nvSpPr>
        <cdr:cNvPr id="5" name="TextBox 5">
          <a:extLst xmlns:a="http://schemas.openxmlformats.org/drawingml/2006/main">
            <a:ext uri="{FF2B5EF4-FFF2-40B4-BE49-F238E27FC236}">
              <a16:creationId xmlns:a16="http://schemas.microsoft.com/office/drawing/2014/main" id="{372511F1-B89C-D3A1-996C-DE5C1FC55183}"/>
            </a:ext>
          </a:extLst>
        </cdr:cNvPr>
        <cdr:cNvSpPr txBox="1"/>
      </cdr:nvSpPr>
      <cdr:spPr>
        <a:xfrm xmlns:a="http://schemas.openxmlformats.org/drawingml/2006/main">
          <a:off x="1304289" y="935759"/>
          <a:ext cx="453970"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100" b="1" dirty="0">
              <a:solidFill>
                <a:schemeClr val="bg2">
                  <a:lumMod val="25000"/>
                </a:schemeClr>
              </a:solidFill>
              <a:latin typeface="Raleway" pitchFamily="2" charset="0"/>
            </a:rPr>
            <a:t>72%</a:t>
          </a:r>
        </a:p>
      </cdr:txBody>
    </cdr:sp>
  </cdr:relSizeAnchor>
</c:userShapes>
</file>

<file path=ppt/drawings/drawing3.xml><?xml version="1.0" encoding="utf-8"?>
<c:userShapes xmlns:c="http://schemas.openxmlformats.org/drawingml/2006/chart">
  <cdr:relSizeAnchor xmlns:cdr="http://schemas.openxmlformats.org/drawingml/2006/chartDrawing">
    <cdr:from>
      <cdr:x>0.64954</cdr:x>
      <cdr:y>0.49921</cdr:y>
    </cdr:from>
    <cdr:to>
      <cdr:x>0.83526</cdr:x>
      <cdr:y>0.5737</cdr:y>
    </cdr:to>
    <cdr:sp macro="" textlink="">
      <cdr:nvSpPr>
        <cdr:cNvPr id="4" name="TextBox 13">
          <a:extLst xmlns:a="http://schemas.openxmlformats.org/drawingml/2006/main">
            <a:ext uri="{FF2B5EF4-FFF2-40B4-BE49-F238E27FC236}">
              <a16:creationId xmlns:a16="http://schemas.microsoft.com/office/drawing/2014/main" id="{CCBA8EBC-7C76-167F-8E64-1858472A2E03}"/>
            </a:ext>
          </a:extLst>
        </cdr:cNvPr>
        <cdr:cNvSpPr txBox="1"/>
      </cdr:nvSpPr>
      <cdr:spPr>
        <a:xfrm xmlns:a="http://schemas.openxmlformats.org/drawingml/2006/main">
          <a:off x="3460917" y="2475022"/>
          <a:ext cx="989541"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b="1" dirty="0">
              <a:latin typeface="Raleway" pitchFamily="2" charset="0"/>
            </a:rPr>
            <a:t>69%</a:t>
          </a:r>
        </a:p>
      </cdr:txBody>
    </cdr:sp>
  </cdr:relSizeAnchor>
  <cdr:relSizeAnchor xmlns:cdr="http://schemas.openxmlformats.org/drawingml/2006/chartDrawing">
    <cdr:from>
      <cdr:x>1</cdr:x>
      <cdr:y>0.95772</cdr:y>
    </cdr:from>
    <cdr:to>
      <cdr:x>1</cdr:x>
      <cdr:y>1</cdr:y>
    </cdr:to>
    <cdr:cxnSp macro="">
      <cdr:nvCxnSpPr>
        <cdr:cNvPr id="5" name="Straight Connector 4">
          <a:extLst xmlns:a="http://schemas.openxmlformats.org/drawingml/2006/main">
            <a:ext uri="{FF2B5EF4-FFF2-40B4-BE49-F238E27FC236}">
              <a16:creationId xmlns:a16="http://schemas.microsoft.com/office/drawing/2014/main" id="{469E3D99-45F7-7831-DBF5-EC318619E2B2}"/>
            </a:ext>
          </a:extLst>
        </cdr:cNvPr>
        <cdr:cNvCxnSpPr>
          <a:cxnSpLocks xmlns:a="http://schemas.openxmlformats.org/drawingml/2006/main"/>
        </cdr:cNvCxnSpPr>
      </cdr:nvCxnSpPr>
      <cdr:spPr>
        <a:xfrm xmlns:a="http://schemas.openxmlformats.org/drawingml/2006/main">
          <a:off x="5266076" y="5934081"/>
          <a:ext cx="0" cy="226798"/>
        </a:xfrm>
        <a:prstGeom xmlns:a="http://schemas.openxmlformats.org/drawingml/2006/main" prst="line">
          <a:avLst/>
        </a:prstGeom>
        <a:ln xmlns:a="http://schemas.openxmlformats.org/drawingml/2006/main" w="3175">
          <a:solidFill>
            <a:schemeClr val="bg2">
              <a:lumMod val="75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0.47942</cdr:x>
      <cdr:y>0.22608</cdr:y>
    </cdr:from>
    <cdr:to>
      <cdr:x>0.62698</cdr:x>
      <cdr:y>0.30057</cdr:y>
    </cdr:to>
    <cdr:sp macro="" textlink="">
      <cdr:nvSpPr>
        <cdr:cNvPr id="6" name="TextBox 13">
          <a:extLst xmlns:a="http://schemas.openxmlformats.org/drawingml/2006/main">
            <a:ext uri="{FF2B5EF4-FFF2-40B4-BE49-F238E27FC236}">
              <a16:creationId xmlns:a16="http://schemas.microsoft.com/office/drawing/2014/main" id="{7992C95E-76C9-482D-0F25-121A70078EF1}"/>
            </a:ext>
          </a:extLst>
        </cdr:cNvPr>
        <cdr:cNvSpPr txBox="1"/>
      </cdr:nvSpPr>
      <cdr:spPr>
        <a:xfrm xmlns:a="http://schemas.openxmlformats.org/drawingml/2006/main">
          <a:off x="2554469" y="1120890"/>
          <a:ext cx="786235" cy="3693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b="1" dirty="0">
              <a:latin typeface="Raleway" pitchFamily="2" charset="0"/>
            </a:rPr>
            <a:t>14%</a:t>
          </a:r>
        </a:p>
      </cdr:txBody>
    </cdr:sp>
  </cdr:relSizeAnchor>
  <cdr:relSizeAnchor xmlns:cdr="http://schemas.openxmlformats.org/drawingml/2006/chartDrawing">
    <cdr:from>
      <cdr:x>0.62698</cdr:x>
      <cdr:y>0.11094</cdr:y>
    </cdr:from>
    <cdr:to>
      <cdr:x>0.62698</cdr:x>
      <cdr:y>0.13074</cdr:y>
    </cdr:to>
    <cdr:cxnSp macro="">
      <cdr:nvCxnSpPr>
        <cdr:cNvPr id="10" name="Straight Connector 9">
          <a:extLst xmlns:a="http://schemas.openxmlformats.org/drawingml/2006/main">
            <a:ext uri="{FF2B5EF4-FFF2-40B4-BE49-F238E27FC236}">
              <a16:creationId xmlns:a16="http://schemas.microsoft.com/office/drawing/2014/main" id="{469E3D99-45F7-7831-DBF5-EC318619E2B2}"/>
            </a:ext>
          </a:extLst>
        </cdr:cNvPr>
        <cdr:cNvCxnSpPr>
          <a:cxnSpLocks xmlns:a="http://schemas.openxmlformats.org/drawingml/2006/main"/>
        </cdr:cNvCxnSpPr>
      </cdr:nvCxnSpPr>
      <cdr:spPr>
        <a:xfrm xmlns:a="http://schemas.openxmlformats.org/drawingml/2006/main">
          <a:off x="3340698" y="550012"/>
          <a:ext cx="0" cy="98186"/>
        </a:xfrm>
        <a:prstGeom xmlns:a="http://schemas.openxmlformats.org/drawingml/2006/main" prst="line">
          <a:avLst/>
        </a:prstGeom>
        <a:ln xmlns:a="http://schemas.openxmlformats.org/drawingml/2006/main" w="3175">
          <a:solidFill>
            <a:schemeClr val="bg2">
              <a:lumMod val="75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0.27939</cdr:x>
      <cdr:y>0.31041</cdr:y>
    </cdr:from>
    <cdr:to>
      <cdr:x>0.49995</cdr:x>
      <cdr:y>0.59701</cdr:y>
    </cdr:to>
    <cdr:sp macro="" textlink="">
      <cdr:nvSpPr>
        <cdr:cNvPr id="2" name="TextBox 8">
          <a:extLst xmlns:a="http://schemas.openxmlformats.org/drawingml/2006/main">
            <a:ext uri="{FF2B5EF4-FFF2-40B4-BE49-F238E27FC236}">
              <a16:creationId xmlns:a16="http://schemas.microsoft.com/office/drawing/2014/main" id="{B0C055F5-2205-038A-3628-E9808DE774E9}"/>
            </a:ext>
          </a:extLst>
        </cdr:cNvPr>
        <cdr:cNvSpPr txBox="1"/>
      </cdr:nvSpPr>
      <cdr:spPr>
        <a:xfrm xmlns:a="http://schemas.openxmlformats.org/drawingml/2006/main">
          <a:off x="1149652" y="375144"/>
          <a:ext cx="907525" cy="34638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b="1" dirty="0">
              <a:latin typeface="Raleway" pitchFamily="2" charset="0"/>
            </a:rPr>
            <a:t>70%</a:t>
          </a:r>
        </a:p>
      </cdr:txBody>
    </cdr:sp>
  </cdr:relSizeAnchor>
  <cdr:relSizeAnchor xmlns:cdr="http://schemas.openxmlformats.org/drawingml/2006/chartDrawing">
    <cdr:from>
      <cdr:x>0.77778</cdr:x>
      <cdr:y>0.31203</cdr:y>
    </cdr:from>
    <cdr:to>
      <cdr:x>0.99833</cdr:x>
      <cdr:y>0.59864</cdr:y>
    </cdr:to>
    <cdr:sp macro="" textlink="">
      <cdr:nvSpPr>
        <cdr:cNvPr id="3" name="TextBox 9">
          <a:extLst xmlns:a="http://schemas.openxmlformats.org/drawingml/2006/main">
            <a:ext uri="{FF2B5EF4-FFF2-40B4-BE49-F238E27FC236}">
              <a16:creationId xmlns:a16="http://schemas.microsoft.com/office/drawing/2014/main" id="{1ED591E0-AB51-11FF-9EFD-D6C846D7C718}"/>
            </a:ext>
          </a:extLst>
        </cdr:cNvPr>
        <cdr:cNvSpPr txBox="1"/>
      </cdr:nvSpPr>
      <cdr:spPr>
        <a:xfrm xmlns:a="http://schemas.openxmlformats.org/drawingml/2006/main">
          <a:off x="3200403" y="377111"/>
          <a:ext cx="907525" cy="34638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dirty="0">
              <a:latin typeface="Raleway" pitchFamily="2" charset="0"/>
            </a:rPr>
            <a:t>30%</a:t>
          </a:r>
        </a:p>
      </cdr:txBody>
    </cdr:sp>
  </cdr:relSizeAnchor>
</c:userShapes>
</file>

<file path=ppt/drawings/drawing5.xml><?xml version="1.0" encoding="utf-8"?>
<c:userShapes xmlns:c="http://schemas.openxmlformats.org/drawingml/2006/chart">
  <cdr:relSizeAnchor xmlns:cdr="http://schemas.openxmlformats.org/drawingml/2006/chartDrawing">
    <cdr:from>
      <cdr:x>0.00989</cdr:x>
      <cdr:y>0.07588</cdr:y>
    </cdr:from>
    <cdr:to>
      <cdr:x>0.23045</cdr:x>
      <cdr:y>0.33206</cdr:y>
    </cdr:to>
    <cdr:sp macro="" textlink="">
      <cdr:nvSpPr>
        <cdr:cNvPr id="2" name="TextBox 8">
          <a:extLst xmlns:a="http://schemas.openxmlformats.org/drawingml/2006/main">
            <a:ext uri="{FF2B5EF4-FFF2-40B4-BE49-F238E27FC236}">
              <a16:creationId xmlns:a16="http://schemas.microsoft.com/office/drawing/2014/main" id="{B0C055F5-2205-038A-3628-E9808DE774E9}"/>
            </a:ext>
          </a:extLst>
        </cdr:cNvPr>
        <cdr:cNvSpPr txBox="1"/>
      </cdr:nvSpPr>
      <cdr:spPr>
        <a:xfrm xmlns:a="http://schemas.openxmlformats.org/drawingml/2006/main">
          <a:off x="33206" y="82050"/>
          <a:ext cx="74080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b="1" dirty="0">
              <a:latin typeface="Raleway" pitchFamily="2" charset="0"/>
            </a:rPr>
            <a:t>25%</a:t>
          </a:r>
        </a:p>
      </cdr:txBody>
    </cdr:sp>
  </cdr:relSizeAnchor>
  <cdr:relSizeAnchor xmlns:cdr="http://schemas.openxmlformats.org/drawingml/2006/chartDrawing">
    <cdr:from>
      <cdr:x>0.77945</cdr:x>
      <cdr:y>0.10279</cdr:y>
    </cdr:from>
    <cdr:to>
      <cdr:x>1</cdr:x>
      <cdr:y>0.35897</cdr:y>
    </cdr:to>
    <cdr:sp macro="" textlink="">
      <cdr:nvSpPr>
        <cdr:cNvPr id="3" name="TextBox 9">
          <a:extLst xmlns:a="http://schemas.openxmlformats.org/drawingml/2006/main">
            <a:ext uri="{FF2B5EF4-FFF2-40B4-BE49-F238E27FC236}">
              <a16:creationId xmlns:a16="http://schemas.microsoft.com/office/drawing/2014/main" id="{1ED591E0-AB51-11FF-9EFD-D6C846D7C718}"/>
            </a:ext>
          </a:extLst>
        </cdr:cNvPr>
        <cdr:cNvSpPr txBox="1"/>
      </cdr:nvSpPr>
      <cdr:spPr>
        <a:xfrm xmlns:a="http://schemas.openxmlformats.org/drawingml/2006/main">
          <a:off x="2617985" y="111144"/>
          <a:ext cx="74077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dirty="0">
              <a:latin typeface="Raleway" pitchFamily="2" charset="0"/>
            </a:rPr>
            <a:t>75%</a:t>
          </a:r>
        </a:p>
      </cdr:txBody>
    </cdr:sp>
  </cdr:relSizeAnchor>
  <cdr:relSizeAnchor xmlns:cdr="http://schemas.openxmlformats.org/drawingml/2006/chartDrawing">
    <cdr:from>
      <cdr:x>0.26465</cdr:x>
      <cdr:y>0.69041</cdr:y>
    </cdr:from>
    <cdr:to>
      <cdr:x>0.73535</cdr:x>
      <cdr:y>0.85776</cdr:y>
    </cdr:to>
    <cdr:pic>
      <cdr:nvPicPr>
        <cdr:cNvPr id="4" name="chart">
          <a:extLst xmlns:a="http://schemas.openxmlformats.org/drawingml/2006/main">
            <a:ext uri="{FF2B5EF4-FFF2-40B4-BE49-F238E27FC236}">
              <a16:creationId xmlns:a16="http://schemas.microsoft.com/office/drawing/2014/main" id="{152B5A1B-308C-A550-A3AC-0CA8C98F822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88903" y="746524"/>
          <a:ext cx="1580952" cy="180952"/>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0.75455</cdr:x>
      <cdr:y>0.1065</cdr:y>
    </cdr:from>
    <cdr:to>
      <cdr:x>1</cdr:x>
      <cdr:y>0.3543</cdr:y>
    </cdr:to>
    <cdr:sp macro="" textlink="">
      <cdr:nvSpPr>
        <cdr:cNvPr id="2" name="TextBox 10">
          <a:extLst xmlns:a="http://schemas.openxmlformats.org/drawingml/2006/main">
            <a:ext uri="{FF2B5EF4-FFF2-40B4-BE49-F238E27FC236}">
              <a16:creationId xmlns:a16="http://schemas.microsoft.com/office/drawing/2014/main" id="{8027D474-7D63-18FC-59DB-5CF55BFD2DC0}"/>
            </a:ext>
          </a:extLst>
        </cdr:cNvPr>
        <cdr:cNvSpPr txBox="1"/>
      </cdr:nvSpPr>
      <cdr:spPr>
        <a:xfrm xmlns:a="http://schemas.openxmlformats.org/drawingml/2006/main">
          <a:off x="3076034" y="142280"/>
          <a:ext cx="1000613" cy="3310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dirty="0">
              <a:latin typeface="Raleway" pitchFamily="2" charset="0"/>
            </a:rPr>
            <a:t>15%</a:t>
          </a:r>
        </a:p>
      </cdr:txBody>
    </cdr:sp>
  </cdr:relSizeAnchor>
  <cdr:relSizeAnchor xmlns:cdr="http://schemas.openxmlformats.org/drawingml/2006/chartDrawing">
    <cdr:from>
      <cdr:x>0.33664</cdr:x>
      <cdr:y>0.14091</cdr:y>
    </cdr:from>
    <cdr:to>
      <cdr:x>0.58209</cdr:x>
      <cdr:y>0.34669</cdr:y>
    </cdr:to>
    <cdr:sp macro="" textlink="">
      <cdr:nvSpPr>
        <cdr:cNvPr id="3" name="TextBox 10">
          <a:extLst xmlns:a="http://schemas.openxmlformats.org/drawingml/2006/main">
            <a:ext uri="{FF2B5EF4-FFF2-40B4-BE49-F238E27FC236}">
              <a16:creationId xmlns:a16="http://schemas.microsoft.com/office/drawing/2014/main" id="{DAE9DF9D-668E-9005-4181-FF1FCFDA8CD6}"/>
            </a:ext>
          </a:extLst>
        </cdr:cNvPr>
        <cdr:cNvSpPr txBox="1"/>
      </cdr:nvSpPr>
      <cdr:spPr>
        <a:xfrm xmlns:a="http://schemas.openxmlformats.org/drawingml/2006/main">
          <a:off x="1372366" y="188242"/>
          <a:ext cx="1000613" cy="2749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b="1" dirty="0">
              <a:latin typeface="Raleway" pitchFamily="2" charset="0"/>
            </a:rPr>
            <a:t>85%</a:t>
          </a:r>
        </a:p>
      </cdr:txBody>
    </cdr:sp>
  </cdr:relSizeAnchor>
</c:userShapes>
</file>

<file path=ppt/drawings/drawing7.xml><?xml version="1.0" encoding="utf-8"?>
<c:userShapes xmlns:c="http://schemas.openxmlformats.org/drawingml/2006/chart">
  <cdr:relSizeAnchor xmlns:cdr="http://schemas.openxmlformats.org/drawingml/2006/chartDrawing">
    <cdr:from>
      <cdr:x>0.07721</cdr:x>
      <cdr:y>0.3083</cdr:y>
    </cdr:from>
    <cdr:to>
      <cdr:x>0.32266</cdr:x>
      <cdr:y>0.53666</cdr:y>
    </cdr:to>
    <cdr:sp macro="" textlink="">
      <cdr:nvSpPr>
        <cdr:cNvPr id="3" name="TextBox 10">
          <a:extLst xmlns:a="http://schemas.openxmlformats.org/drawingml/2006/main">
            <a:ext uri="{FF2B5EF4-FFF2-40B4-BE49-F238E27FC236}">
              <a16:creationId xmlns:a16="http://schemas.microsoft.com/office/drawing/2014/main" id="{DAE9DF9D-668E-9005-4181-FF1FCFDA8CD6}"/>
            </a:ext>
          </a:extLst>
        </cdr:cNvPr>
        <cdr:cNvSpPr txBox="1"/>
      </cdr:nvSpPr>
      <cdr:spPr>
        <a:xfrm xmlns:a="http://schemas.openxmlformats.org/drawingml/2006/main">
          <a:off x="273689" y="338792"/>
          <a:ext cx="870100" cy="2509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b="1" dirty="0">
              <a:latin typeface="Raleway" pitchFamily="2" charset="0"/>
            </a:rPr>
            <a:t>25%</a:t>
          </a:r>
        </a:p>
      </cdr:txBody>
    </cdr:sp>
  </cdr:relSizeAnchor>
  <cdr:relSizeAnchor xmlns:cdr="http://schemas.openxmlformats.org/drawingml/2006/chartDrawing">
    <cdr:from>
      <cdr:x>0.56312</cdr:x>
      <cdr:y>0.29914</cdr:y>
    </cdr:from>
    <cdr:to>
      <cdr:x>0.80857</cdr:x>
      <cdr:y>0.5275</cdr:y>
    </cdr:to>
    <cdr:sp macro="" textlink="">
      <cdr:nvSpPr>
        <cdr:cNvPr id="4" name="TextBox 10">
          <a:extLst xmlns:a="http://schemas.openxmlformats.org/drawingml/2006/main">
            <a:ext uri="{FF2B5EF4-FFF2-40B4-BE49-F238E27FC236}">
              <a16:creationId xmlns:a16="http://schemas.microsoft.com/office/drawing/2014/main" id="{0EB5E6F3-D806-A29B-823C-AD7815F7FE89}"/>
            </a:ext>
          </a:extLst>
        </cdr:cNvPr>
        <cdr:cNvSpPr txBox="1"/>
      </cdr:nvSpPr>
      <cdr:spPr>
        <a:xfrm xmlns:a="http://schemas.openxmlformats.org/drawingml/2006/main">
          <a:off x="1996207" y="328721"/>
          <a:ext cx="870100" cy="25094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200" dirty="0">
              <a:latin typeface="Raleway" pitchFamily="2" charset="0"/>
            </a:rPr>
            <a:t>75%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6A7D-7D58-4FC6-8036-3E0CBC1379D5}" type="datetimeFigureOut">
              <a:rPr lang="en-CA" smtClean="0"/>
              <a:t>2025-04-28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19AE6-5B74-4925-A7D8-7E850C1671AF}" type="slidenum">
              <a:rPr lang="en-CA" smtClean="0"/>
              <a:t>‹#›</a:t>
            </a:fld>
            <a:endParaRPr lang="en-CA"/>
          </a:p>
        </p:txBody>
      </p:sp>
    </p:spTree>
    <p:extLst>
      <p:ext uri="{BB962C8B-B14F-4D97-AF65-F5344CB8AC3E}">
        <p14:creationId xmlns:p14="http://schemas.microsoft.com/office/powerpoint/2010/main" val="376071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nrichking.ca/"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king.ca/safestreet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2775" cy="2487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Thank you, Daniel for the opening remarks and thank you Mr. Mayor and all members of Council for receiving this presentation today on the Year 2 annual progress report for the corporate strategic plan.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*PAUSE THE PPT*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a:t>
            </a:r>
          </a:p>
        </p:txBody>
      </p:sp>
      <p:sp>
        <p:nvSpPr>
          <p:cNvPr id="4" name="Slide Number Placeholder 3"/>
          <p:cNvSpPr>
            <a:spLocks noGrp="1"/>
          </p:cNvSpPr>
          <p:nvPr>
            <p:ph type="sldNum" sz="quarter" idx="10"/>
          </p:nvPr>
        </p:nvSpPr>
        <p:spPr/>
        <p:txBody>
          <a:bodyPr/>
          <a:lstStyle/>
          <a:p>
            <a:pPr defTabSz="897376">
              <a:defRPr/>
            </a:pPr>
            <a:fld id="{72E5E88A-BC59-47B9-827B-01226838FFEA}" type="slidenum">
              <a:rPr lang="en-CA">
                <a:solidFill>
                  <a:prstClr val="black"/>
                </a:solidFill>
                <a:latin typeface="Calibri"/>
              </a:rPr>
              <a:pPr defTabSz="897376">
                <a:defRPr/>
              </a:pPr>
              <a:t>1</a:t>
            </a:fld>
            <a:endParaRPr lang="en-CA">
              <a:solidFill>
                <a:prstClr val="black"/>
              </a:solidFill>
              <a:latin typeface="Calibri"/>
            </a:endParaRPr>
          </a:p>
        </p:txBody>
      </p:sp>
    </p:spTree>
    <p:extLst>
      <p:ext uri="{BB962C8B-B14F-4D97-AF65-F5344CB8AC3E}">
        <p14:creationId xmlns:p14="http://schemas.microsoft.com/office/powerpoint/2010/main" val="555786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Now that we have reviewed the framework for evaluating our strategic progress, let’s delve into some of King’s 2024 strategic results.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a:p>
            <a:pPr fontAlgn="base"/>
            <a:r>
              <a:rPr lang="en-CA" sz="12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Just another reminder that the 2024 progress report reflects the actions and progress made in the 2024 year only. Therefore, It is important to note that this presentation is will not convey any actions completed in 2025, as that progress will be included in the year 3 report. </a:t>
            </a:r>
          </a:p>
          <a:p>
            <a:pPr fontAlgn="base"/>
            <a:endParaRPr lang="en-CA" sz="1200" dirty="0">
              <a:solidFill>
                <a:srgbClr val="000000"/>
              </a:solidFill>
              <a:effectLst/>
              <a:latin typeface="Aptos" panose="020B000402020202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*CLICK</a:t>
            </a:r>
          </a:p>
          <a:p>
            <a:pPr fontAlgn="base"/>
            <a:endParaRPr lang="en-CA" dirty="0"/>
          </a:p>
        </p:txBody>
      </p:sp>
      <p:sp>
        <p:nvSpPr>
          <p:cNvPr id="4" name="Slide Number Placeholder 3"/>
          <p:cNvSpPr>
            <a:spLocks noGrp="1"/>
          </p:cNvSpPr>
          <p:nvPr>
            <p:ph type="sldNum" sz="quarter" idx="5"/>
          </p:nvPr>
        </p:nvSpPr>
        <p:spPr/>
        <p:txBody>
          <a:bodyPr/>
          <a:lstStyle/>
          <a:p>
            <a:fld id="{F67E41EA-D298-4406-B8E4-E6BFEF2D3F21}" type="slidenum">
              <a:rPr lang="en-CA" smtClean="0"/>
              <a:t>10</a:t>
            </a:fld>
            <a:endParaRPr lang="en-CA"/>
          </a:p>
        </p:txBody>
      </p:sp>
    </p:spTree>
    <p:extLst>
      <p:ext uri="{BB962C8B-B14F-4D97-AF65-F5344CB8AC3E}">
        <p14:creationId xmlns:p14="http://schemas.microsoft.com/office/powerpoint/2010/main" val="3213438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Just a reminder that -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Annual Updates are provided in both a percentage form as well as through lists of actions taken. </a:t>
            </a:r>
            <a:b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b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Data from key result project schedules and monthly internal milestone trackers have helped determine “status” for each key result as well.</a:t>
            </a:r>
          </a:p>
          <a:p>
            <a:pPr marL="342900" lvl="0" indent="-342900" fontAlgn="base">
              <a:buSzPts val="1000"/>
              <a:buFont typeface="Symbol" panose="05050102010706020507" pitchFamily="18" charset="2"/>
              <a:buChar char=""/>
              <a:tabLst>
                <a:tab pos="457200" algn="l"/>
              </a:tabLst>
            </a:pPr>
            <a:endPar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Pts val="1000"/>
              <a:buFont typeface="Symbol" panose="05050102010706020507" pitchFamily="18" charset="2"/>
              <a:buNone/>
              <a:tabLst>
                <a:tab pos="457200" algn="l"/>
              </a:tabLst>
              <a:defRPr/>
            </a:pPr>
            <a:endParaRPr lang="en-US" sz="1800" b="1" dirty="0"/>
          </a:p>
          <a:p>
            <a:pPr marL="0" marR="0" lvl="0" indent="0" algn="l" defTabSz="914400" rtl="0" eaLnBrk="1" fontAlgn="base" latinLnBrk="0" hangingPunct="1">
              <a:lnSpc>
                <a:spcPct val="100000"/>
              </a:lnSpc>
              <a:spcBef>
                <a:spcPts val="0"/>
              </a:spcBef>
              <a:spcAft>
                <a:spcPts val="0"/>
              </a:spcAft>
              <a:buClrTx/>
              <a:buSzPts val="1000"/>
              <a:buFont typeface="Symbol" panose="05050102010706020507" pitchFamily="18" charset="2"/>
              <a:buNone/>
              <a:tabLst>
                <a:tab pos="457200" algn="l"/>
              </a:tabLst>
              <a:defRPr/>
            </a:pPr>
            <a:r>
              <a:rPr lang="en-US" sz="1800" b="1" dirty="0"/>
              <a:t>*CLICK</a:t>
            </a:r>
          </a:p>
          <a:p>
            <a:pPr marL="342900" lvl="0" indent="-342900" fontAlgn="base">
              <a:buSzPts val="1000"/>
              <a:buFont typeface="Symbol" panose="05050102010706020507" pitchFamily="18" charset="2"/>
              <a:buChar char=""/>
              <a:tabLst>
                <a:tab pos="457200" algn="l"/>
              </a:tabLst>
            </a:pP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11</a:t>
            </a:fld>
            <a:endParaRPr lang="en-CA"/>
          </a:p>
        </p:txBody>
      </p:sp>
    </p:spTree>
    <p:extLst>
      <p:ext uri="{BB962C8B-B14F-4D97-AF65-F5344CB8AC3E}">
        <p14:creationId xmlns:p14="http://schemas.microsoft.com/office/powerpoint/2010/main" val="51270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is a summary of the status of King’s 29 key results in the 2024 reporting year.</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large box represents the overall 2024 key result progress status, and the smaller boxes display the status of the 7-8 Key Results from each priority area.</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Overall</a:t>
            </a:r>
            <a:endParaRPr lang="en-CA"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4 Key Results (or 14%) of the plans total KRs, have been completed to date.</a:t>
            </a:r>
          </a:p>
          <a:p>
            <a:pPr marL="342900" lvl="0" indent="-342900" fontAlgn="base">
              <a:buSzPts val="1000"/>
              <a:buFont typeface="Symbol" panose="05050102010706020507" pitchFamily="18" charset="2"/>
              <a:buChar char=""/>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20 of King’s key results (or 69%) are proceeding as scheduled</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4 Key Results (or 14%) are being monitored</a:t>
            </a:r>
          </a:p>
          <a:p>
            <a:pPr marL="342900" lvl="0" indent="-342900" fontAlgn="base">
              <a:buSzPts val="1000"/>
              <a:buFont typeface="Symbol" panose="05050102010706020507" pitchFamily="18" charset="2"/>
              <a:buChar char=""/>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1 key result, totalling to 3%, is not scheduled to start until 2026</a:t>
            </a:r>
          </a:p>
          <a:p>
            <a:pPr marL="342900" lvl="0" indent="-342900" fontAlgn="base">
              <a:buSzPts val="1000"/>
              <a:buFont typeface="Symbol" panose="05050102010706020507" pitchFamily="18" charset="2"/>
              <a:buChar char=""/>
              <a:tabLst>
                <a:tab pos="457200" algn="l"/>
              </a:tabLst>
            </a:pPr>
            <a:endPar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lvl="0" indent="0" fontAlgn="base">
              <a:buSzPts val="1000"/>
              <a:buFont typeface="Symbol" panose="05050102010706020507" pitchFamily="18" charset="2"/>
              <a:buNone/>
              <a:tabLst>
                <a:tab pos="457200" algn="l"/>
              </a:tabLst>
            </a:pPr>
            <a:endPar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Pts val="1000"/>
              <a:buFont typeface="Symbol" panose="05050102010706020507" pitchFamily="18" charset="2"/>
              <a:buNone/>
              <a:tabLst>
                <a:tab pos="457200" algn="l"/>
              </a:tabLst>
              <a:defRPr/>
            </a:pPr>
            <a:r>
              <a:rPr lang="en-US" sz="1800" b="1" dirty="0"/>
              <a:t>*CLICK</a:t>
            </a:r>
          </a:p>
          <a:p>
            <a:pPr marL="0" lvl="0" indent="0" fontAlgn="base">
              <a:buSzPts val="1000"/>
              <a:buFont typeface="Symbol" panose="05050102010706020507" pitchFamily="18" charset="2"/>
              <a:buNone/>
              <a:tabLst>
                <a:tab pos="457200" algn="l"/>
              </a:tabLst>
            </a:pP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12</a:t>
            </a:fld>
            <a:endParaRPr lang="en-CA"/>
          </a:p>
        </p:txBody>
      </p:sp>
    </p:spTree>
    <p:extLst>
      <p:ext uri="{BB962C8B-B14F-4D97-AF65-F5344CB8AC3E}">
        <p14:creationId xmlns:p14="http://schemas.microsoft.com/office/powerpoint/2010/main" val="687358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Now that we have had a chance to see the overall status summaries, I will now highlight some strategic actions undertaken in the 2024 reporting year across each of the 4 priority areas. </a:t>
            </a:r>
          </a:p>
          <a:p>
            <a:endParaRPr lang="en-CA" sz="1800" dirty="0">
              <a:solidFill>
                <a:srgbClr val="000000"/>
              </a:solidFill>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CA" dirty="0"/>
          </a:p>
        </p:txBody>
      </p:sp>
      <p:sp>
        <p:nvSpPr>
          <p:cNvPr id="4" name="Slide Number Placeholder 3"/>
          <p:cNvSpPr>
            <a:spLocks noGrp="1"/>
          </p:cNvSpPr>
          <p:nvPr>
            <p:ph type="sldNum" sz="quarter" idx="5"/>
          </p:nvPr>
        </p:nvSpPr>
        <p:spPr/>
        <p:txBody>
          <a:bodyPr/>
          <a:lstStyle/>
          <a:p>
            <a:fld id="{F67E41EA-D298-4406-B8E4-E6BFEF2D3F21}" type="slidenum">
              <a:rPr lang="en-CA" smtClean="0"/>
              <a:t>13</a:t>
            </a:fld>
            <a:endParaRPr lang="en-CA"/>
          </a:p>
        </p:txBody>
      </p:sp>
    </p:spTree>
    <p:extLst>
      <p:ext uri="{BB962C8B-B14F-4D97-AF65-F5344CB8AC3E}">
        <p14:creationId xmlns:p14="http://schemas.microsoft.com/office/powerpoint/2010/main" val="1131488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first priority area we are reporting on is “A Greener Future”.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Planning for a green and sustainable future means finding ways to adapt to climate change pressures while also offsetting the effects that it has already had. It means focusing on protecting and enhancing our environment and natural lands, while maintaining future sustainability</a:t>
            </a:r>
          </a:p>
          <a:p>
            <a:pPr fontAlgn="base"/>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t>*CLICK</a:t>
            </a: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14</a:t>
            </a:fld>
            <a:endParaRPr lang="en-CA"/>
          </a:p>
        </p:txBody>
      </p:sp>
    </p:spTree>
    <p:extLst>
      <p:ext uri="{BB962C8B-B14F-4D97-AF65-F5344CB8AC3E}">
        <p14:creationId xmlns:p14="http://schemas.microsoft.com/office/powerpoint/2010/main" val="2530632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first objective in this priority area is to “Develop environmentally friendly solutions to reduce King’s footprint and mitigate against the impacts of climate change”. </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Some noteworthy highlights from 2024 that helped us get closer to this objective include: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Finalizing the Climate Action Plan and obtaining councils approval in September of 2024, ensuring that the plan incorporates public feedback gained through various public engagement methods, so that the Plan is truly reflective of community needs and desires before beginning implementation of the plans short-term actions.</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also Completed an update for King’s Corporate Energy Management and Conservation Plan (CEMCP) and engaged the Senior Leadership Team in an insightful feedback session to refine and enhance the strategy. The ;pan was posted publicly in 2024 and presented to council in early 2025. </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lang="en-CA" sz="1800" kern="100" dirty="0">
                <a:effectLst/>
                <a:latin typeface="Arial" panose="020B0604020202020204" pitchFamily="34" charset="0"/>
                <a:ea typeface="Aptos" panose="020B0004020202020204" pitchFamily="34" charset="0"/>
              </a:rPr>
              <a:t>Last, we received Council endorsement for the </a:t>
            </a:r>
            <a:r>
              <a:rPr lang="en-CA" sz="1800" kern="100" dirty="0" err="1">
                <a:effectLst/>
                <a:latin typeface="Arial" panose="020B0604020202020204" pitchFamily="34" charset="0"/>
                <a:ea typeface="Aptos" panose="020B0004020202020204" pitchFamily="34" charset="0"/>
              </a:rPr>
              <a:t>ThinKING</a:t>
            </a:r>
            <a:r>
              <a:rPr lang="en-CA" sz="1800" kern="100" dirty="0">
                <a:effectLst/>
                <a:latin typeface="Arial" panose="020B0604020202020204" pitchFamily="34" charset="0"/>
                <a:ea typeface="Aptos" panose="020B0004020202020204" pitchFamily="34" charset="0"/>
              </a:rPr>
              <a:t> Green program and completed a jurisdictional review of incentive opportunities in other local municipalities and. We even held consultations with stakeholders in the development industry to gather valuable insights and expertise to help shape the Township's Green Standards Incentive Program.</a:t>
            </a: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progress made in 2024 for this objective is a </a:t>
            </a:r>
            <a:r>
              <a:rPr lang="en-US" sz="1800" dirty="0">
                <a:effectLst/>
                <a:latin typeface="Arial" panose="020B0604020202020204" pitchFamily="34" charset="0"/>
                <a:ea typeface="Times New Roman" panose="02020603050405020304" pitchFamily="18" charset="0"/>
              </a:rPr>
              <a:t>​</a:t>
            </a:r>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result of internal efforts and programs to walk the talk as an organization when it comes to our role in climate change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It is important to note that the Key Result </a:t>
            </a:r>
            <a:r>
              <a:rPr lang="en-CA" sz="1800" dirty="0">
                <a:effectLst/>
                <a:latin typeface="Arial" panose="020B0604020202020204" pitchFamily="34" charset="0"/>
                <a:ea typeface="Aptos" panose="020B0004020202020204" pitchFamily="34" charset="0"/>
              </a:rPr>
              <a:t>“Reduce Corporate Emissions by 140 tc02e” is only considered “Being Monitored” due to the fact that accurate corporate emissions data at this time remains unavailable for the 2024 reporting year. The Federal government of Canada has yet to publish their emissions factors by the time of the release of this annual progress report and presentation. Using the factors provided by the federal government in our emissions calculations are critical for accurate reporting as they consider things like climate change trends. </a:t>
            </a:r>
          </a:p>
          <a:p>
            <a:pPr marL="285750" indent="-285750" fontAlgn="base">
              <a:buFont typeface="Arial" panose="020B0604020202020204" pitchFamily="34" charset="0"/>
              <a:buChar char="•"/>
            </a:pPr>
            <a:r>
              <a:rPr lang="en-CA" sz="1800" dirty="0">
                <a:effectLst/>
                <a:latin typeface="Arial" panose="020B0604020202020204" pitchFamily="34" charset="0"/>
                <a:ea typeface="Aptos" panose="020B0004020202020204" pitchFamily="34" charset="0"/>
              </a:rPr>
              <a:t>Therefore, this Key Result remains at 97% complete (the same as the previous reporting year), until the federal factors are made available and proper emissions calculations can be determined. </a:t>
            </a:r>
          </a:p>
          <a:p>
            <a:pPr marL="285750" indent="-285750" fontAlgn="base">
              <a:buFont typeface="Arial" panose="020B0604020202020204" pitchFamily="34" charset="0"/>
              <a:buChar char="•"/>
            </a:pPr>
            <a:endParaRPr lang="en-CA" sz="1800" dirty="0">
              <a:effectLst/>
              <a:latin typeface="Arial" panose="020B0604020202020204" pitchFamily="34" charset="0"/>
              <a:ea typeface="Aptos" panose="020B00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1" dirty="0"/>
              <a:t>*CLICK</a:t>
            </a:r>
          </a:p>
          <a:p>
            <a:pPr marL="0" indent="0" fontAlgn="base">
              <a:buFont typeface="Arial" panose="020B0604020202020204" pitchFamily="34" charset="0"/>
              <a:buNone/>
            </a:pPr>
            <a:endParaRPr lang="en-CA" sz="1800" dirty="0">
              <a:effectLst/>
              <a:latin typeface="Arial" panose="020B0604020202020204" pitchFamily="34" charset="0"/>
              <a:ea typeface="Aptos" panose="020B0004020202020204" pitchFamily="34" charset="0"/>
            </a:endParaRPr>
          </a:p>
          <a:p>
            <a:pPr marL="285750" indent="-285750" fontAlgn="base">
              <a:buFont typeface="Arial" panose="020B0604020202020204" pitchFamily="34" charset="0"/>
              <a:buChar char="•"/>
            </a:pPr>
            <a:endParaRPr lang="en-CA" sz="1800" dirty="0">
              <a:effectLst/>
              <a:latin typeface="Arial" panose="020B060402020202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15</a:t>
            </a:fld>
            <a:endParaRPr lang="en-CA"/>
          </a:p>
        </p:txBody>
      </p:sp>
    </p:spTree>
    <p:extLst>
      <p:ext uri="{BB962C8B-B14F-4D97-AF65-F5344CB8AC3E}">
        <p14:creationId xmlns:p14="http://schemas.microsoft.com/office/powerpoint/2010/main" val="3465658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next objective in this priority area is to “Promote Tree Canopy Growth and Enhance Natural Lands”.</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Some ways that the Township has been taking action to achieve this objective in the 2024 reporting year is through:</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Completing a Benchmark Analysis of Natural Asset Inventories (NAI) and Invasive Species Management Strategies (ISMS) from other local municipalities, leveraging best practices to inform King’s approach while also identifying funding opportunities.</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lvl="0" indent="0">
              <a:spcAft>
                <a:spcPts val="1200"/>
              </a:spcAft>
              <a:buFont typeface="Symbol" panose="05050102010706020507" pitchFamily="18" charset="2"/>
              <a:buNone/>
            </a:pPr>
            <a:r>
              <a:rPr lang="en-CA" sz="2800" b="1" kern="100" dirty="0">
                <a:effectLst/>
                <a:latin typeface="Arial" panose="020B0604020202020204" pitchFamily="34" charset="0"/>
                <a:ea typeface="Aptos" panose="020B0004020202020204" pitchFamily="34" charset="0"/>
              </a:rPr>
              <a:t>*CLICK</a:t>
            </a:r>
            <a:endParaRPr lang="en-CA" sz="1800" b="1"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Planted over 9,000 trees, shrubs and potted wildflowers, in addition to planting 6400sq feet of wildflower seeds while proactively identifying 2025 priority planting locations, quantities and dates.</a:t>
            </a: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marL="342900" lvl="0" indent="-342900">
              <a:lnSpc>
                <a:spcPct val="107000"/>
              </a:lnSpc>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Conducted community outreach and education sessions to encourage stakeholders to plant trees and pollinator gardens, as well as began to develop an internal Community Tree Planting and Maintenance Procedure, to encourage proper care and maintenance, helping trees thrive and grow into lasting contributions to the environment.</a:t>
            </a:r>
          </a:p>
          <a:p>
            <a:pPr marL="0" lvl="0" indent="0">
              <a:lnSpc>
                <a:spcPct val="107000"/>
              </a:lnSpc>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lvl="0" indent="0">
              <a:lnSpc>
                <a:spcPct val="107000"/>
              </a:lnSpc>
              <a:spcAft>
                <a:spcPts val="1200"/>
              </a:spcAft>
              <a:buFont typeface="Symbol" panose="05050102010706020507" pitchFamily="18" charset="2"/>
              <a:buNone/>
            </a:pPr>
            <a:r>
              <a:rPr lang="en-CA" sz="2800" b="1" kern="100" dirty="0">
                <a:effectLst/>
                <a:latin typeface="Arial" panose="020B0604020202020204" pitchFamily="34" charset="0"/>
                <a:ea typeface="Aptos" panose="020B0004020202020204" pitchFamily="34" charset="0"/>
              </a:rPr>
              <a:t>*CLICK</a:t>
            </a:r>
            <a:endParaRPr lang="en-CA" sz="1800" b="1"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Last, Collaborated with the Toronto Region Conservation Authority to finalize and presented the King Forest Study to Senior Leadership, as well as identified new restoration locations in 2025.</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lvl="0" indent="0">
              <a:spcAft>
                <a:spcPts val="1200"/>
              </a:spcAft>
              <a:buFont typeface="Symbol" panose="05050102010706020507" pitchFamily="18" charset="2"/>
              <a:buNone/>
            </a:pPr>
            <a:r>
              <a:rPr lang="en-CA" sz="1800" kern="100" dirty="0">
                <a:effectLst/>
                <a:latin typeface="Arial" panose="020B0604020202020204" pitchFamily="34" charset="0"/>
                <a:ea typeface="Aptos" panose="020B0004020202020204" pitchFamily="34" charset="0"/>
              </a:rPr>
              <a:t>It is also important to note here that The Key Result “Plant 50,000 trees, shrubs, and wildflowers” is considered “Being Monitored” as a total of 15,843 trees have been planted to date, which is below forecasted mid-term target of 25,000. However, plans for the second half of the term are expected to compensate for variances from the first half of the term, </a:t>
            </a:r>
            <a:r>
              <a:rPr lang="en-CA" sz="1800" b="1" dirty="0">
                <a:effectLst/>
                <a:latin typeface="Aptos" panose="020B0004020202020204" pitchFamily="34" charset="0"/>
                <a:ea typeface="Aptos" panose="020B0004020202020204" pitchFamily="34" charset="0"/>
                <a:cs typeface="Aptos" panose="020B0004020202020204" pitchFamily="34" charset="0"/>
              </a:rPr>
              <a:t>including a substantial planting at the </a:t>
            </a:r>
            <a:r>
              <a:rPr lang="en-CA" sz="1800" b="1" dirty="0" err="1">
                <a:effectLst/>
                <a:latin typeface="Aptos" panose="020B0004020202020204" pitchFamily="34" charset="0"/>
                <a:ea typeface="Aptos" panose="020B0004020202020204" pitchFamily="34" charset="0"/>
                <a:cs typeface="Aptos" panose="020B0004020202020204" pitchFamily="34" charset="0"/>
              </a:rPr>
              <a:t>Zancor</a:t>
            </a:r>
            <a:r>
              <a:rPr lang="en-CA" sz="1800" b="1" dirty="0">
                <a:effectLst/>
                <a:latin typeface="Aptos" panose="020B0004020202020204" pitchFamily="34" charset="0"/>
                <a:ea typeface="Aptos" panose="020B0004020202020204" pitchFamily="34" charset="0"/>
                <a:cs typeface="Aptos" panose="020B0004020202020204" pitchFamily="34" charset="0"/>
              </a:rPr>
              <a:t> Centre planned for this Spring. </a:t>
            </a:r>
            <a:endParaRPr lang="en-CA" sz="1800" b="1" kern="100" dirty="0">
              <a:effectLst/>
              <a:latin typeface="Arial" panose="020B0604020202020204" pitchFamily="34" charset="0"/>
              <a:ea typeface="Aptos" panose="020B0004020202020204" pitchFamily="34" charset="0"/>
              <a:cs typeface="Aptos" panose="020B0004020202020204" pitchFamily="34" charset="0"/>
            </a:endParaRPr>
          </a:p>
          <a:p>
            <a:pPr marL="0" lvl="0" indent="0">
              <a:spcAft>
                <a:spcPts val="1200"/>
              </a:spcAft>
              <a:buFont typeface="Symbol" panose="05050102010706020507" pitchFamily="18" charset="2"/>
              <a:buNone/>
            </a:pPr>
            <a:endParaRPr lang="en-CA" sz="1800" b="1" kern="100" dirty="0">
              <a:effectLst/>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CA" sz="1800" b="1" kern="100" dirty="0">
                <a:effectLst/>
                <a:latin typeface="Arial" panose="020B0604020202020204" pitchFamily="34" charset="0"/>
                <a:ea typeface="Aptos" panose="020B0004020202020204" pitchFamily="34" charset="0"/>
              </a:rPr>
              <a:t>*CLICK</a:t>
            </a:r>
            <a:endParaRPr lang="en-CA" sz="1200" b="1" kern="100" dirty="0">
              <a:effectLst/>
              <a:latin typeface="Arial" panose="020B0604020202020204" pitchFamily="34" charset="0"/>
              <a:ea typeface="Aptos" panose="020B0004020202020204" pitchFamily="34" charset="0"/>
            </a:endParaRPr>
          </a:p>
          <a:p>
            <a:pPr marL="0" lvl="0" indent="0">
              <a:spcAft>
                <a:spcPts val="1200"/>
              </a:spcAft>
              <a:buFont typeface="Symbol" panose="05050102010706020507" pitchFamily="18" charset="2"/>
              <a:buNone/>
            </a:pPr>
            <a:endParaRPr lang="en-CA" sz="1800" b="1"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16</a:t>
            </a:fld>
            <a:endParaRPr lang="en-CA"/>
          </a:p>
        </p:txBody>
      </p:sp>
    </p:spTree>
    <p:extLst>
      <p:ext uri="{BB962C8B-B14F-4D97-AF65-F5344CB8AC3E}">
        <p14:creationId xmlns:p14="http://schemas.microsoft.com/office/powerpoint/2010/main" val="3242707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next priority area for reporting is sustainable asset management.</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Planning for investments in the Township’s infrastructure, ranging from transportation assets and environmental assets to facilities and parks, will allow the municipality to maintain its existing infrastructure while planning for new growth and development.</a:t>
            </a:r>
          </a:p>
          <a:p>
            <a:pPr fontAlgn="base"/>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t>*CLICK</a:t>
            </a: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17</a:t>
            </a:fld>
            <a:endParaRPr lang="en-CA"/>
          </a:p>
        </p:txBody>
      </p:sp>
    </p:spTree>
    <p:extLst>
      <p:ext uri="{BB962C8B-B14F-4D97-AF65-F5344CB8AC3E}">
        <p14:creationId xmlns:p14="http://schemas.microsoft.com/office/powerpoint/2010/main" val="2048384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 this priority area, the first objective is to “Develop asset funding strategies which ensure long term fiscal stability”,</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Some actions that helped drive this objective forward is:</a:t>
            </a:r>
            <a:r>
              <a:rPr lang="en-US" sz="1800" dirty="0">
                <a:effectLst/>
                <a:latin typeface="Arial" panose="020B0604020202020204" pitchFamily="34" charset="0"/>
                <a:ea typeface="Times New Roman" panose="02020603050405020304" pitchFamily="18" charset="0"/>
              </a:rPr>
              <a:t>​</a:t>
            </a:r>
          </a:p>
          <a:p>
            <a:pPr fontAlgn="base"/>
            <a:endParaRPr lang="en-CA" sz="1800" dirty="0">
              <a:effectLst/>
              <a:latin typeface="Times New Roman" panose="02020603050405020304" pitchFamily="18" charset="0"/>
              <a:ea typeface="Times New Roman" panose="02020603050405020304" pitchFamily="18" charset="0"/>
            </a:endParaRPr>
          </a:p>
          <a:p>
            <a:pPr marL="342900" lvl="0" indent="-342900">
              <a:spcAft>
                <a:spcPts val="12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rPr>
              <a:t>​that we </a:t>
            </a:r>
            <a:r>
              <a:rPr lang="en-CA" sz="1800" kern="100" dirty="0">
                <a:effectLst/>
                <a:latin typeface="Arial" panose="020B0604020202020204" pitchFamily="34" charset="0"/>
                <a:ea typeface="Aptos" panose="020B0004020202020204" pitchFamily="34" charset="0"/>
              </a:rPr>
              <a:t>Updated the Corporate Asset Management Policy, continued King’s Asset Inventory, Condition Assessments and the Level of Service 10-year Forecast, including expenditures and revenues, to help develop a fully funded comprehensive Asset Management Program and Asset Management Funding Strategy, both intended to come to Council in summer of 2025.</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dirty="0">
                <a:effectLst/>
                <a:latin typeface="Arial" panose="020B0604020202020204" pitchFamily="34" charset="0"/>
                <a:ea typeface="Aptos" panose="020B0004020202020204" pitchFamily="34" charset="0"/>
              </a:rPr>
              <a:t>We also Finalized the lifecycle management strategy, expanding on the existing 2021 Asset Management Plan for core assets, getting us closer to establishing levels of service for ALL of our capital assets</a:t>
            </a:r>
            <a:endParaRPr lang="en-CA" sz="1800" dirty="0">
              <a:solidFill>
                <a:schemeClr val="tx1"/>
              </a:solidFill>
              <a:effectLst/>
              <a:latin typeface="Arial" panose="020B0604020202020204" pitchFamily="34" charset="0"/>
              <a:ea typeface="Aptos" panose="020B0004020202020204" pitchFamily="34" charset="0"/>
              <a:cs typeface="+mn-cs"/>
            </a:endParaRPr>
          </a:p>
          <a:p>
            <a:pPr marL="0" lvl="0" indent="0">
              <a:spcAft>
                <a:spcPts val="1200"/>
              </a:spcAft>
              <a:buFont typeface="Symbol" panose="05050102010706020507" pitchFamily="18" charset="2"/>
              <a:buNone/>
            </a:pPr>
            <a:endParaRPr lang="en-CA" sz="1800" dirty="0">
              <a:solidFill>
                <a:schemeClr val="tx1"/>
              </a:solidFill>
              <a:effectLst/>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p>
          <a:p>
            <a:pPr marL="0" lvl="0" indent="0">
              <a:spcAft>
                <a:spcPts val="1200"/>
              </a:spcAft>
              <a:buFont typeface="Symbol" panose="05050102010706020507" pitchFamily="18" charset="2"/>
              <a:buNone/>
            </a:pPr>
            <a:b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br>
            <a:endParaRPr lang="en-CA" dirty="0"/>
          </a:p>
        </p:txBody>
      </p:sp>
      <p:sp>
        <p:nvSpPr>
          <p:cNvPr id="4" name="Slide Number Placeholder 3"/>
          <p:cNvSpPr>
            <a:spLocks noGrp="1"/>
          </p:cNvSpPr>
          <p:nvPr>
            <p:ph type="sldNum" sz="quarter" idx="5"/>
          </p:nvPr>
        </p:nvSpPr>
        <p:spPr/>
        <p:txBody>
          <a:bodyPr/>
          <a:lstStyle/>
          <a:p>
            <a:fld id="{B18E254D-04DD-457C-A062-38E3E97002E1}" type="slidenum">
              <a:rPr lang="en-CA" smtClean="0"/>
              <a:t>18</a:t>
            </a:fld>
            <a:endParaRPr lang="en-CA"/>
          </a:p>
        </p:txBody>
      </p:sp>
    </p:spTree>
    <p:extLst>
      <p:ext uri="{BB962C8B-B14F-4D97-AF65-F5344CB8AC3E}">
        <p14:creationId xmlns:p14="http://schemas.microsoft.com/office/powerpoint/2010/main" val="2721091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next objective in this priority area is to “improve our capital assets for continued community use and enjoyment.</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Some actions that were undertaken in the 2024 year were: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Completing staff training on stormwater infrastructure and initiated a draft of the Operations and Maintenance Manual for the Township, which is expected to be presented to Council in Q4 of 2025.</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Held internal Technical Advisory Committee meetings to gain cross-functional inputs from relevant divisions for the Parks &amp; Trails Masterplan, the Facilities Master Plan, the Water/Wastewater Master Plan, the Transportation Master Plan &amp; the Active Transportation Strategy.</a:t>
            </a: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also Offered multiple opportunities for public engagement and input into these plans, such as using </a:t>
            </a:r>
            <a:r>
              <a:rPr lang="en-CA" sz="1800" kern="100" dirty="0" err="1">
                <a:effectLst/>
                <a:latin typeface="Arial" panose="020B0604020202020204" pitchFamily="34" charset="0"/>
                <a:ea typeface="Aptos" panose="020B0004020202020204" pitchFamily="34" charset="0"/>
              </a:rPr>
              <a:t>SpeaKING</a:t>
            </a:r>
            <a:r>
              <a:rPr lang="en-CA" sz="1800" kern="100" dirty="0">
                <a:effectLst/>
                <a:latin typeface="Arial" panose="020B0604020202020204" pitchFamily="34" charset="0"/>
                <a:ea typeface="Aptos" panose="020B0004020202020204" pitchFamily="34" charset="0"/>
              </a:rPr>
              <a:t> pages, releasing surveys and hosting open houses, which allowed King to gather public opinion and feedback to help inform the draft plans</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Last, we finalized the lifecycle management strategy as well as Initiated a Draft Inventory of Lands in King.</a:t>
            </a: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Consequently, we also began development of a GIS layer map of all available properties to inform the development of the Asset Disposition Strategy </a:t>
            </a:r>
            <a:r>
              <a:rPr lang="en-CA" sz="1800" kern="100" dirty="0" err="1">
                <a:effectLst/>
                <a:latin typeface="Arial" panose="020B0604020202020204" pitchFamily="34" charset="0"/>
                <a:ea typeface="Aptos" panose="020B0004020202020204" pitchFamily="34" charset="0"/>
              </a:rPr>
              <a:t>andwe</a:t>
            </a:r>
            <a:r>
              <a:rPr lang="en-CA" sz="1800" kern="100" dirty="0">
                <a:effectLst/>
                <a:latin typeface="Arial" panose="020B0604020202020204" pitchFamily="34" charset="0"/>
                <a:ea typeface="Aptos" panose="020B0004020202020204" pitchFamily="34" charset="0"/>
              </a:rPr>
              <a:t> successfully disposed of the </a:t>
            </a:r>
            <a:r>
              <a:rPr lang="en-CA" sz="1800" kern="100" dirty="0" err="1">
                <a:effectLst/>
                <a:latin typeface="Arial" panose="020B0604020202020204" pitchFamily="34" charset="0"/>
                <a:ea typeface="Aptos" panose="020B0004020202020204" pitchFamily="34" charset="0"/>
              </a:rPr>
              <a:t>Nobleton</a:t>
            </a:r>
            <a:r>
              <a:rPr lang="en-CA" sz="1800" kern="100" dirty="0">
                <a:effectLst/>
                <a:latin typeface="Arial" panose="020B0604020202020204" pitchFamily="34" charset="0"/>
                <a:ea typeface="Aptos" panose="020B0004020202020204" pitchFamily="34" charset="0"/>
              </a:rPr>
              <a:t> junior school, valued at 5.8m.</a:t>
            </a: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lvl="0" indent="0">
              <a:spcAft>
                <a:spcPts val="1200"/>
              </a:spcAft>
              <a:buFont typeface="Symbol" panose="05050102010706020507" pitchFamily="18" charset="2"/>
              <a:buNone/>
            </a:pPr>
            <a:r>
              <a:rPr lang="en-CA" sz="1800" kern="100" dirty="0">
                <a:effectLst/>
                <a:latin typeface="Arial" panose="020B0604020202020204" pitchFamily="34" charset="0"/>
                <a:ea typeface="Aptos" panose="020B0004020202020204" pitchFamily="34" charset="0"/>
              </a:rPr>
              <a:t>It is important to note that the Key Result “Develop an Asset Disposition Strategy by 2025” is “being monitored” and only 25% complete due to delays in several processes including Neighbourhood Block Plan exercises, which impacted the critical path for this Key Result, as well as due to conflicting information over municipal parcel assets. Though, the project team has now identified accurate information on all available properties and the Key Result is being evaluated to determine if its target requires any adjustment. </a:t>
            </a:r>
          </a:p>
          <a:p>
            <a:pPr marL="457200">
              <a:spcAft>
                <a:spcPts val="1200"/>
              </a:spcAft>
            </a:pPr>
            <a:r>
              <a:rPr lang="en-CA" sz="1800" i="1" kern="100" dirty="0">
                <a:effectLst/>
                <a:latin typeface="Arial" panose="020B0604020202020204" pitchFamily="34" charset="0"/>
                <a:ea typeface="Aptos" panose="020B0004020202020204" pitchFamily="34" charset="0"/>
              </a:rPr>
              <a:t> </a:t>
            </a:r>
            <a:endParaRPr lang="en-CA" sz="1800" kern="100" dirty="0">
              <a:effectLst/>
              <a:latin typeface="Arial" panose="020B0604020202020204" pitchFamily="34" charset="0"/>
              <a:ea typeface="Aptos" panose="020B0004020202020204" pitchFamily="34" charset="0"/>
            </a:endParaRP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fld id="{B18E254D-04DD-457C-A062-38E3E97002E1}" type="slidenum">
              <a:rPr lang="en-CA" smtClean="0"/>
              <a:t>19</a:t>
            </a:fld>
            <a:endParaRPr lang="en-CA"/>
          </a:p>
        </p:txBody>
      </p:sp>
    </p:spTree>
    <p:extLst>
      <p:ext uri="{BB962C8B-B14F-4D97-AF65-F5344CB8AC3E}">
        <p14:creationId xmlns:p14="http://schemas.microsoft.com/office/powerpoint/2010/main" val="151253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For today’s presentation, I would like to briefly review our governance framework with you and provide a very quick refresher on how King remains accountable to strategic performance.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Following this, I will provide Council with an overall strategic performance summary for the 2024 reporting year as well as performance highlights from each of our 4 individual priority areas. It is important to note that these highlights will convey actions from the 2024 reporting year only and will not convey any actions completed from January until present as those actions would be detailed in the 2025 report. </a:t>
            </a:r>
          </a:p>
          <a:p>
            <a:pPr fontAlgn="base"/>
            <a:r>
              <a:rPr lang="en-CA" sz="1800" dirty="0">
                <a:effectLst/>
                <a:latin typeface="Arial" panose="020B0604020202020204" pitchFamily="34" charset="0"/>
                <a:ea typeface="Times New Roman" panose="02020603050405020304" pitchFamily="18" charset="0"/>
              </a:rPr>
              <a:t>​</a:t>
            </a:r>
            <a:endPar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 will then finish this presentation with a summary of our communications plan so that we get the story of our year 2 strategic progress out to as many residents as possible.</a:t>
            </a:r>
          </a:p>
          <a:p>
            <a:pPr fontAlgn="base"/>
            <a:endParaRPr lang="en-CA" sz="1800" b="0" dirty="0">
              <a:solidFill>
                <a:srgbClr val="000000"/>
              </a:solidFill>
              <a:effectLst/>
              <a:latin typeface="Aptos" panose="020B000402020202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*CLICK</a:t>
            </a:r>
          </a:p>
          <a:p>
            <a:pPr fontAlgn="base"/>
            <a:endParaRPr lang="en-CA" b="0" dirty="0"/>
          </a:p>
        </p:txBody>
      </p:sp>
      <p:sp>
        <p:nvSpPr>
          <p:cNvPr id="4" name="Slide Number Placeholder 3"/>
          <p:cNvSpPr>
            <a:spLocks noGrp="1"/>
          </p:cNvSpPr>
          <p:nvPr>
            <p:ph type="sldNum" sz="quarter" idx="10"/>
          </p:nvPr>
        </p:nvSpPr>
        <p:spPr/>
        <p:txBody>
          <a:bodyPr/>
          <a:lstStyle/>
          <a:p>
            <a:pPr defTabSz="966554">
              <a:defRPr/>
            </a:pPr>
            <a:fld id="{B1817755-1FB1-4876-B0C9-57DEAE9B5412}" type="slidenum">
              <a:rPr lang="en-CA">
                <a:solidFill>
                  <a:prstClr val="black"/>
                </a:solidFill>
                <a:latin typeface="Calibri"/>
              </a:rPr>
              <a:pPr defTabSz="966554">
                <a:defRPr/>
              </a:pPr>
              <a:t>2</a:t>
            </a:fld>
            <a:endParaRPr lang="en-CA">
              <a:solidFill>
                <a:prstClr val="black"/>
              </a:solidFill>
              <a:latin typeface="Calibri"/>
            </a:endParaRPr>
          </a:p>
        </p:txBody>
      </p:sp>
    </p:spTree>
    <p:extLst>
      <p:ext uri="{BB962C8B-B14F-4D97-AF65-F5344CB8AC3E}">
        <p14:creationId xmlns:p14="http://schemas.microsoft.com/office/powerpoint/2010/main" val="2646462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Next are the highlights from the priority area “complete communities”.</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Strengthening the capacity of the Township and its citizens will enable continued collaboration to resolve challenges and maximize opportunities to build stronger, safer communities. </a:t>
            </a:r>
          </a:p>
          <a:p>
            <a:pPr fontAlgn="base"/>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t>*CLICK</a:t>
            </a: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20</a:t>
            </a:fld>
            <a:endParaRPr lang="en-CA"/>
          </a:p>
        </p:txBody>
      </p:sp>
    </p:spTree>
    <p:extLst>
      <p:ext uri="{BB962C8B-B14F-4D97-AF65-F5344CB8AC3E}">
        <p14:creationId xmlns:p14="http://schemas.microsoft.com/office/powerpoint/2010/main" val="2603462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 first objective in this priority is to “Implement regulatory changes to manage growth which best serves kings unique landscape”.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Some actions that have taken place include: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a:spcAft>
                <a:spcPts val="12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rPr>
              <a:t>​</a:t>
            </a:r>
            <a:r>
              <a:rPr lang="en-CA" sz="1800" kern="100" dirty="0">
                <a:effectLst/>
                <a:latin typeface="Arial" panose="020B0604020202020204" pitchFamily="34" charset="0"/>
                <a:ea typeface="Aptos" panose="020B0004020202020204" pitchFamily="34" charset="0"/>
              </a:rPr>
              <a:t>Holding multiple public engagement opportunities, such as virtual and in-person public open houses, as well as conducting stakeholder interviews to gain public input for the development of the Official Plan update as well as the Growth Management and Employment Lands Strategies.</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Continued to conduct the blue box transition by determining which sites were not eligible for the transition and consequently </a:t>
            </a:r>
            <a:r>
              <a:rPr lang="en-CA" sz="1800" kern="100" dirty="0" err="1">
                <a:effectLst/>
                <a:latin typeface="Arial" panose="020B0604020202020204" pitchFamily="34" charset="0"/>
                <a:ea typeface="Aptos" panose="020B0004020202020204" pitchFamily="34" charset="0"/>
              </a:rPr>
              <a:t>establishinf</a:t>
            </a:r>
            <a:r>
              <a:rPr lang="en-CA" sz="1800" kern="100" dirty="0">
                <a:effectLst/>
                <a:latin typeface="Arial" panose="020B0604020202020204" pitchFamily="34" charset="0"/>
                <a:ea typeface="Aptos" panose="020B0004020202020204" pitchFamily="34" charset="0"/>
              </a:rPr>
              <a:t> a recycling option for these ineligible sites so that they can continue receiving recycling services post-transition, which are fully cost recoverable.</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Last, we Reviewed and assessed current business license models and tools in King and also developed options for a commercial licensing framework in partnership with experienced consultants, leveraging their expertise.</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8E254D-04DD-457C-A062-38E3E97002E1}" type="slidenum">
              <a:rPr lang="en-CA" smtClean="0"/>
              <a:t>21</a:t>
            </a:fld>
            <a:endParaRPr lang="en-CA"/>
          </a:p>
        </p:txBody>
      </p:sp>
    </p:spTree>
    <p:extLst>
      <p:ext uri="{BB962C8B-B14F-4D97-AF65-F5344CB8AC3E}">
        <p14:creationId xmlns:p14="http://schemas.microsoft.com/office/powerpoint/2010/main" val="2232577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second objective in this priority area is to “enrich community well-being and make King the ideal place to live, work and play”.</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Some noteworthy highlights include:</a:t>
            </a:r>
            <a:r>
              <a:rPr lang="en-US" sz="1800" dirty="0">
                <a:effectLst/>
                <a:latin typeface="Arial" panose="020B0604020202020204" pitchFamily="34" charset="0"/>
                <a:ea typeface="Times New Roman" panose="02020603050405020304" pitchFamily="18"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800" dirty="0">
              <a:effectLst/>
              <a:latin typeface="Times New Roman" panose="02020603050405020304" pitchFamily="18" charset="0"/>
              <a:ea typeface="Times New Roman" panose="02020603050405020304" pitchFamily="18"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Launched the NEW Program Intake Streams &amp; Eligibility Criteria, a NEW funding and grant program, and we also launched the NEW In-Kind request component to the </a:t>
            </a:r>
            <a:r>
              <a:rPr lang="en-CA" sz="1800" u="sng" kern="100" dirty="0">
                <a:solidFill>
                  <a:srgbClr val="467886"/>
                </a:solidFill>
                <a:effectLst/>
                <a:latin typeface="Arial" panose="020B0604020202020204" pitchFamily="34" charset="0"/>
                <a:ea typeface="Aptos" panose="020B0004020202020204" pitchFamily="34" charset="0"/>
                <a:hlinkClick r:id="rId3"/>
              </a:rPr>
              <a:t>Enrich King Portal,</a:t>
            </a:r>
            <a:r>
              <a:rPr lang="en-CA" sz="1800" kern="100" dirty="0">
                <a:effectLst/>
                <a:latin typeface="Arial" panose="020B0604020202020204" pitchFamily="34" charset="0"/>
                <a:ea typeface="Aptos" panose="020B0004020202020204" pitchFamily="34" charset="0"/>
              </a:rPr>
              <a:t> streamlining all funding, grants, donations and contribution requests through the </a:t>
            </a:r>
            <a:r>
              <a:rPr lang="en-CA" sz="1800" kern="100" dirty="0" err="1">
                <a:effectLst/>
                <a:latin typeface="Arial" panose="020B0604020202020204" pitchFamily="34" charset="0"/>
                <a:ea typeface="Aptos" panose="020B0004020202020204" pitchFamily="34" charset="0"/>
              </a:rPr>
              <a:t>EnrichKING</a:t>
            </a:r>
            <a:r>
              <a:rPr lang="en-CA" sz="1800" kern="100" dirty="0">
                <a:effectLst/>
                <a:latin typeface="Arial" panose="020B0604020202020204" pitchFamily="34" charset="0"/>
                <a:ea typeface="Aptos" panose="020B0004020202020204" pitchFamily="34" charset="0"/>
              </a:rPr>
              <a:t> program. </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also Established the Age Friendly Community (AFC) steering committee and initiated community engagement, gaining insights and making steps towards the development of the Age Friendly Community Plan.</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Represented King’s interests in major external developments by continuing to monitor the development of highway 413, advocating for the Townships needs throughout, by maintaining touchpoints with Ministry of Transportation Staff and also by collaborating with the Ministry of Agriculture, Farming and Rural affairs to help identify opportunities for farming in King, among many other active efforts.</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Last, Created and Launched the </a:t>
            </a:r>
            <a:r>
              <a:rPr lang="en-CA" sz="1800" u="sng" kern="100" dirty="0">
                <a:solidFill>
                  <a:srgbClr val="467886"/>
                </a:solidFill>
                <a:effectLst/>
                <a:latin typeface="Arial" panose="020B0604020202020204" pitchFamily="34" charset="0"/>
                <a:ea typeface="Aptos" panose="020B0004020202020204" pitchFamily="34" charset="0"/>
                <a:hlinkClick r:id="rId4"/>
              </a:rPr>
              <a:t>Safe Streets Campaign</a:t>
            </a:r>
            <a:r>
              <a:rPr lang="en-CA" sz="1800" kern="100" dirty="0">
                <a:effectLst/>
                <a:latin typeface="Arial" panose="020B0604020202020204" pitchFamily="34" charset="0"/>
                <a:ea typeface="Aptos" panose="020B0004020202020204" pitchFamily="34" charset="0"/>
              </a:rPr>
              <a:t>, which ran for 4 consecutive weeks and included collaboration with York Regional Police to host school events and educate students on and promote traffic safety in King.</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CA" sz="1800" kern="100" dirty="0">
                <a:effectLst/>
                <a:latin typeface="Arial" panose="020B0604020202020204" pitchFamily="34" charset="0"/>
                <a:ea typeface="Aptos" panose="020B0004020202020204" pitchFamily="34" charset="0"/>
              </a:rPr>
              <a:t>It is important to note that The Key Result “Develop an Action Plan and begin implementation to become an ‘Age-Friendly Community’ by 2026” is “being monitored” as the project schedule is slightly behind its forecasted plan for the 2024 year, due to consultant delays experienced with the completion of a background report to initiate the Township needs assessment, which is an essential first step in becoming an AFC.</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marL="342900" lvl="0" indent="-342900" fontAlgn="base">
              <a:buSzPts val="1000"/>
              <a:buFont typeface="Symbol" panose="05050102010706020507" pitchFamily="18" charset="2"/>
              <a:buChar char=""/>
              <a:tabLst>
                <a:tab pos="457200" algn="l"/>
              </a:tabLst>
            </a:pP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8E254D-04DD-457C-A062-38E3E97002E1}" type="slidenum">
              <a:rPr lang="en-CA" smtClean="0"/>
              <a:t>22</a:t>
            </a:fld>
            <a:endParaRPr lang="en-CA"/>
          </a:p>
        </p:txBody>
      </p:sp>
    </p:spTree>
    <p:extLst>
      <p:ext uri="{BB962C8B-B14F-4D97-AF65-F5344CB8AC3E}">
        <p14:creationId xmlns:p14="http://schemas.microsoft.com/office/powerpoint/2010/main" val="224656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Last, we have our final priority area, which is service excellence.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Exploring and implementing innovative methods for communicating with the community and delivering services through technology and modernization will allow the Township to work towards exceeding service expectations and surpassing customer service standards to meet the needs of citizens. </a:t>
            </a:r>
          </a:p>
          <a:p>
            <a:pPr fontAlgn="base"/>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t>*CLICK</a:t>
            </a: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23</a:t>
            </a:fld>
            <a:endParaRPr lang="en-CA"/>
          </a:p>
        </p:txBody>
      </p:sp>
    </p:spTree>
    <p:extLst>
      <p:ext uri="{BB962C8B-B14F-4D97-AF65-F5344CB8AC3E}">
        <p14:creationId xmlns:p14="http://schemas.microsoft.com/office/powerpoint/2010/main" val="2978035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first objective in this priority is to “increase data-driven decision making to improve organizational performance”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Some actions that have helped move King closer to achieving this:</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Beginning to draft the Performance Accountability Program policy and procedure as well as establishing monthly internal reporting requirements for tracking Corporate Strategic Plan progress, reinforcing Kings commitment to providing a high level of transparency that is unique among Ontario municipalities. </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Developed and launched the Digital Transformation Framework, published over 10 internal dashboards, and completed the first drafts of the Data Governance Policy, the Data Privacy Policy, the Data Cleansing Procedure and the Data Forms procedure, providing a solid foundation for the responsible use of AI at King.</a:t>
            </a: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Launched the online virtual assistant “Kingsley” on King.ca, offering round-the-clock accessibility, ease of use, and faster solutions to enhance staff productivity as well as citizen satisfaction.</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Last, we Published (4) open data sets on King.ca for: planning applications, building permits, fire responses and bylaw inspections, demonstrating our commitment to accountability and transparency to the citizen even further.</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lvl="0">
              <a:lnSpc>
                <a:spcPct val="107000"/>
              </a:lnSpc>
              <a:spcAft>
                <a:spcPts val="300"/>
              </a:spcAft>
            </a:pPr>
            <a:endParaRPr lang="en-CA" sz="1800" kern="100" dirty="0">
              <a:effectLst/>
              <a:latin typeface="Arial" panose="020B0604020202020204" pitchFamily="34" charset="0"/>
              <a:ea typeface="Aptos" panose="020B0004020202020204" pitchFamily="34" charset="0"/>
            </a:endParaRPr>
          </a:p>
          <a:p>
            <a:pPr marL="342900" lvl="0" indent="-342900" fontAlgn="base">
              <a:buSzPts val="1000"/>
              <a:buFont typeface="Symbol" panose="05050102010706020507" pitchFamily="18" charset="2"/>
              <a:buChar char=""/>
              <a:tabLst>
                <a:tab pos="457200" algn="l"/>
              </a:tabLst>
            </a:pPr>
            <a:endPar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18E254D-04DD-457C-A062-38E3E97002E1}" type="slidenum">
              <a:rPr lang="en-CA" smtClean="0"/>
              <a:t>24</a:t>
            </a:fld>
            <a:endParaRPr lang="en-CA"/>
          </a:p>
        </p:txBody>
      </p:sp>
    </p:spTree>
    <p:extLst>
      <p:ext uri="{BB962C8B-B14F-4D97-AF65-F5344CB8AC3E}">
        <p14:creationId xmlns:p14="http://schemas.microsoft.com/office/powerpoint/2010/main" val="3226564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Last, our final objective is to enhance the citizen service experience.</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Some noteworthy highlights from 2024 include:</a:t>
            </a:r>
            <a:r>
              <a:rPr lang="en-US" sz="1800" dirty="0">
                <a:effectLst/>
                <a:latin typeface="Arial" panose="020B0604020202020204" pitchFamily="34" charset="0"/>
                <a:ea typeface="Times New Roman" panose="02020603050405020304" pitchFamily="18"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Procuring IPSOS and leveraging their expertise as public opinion specialists to help inform the development of the townships Citizen Experience Strategy, which began with identifying customer experience focus areas and scheduling internal stakeholder interviews.</a:t>
            </a: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endParaRPr lang="en-US" sz="1800" b="1" dirty="0"/>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Advancing the implementation of both Service King Lite sites at the </a:t>
            </a:r>
            <a:r>
              <a:rPr lang="en-CA" sz="1800" kern="100" dirty="0" err="1">
                <a:effectLst/>
                <a:latin typeface="Arial" panose="020B0604020202020204" pitchFamily="34" charset="0"/>
                <a:ea typeface="Aptos" panose="020B0004020202020204" pitchFamily="34" charset="0"/>
              </a:rPr>
              <a:t>Zancor</a:t>
            </a:r>
            <a:r>
              <a:rPr lang="en-CA" sz="1800" kern="100" dirty="0">
                <a:effectLst/>
                <a:latin typeface="Arial" panose="020B0604020202020204" pitchFamily="34" charset="0"/>
                <a:ea typeface="Aptos" panose="020B0004020202020204" pitchFamily="34" charset="0"/>
              </a:rPr>
              <a:t> Center and Trisan Center by successfully installing software, providing Service King training to facility staff and initiated the development of a strategic communications plan for the launch of Service King at both facility locations</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b="0" kern="100" dirty="0">
                <a:solidFill>
                  <a:srgbClr val="0070C0"/>
                </a:solidFill>
                <a:effectLst/>
                <a:latin typeface="Arial" panose="020B0604020202020204" pitchFamily="34" charset="0"/>
                <a:ea typeface="Aptos" panose="020B0004020202020204" pitchFamily="34" charset="0"/>
                <a:cs typeface="Times New Roman" panose="02020603050405020304" pitchFamily="18" charset="0"/>
              </a:rPr>
              <a:t>We </a:t>
            </a:r>
            <a:r>
              <a:rPr lang="en-US" sz="1800" b="0" dirty="0">
                <a:solidFill>
                  <a:srgbClr val="0070C0"/>
                </a:solidFill>
                <a:effectLst/>
                <a:latin typeface="Raleway" pitchFamily="2" charset="0"/>
                <a:ea typeface="Aptos" panose="020B0004020202020204" pitchFamily="34" charset="0"/>
                <a:cs typeface="Times New Roman" panose="02020603050405020304" pitchFamily="18" charset="0"/>
              </a:rPr>
              <a:t>Released three informational videos </a:t>
            </a:r>
            <a:r>
              <a:rPr lang="en-US" sz="1800" dirty="0">
                <a:solidFill>
                  <a:srgbClr val="000000"/>
                </a:solidFill>
                <a:effectLst/>
                <a:latin typeface="Raleway" pitchFamily="2" charset="0"/>
                <a:ea typeface="Aptos" panose="020B0004020202020204" pitchFamily="34" charset="0"/>
                <a:cs typeface="Times New Roman" panose="02020603050405020304" pitchFamily="18" charset="0"/>
              </a:rPr>
              <a:t>on the 2024 Service-Based Budget, Whistle Cessation, and </a:t>
            </a:r>
            <a:r>
              <a:rPr lang="en-US" sz="1800" dirty="0" err="1">
                <a:solidFill>
                  <a:srgbClr val="000000"/>
                </a:solidFill>
                <a:effectLst/>
                <a:latin typeface="Raleway" pitchFamily="2" charset="0"/>
                <a:ea typeface="Aptos" panose="020B0004020202020204" pitchFamily="34" charset="0"/>
                <a:cs typeface="Times New Roman" panose="02020603050405020304" pitchFamily="18" charset="0"/>
              </a:rPr>
              <a:t>Zancor</a:t>
            </a:r>
            <a:r>
              <a:rPr lang="en-US" sz="1800" dirty="0">
                <a:solidFill>
                  <a:srgbClr val="000000"/>
                </a:solidFill>
                <a:effectLst/>
                <a:latin typeface="Raleway" pitchFamily="2" charset="0"/>
                <a:ea typeface="Aptos" panose="020B0004020202020204" pitchFamily="34" charset="0"/>
                <a:cs typeface="Times New Roman" panose="02020603050405020304" pitchFamily="18" charset="0"/>
              </a:rPr>
              <a:t> Center opening. We also and </a:t>
            </a:r>
            <a:r>
              <a:rPr lang="en-CA" sz="1800" kern="100" dirty="0">
                <a:effectLst/>
                <a:latin typeface="Arial" panose="020B0604020202020204" pitchFamily="34" charset="0"/>
                <a:ea typeface="Aptos" panose="020B0004020202020204" pitchFamily="34" charset="0"/>
              </a:rPr>
              <a:t>Published newspaper ads, social media posts, and Instagram reels based on the weekly Top 5 ServiceKING inquiries. </a:t>
            </a: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We also conducted research, a jurisdictional scan and a current state analysis to inform Kings public engagement guideline and communications policy, exhibiting that improving the citizen experience was at the top of mind throughout the 2024 reporting year.</a:t>
            </a: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rPr>
              <a:t>Last, we Transitioned various external facing forms to be fully automated for the public, such as: online commissioner of oath appointments, online marriage appointments, Pre-Authorized Debit Program Enrollment and Cancellation requests, Economic Development Support service requests, and Water meter inspection, installation and repair requests. Automating these forms have allowed us to complete our KR of having 90% or more of our forms automated by the second reporting year!</a:t>
            </a: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en-US" sz="1800" b="1" dirty="0"/>
              <a:t>*CLICK</a:t>
            </a:r>
          </a:p>
          <a:p>
            <a:pPr marL="0" lvl="0" indent="0">
              <a:spcAft>
                <a:spcPts val="1200"/>
              </a:spcAft>
              <a:buFont typeface="Symbol" panose="05050102010706020507" pitchFamily="18" charset="2"/>
              <a:buNone/>
            </a:pP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marL="342900" lvl="0" indent="-342900">
              <a:spcAft>
                <a:spcPts val="1200"/>
              </a:spcAft>
              <a:buFont typeface="Symbol" panose="05050102010706020507" pitchFamily="18" charset="2"/>
              <a:buChar char=""/>
            </a:pPr>
            <a:endParaRPr lang="en-CA" sz="1800" kern="100" dirty="0">
              <a:effectLst/>
              <a:latin typeface="Arial" panose="020B0604020202020204" pitchFamily="34" charset="0"/>
              <a:ea typeface="Aptos" panose="020B0004020202020204" pitchFamily="34" charset="0"/>
            </a:endParaRPr>
          </a:p>
          <a:p>
            <a:pPr marL="457200">
              <a:spcAft>
                <a:spcPts val="1200"/>
              </a:spcAft>
            </a:pPr>
            <a:r>
              <a:rPr lang="en-CA" sz="1800" kern="100" dirty="0">
                <a:effectLst/>
                <a:latin typeface="Arial" panose="020B0604020202020204" pitchFamily="34" charset="0"/>
                <a:ea typeface="Aptos" panose="020B0004020202020204" pitchFamily="34" charset="0"/>
              </a:rPr>
              <a:t> </a:t>
            </a:r>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8E254D-04DD-457C-A062-38E3E97002E1}" type="slidenum">
              <a:rPr lang="en-CA" smtClean="0"/>
              <a:t>25</a:t>
            </a:fld>
            <a:endParaRPr lang="en-CA"/>
          </a:p>
        </p:txBody>
      </p:sp>
    </p:spTree>
    <p:extLst>
      <p:ext uri="{BB962C8B-B14F-4D97-AF65-F5344CB8AC3E}">
        <p14:creationId xmlns:p14="http://schemas.microsoft.com/office/powerpoint/2010/main" val="2312150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5219AE6-5B74-4925-A7D8-7E850C1671AF}" type="slidenum">
              <a:rPr lang="en-CA" smtClean="0"/>
              <a:t>26</a:t>
            </a:fld>
            <a:endParaRPr lang="en-CA"/>
          </a:p>
        </p:txBody>
      </p:sp>
    </p:spTree>
    <p:extLst>
      <p:ext uri="{BB962C8B-B14F-4D97-AF65-F5344CB8AC3E}">
        <p14:creationId xmlns:p14="http://schemas.microsoft.com/office/powerpoint/2010/main" val="4151274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t>While our Council, members of the audience and live streamers have had the opportunity to hear about our strategic progress here today, we want to make sure this story gets out to as many people as possible across our community </a:t>
            </a:r>
          </a:p>
          <a:p>
            <a:pPr fontAlgn="base"/>
            <a:endParaRPr lang="en-US"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So, The corporate communications team will be communicating our progress through multiple channels including: </a:t>
            </a:r>
            <a:endParaRPr lang="en-CA" sz="1800" dirty="0">
              <a:effectLst/>
              <a:latin typeface="Times New Roman" panose="02020603050405020304" pitchFamily="18" charset="0"/>
              <a:ea typeface="Times New Roman" panose="02020603050405020304" pitchFamily="18" charset="0"/>
            </a:endParaRPr>
          </a:p>
          <a:p>
            <a:pPr marL="628650" fontAlgn="base"/>
            <a:r>
              <a:rPr lang="en-US" sz="1800" dirty="0">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Using infographics to convey CSP progress in In the King Sentinel as well as on the Township social media pages, with an easy QR Code to the Progress Report Booklet  and Online Dashboard </a:t>
            </a:r>
            <a:r>
              <a:rPr lang="en-US" sz="1800" dirty="0">
                <a:effectLst/>
                <a:latin typeface="Arial" panose="020B0604020202020204" pitchFamily="34" charset="0"/>
                <a:ea typeface="Times New Roman" panose="02020603050405020304" pitchFamily="18" charset="0"/>
              </a:rPr>
              <a:t>​</a:t>
            </a:r>
            <a:r>
              <a:rPr lang="en-US"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p>
          <a:p>
            <a:pPr marL="342900" lvl="0" indent="-342900" fontAlgn="base">
              <a:buSzPts val="1000"/>
              <a:buFont typeface="Symbol" panose="05050102010706020507" pitchFamily="18" charset="2"/>
              <a:buChar char=""/>
              <a:tabLst>
                <a:tab pos="457200" algn="l"/>
              </a:tabLst>
            </a:pPr>
            <a:endParaRPr lang="en-US" sz="1800" dirty="0">
              <a:solidFill>
                <a:srgbClr val="000000"/>
              </a:solidFill>
              <a:effectLst/>
              <a:latin typeface="Aptos" panose="020B0004020202020204" pitchFamily="34" charset="0"/>
              <a:cs typeface="Arial" panose="020B0604020202020204" pitchFamily="34" charset="0"/>
            </a:endParaRPr>
          </a:p>
          <a:p>
            <a:pPr marL="342900" lvl="0" indent="-342900" fontAlgn="base">
              <a:buSzPts val="1000"/>
              <a:buFont typeface="Symbol" panose="05050102010706020507" pitchFamily="18" charset="2"/>
              <a:buChar char=""/>
              <a:tabLst>
                <a:tab pos="457200" algn="l"/>
              </a:tabLst>
            </a:pPr>
            <a:r>
              <a:rPr lang="en-US" sz="1800" dirty="0"/>
              <a:t>We will be issuing a media release this week for external promotion and pickup</a:t>
            </a:r>
          </a:p>
          <a:p>
            <a:pPr marL="0" lvl="0" indent="0" fontAlgn="base">
              <a:buSzPts val="1000"/>
              <a:buFont typeface="Symbol" panose="05050102010706020507" pitchFamily="18" charset="2"/>
              <a:buNone/>
              <a:tabLst>
                <a:tab pos="457200" algn="l"/>
              </a:tabLst>
            </a:pP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effectLst/>
                <a:latin typeface="Arial" panose="020B0604020202020204" pitchFamily="34" charset="0"/>
                <a:ea typeface="Times New Roman" panose="02020603050405020304" pitchFamily="18" charset="0"/>
              </a:rPr>
              <a:t>​</a:t>
            </a:r>
            <a:r>
              <a:rPr lang="en-US"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Last, we will be posting the online report booklet as well as updating the the CSP Progress dashboard on king.ca/STRATEGICPLAN</a:t>
            </a:r>
            <a:r>
              <a:rPr lang="en-US" sz="1800" dirty="0">
                <a:effectLst/>
                <a:latin typeface="Arial" panose="020B0604020202020204" pitchFamily="34" charset="0"/>
                <a:ea typeface="Times New Roman" panose="02020603050405020304" pitchFamily="18" charset="0"/>
              </a:rPr>
              <a:t>​</a:t>
            </a:r>
          </a:p>
          <a:p>
            <a:pPr marL="0" lvl="0" indent="0" fontAlgn="base">
              <a:buSzPts val="1000"/>
              <a:buFont typeface="Symbol" panose="05050102010706020507" pitchFamily="18" charset="2"/>
              <a:buNone/>
              <a:tabLst>
                <a:tab pos="457200" algn="l"/>
              </a:tabLst>
            </a:pPr>
            <a:endParaRPr lang="en-US" sz="1800" dirty="0">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Pts val="1000"/>
              <a:buFont typeface="Symbol" panose="05050102010706020507" pitchFamily="18" charset="2"/>
              <a:buNone/>
              <a:tabLst>
                <a:tab pos="457200" algn="l"/>
              </a:tabLst>
              <a:defRPr/>
            </a:pPr>
            <a:r>
              <a:rPr lang="en-US" sz="1800" b="1" dirty="0"/>
              <a:t>*CLICK</a:t>
            </a:r>
          </a:p>
          <a:p>
            <a:pPr marL="0" lvl="0" indent="0" fontAlgn="base">
              <a:buSzPts val="1000"/>
              <a:buFont typeface="Symbol" panose="05050102010706020507" pitchFamily="18" charset="2"/>
              <a:buNone/>
              <a:tabLst>
                <a:tab pos="457200" algn="l"/>
              </a:tabLst>
            </a:pP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27</a:t>
            </a:fld>
            <a:endParaRPr lang="en-CA"/>
          </a:p>
        </p:txBody>
      </p:sp>
    </p:spTree>
    <p:extLst>
      <p:ext uri="{BB962C8B-B14F-4D97-AF65-F5344CB8AC3E}">
        <p14:creationId xmlns:p14="http://schemas.microsoft.com/office/powerpoint/2010/main" val="2010134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close-out the presentation today, I just wanted to give Council a review of how the dashboard works, which was created by our GIS coordinator.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CA" dirty="0"/>
          </a:p>
        </p:txBody>
      </p:sp>
      <p:sp>
        <p:nvSpPr>
          <p:cNvPr id="4" name="Slide Number Placeholder 3"/>
          <p:cNvSpPr>
            <a:spLocks noGrp="1"/>
          </p:cNvSpPr>
          <p:nvPr>
            <p:ph type="sldNum" sz="quarter" idx="5"/>
          </p:nvPr>
        </p:nvSpPr>
        <p:spPr/>
        <p:txBody>
          <a:bodyPr/>
          <a:lstStyle/>
          <a:p>
            <a:fld id="{F67E41EA-D298-4406-B8E4-E6BFEF2D3F21}" type="slidenum">
              <a:rPr lang="en-CA" smtClean="0"/>
              <a:t>28</a:t>
            </a:fld>
            <a:endParaRPr lang="en-CA"/>
          </a:p>
        </p:txBody>
      </p:sp>
    </p:spTree>
    <p:extLst>
      <p:ext uri="{BB962C8B-B14F-4D97-AF65-F5344CB8AC3E}">
        <p14:creationId xmlns:p14="http://schemas.microsoft.com/office/powerpoint/2010/main" val="1445243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3708-4034-FE69-4AB9-7E02150D4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4EFCB-8211-5FFE-AB8A-CD51305E6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1C29D-3CE0-FD80-981C-C25C3A13E4CA}"/>
              </a:ext>
            </a:extLst>
          </p:cNvPr>
          <p:cNvSpPr>
            <a:spLocks noGrp="1"/>
          </p:cNvSpPr>
          <p:nvPr>
            <p:ph type="body" idx="1"/>
          </p:nvPr>
        </p:nvSpPr>
        <p:spPr/>
        <p:txBody>
          <a:bodyPr/>
          <a:lstStyle/>
          <a:p>
            <a:r>
              <a:rPr lang="en-US" dirty="0"/>
              <a:t>Once you click the link for the dashboard on king.ca/strategic plan, it will bring you to this landing page. On this page you can chose to delve int any priority area and objective. Lets say we want to click into the first objective for a greener future…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00" dirty="0">
                <a:effectLst/>
                <a:latin typeface="Arial" panose="020B0604020202020204" pitchFamily="34" charset="0"/>
                <a:ea typeface="Aptos" panose="020B0004020202020204" pitchFamily="34" charset="0"/>
              </a:rPr>
              <a:t>*CLICK</a:t>
            </a:r>
            <a:endParaRPr lang="en-CA" sz="1000" b="1" kern="100" dirty="0">
              <a:effectLst/>
              <a:latin typeface="Arial" panose="020B0604020202020204" pitchFamily="34" charset="0"/>
              <a:ea typeface="Aptos" panose="020B0004020202020204" pitchFamily="34" charset="0"/>
            </a:endParaRPr>
          </a:p>
          <a:p>
            <a:endParaRPr lang="en-CA" dirty="0"/>
          </a:p>
        </p:txBody>
      </p:sp>
      <p:sp>
        <p:nvSpPr>
          <p:cNvPr id="4" name="Slide Number Placeholder 3">
            <a:extLst>
              <a:ext uri="{FF2B5EF4-FFF2-40B4-BE49-F238E27FC236}">
                <a16:creationId xmlns:a16="http://schemas.microsoft.com/office/drawing/2014/main" id="{3FD85853-D1A2-5FA5-E874-3F0691DE70AF}"/>
              </a:ext>
            </a:extLst>
          </p:cNvPr>
          <p:cNvSpPr>
            <a:spLocks noGrp="1"/>
          </p:cNvSpPr>
          <p:nvPr>
            <p:ph type="sldNum" sz="quarter" idx="5"/>
          </p:nvPr>
        </p:nvSpPr>
        <p:spPr/>
        <p:txBody>
          <a:bodyPr/>
          <a:lstStyle/>
          <a:p>
            <a:fld id="{F67E41EA-D298-4406-B8E4-E6BFEF2D3F21}" type="slidenum">
              <a:rPr lang="en-CA" smtClean="0"/>
              <a:t>29</a:t>
            </a:fld>
            <a:endParaRPr lang="en-CA"/>
          </a:p>
        </p:txBody>
      </p:sp>
    </p:spTree>
    <p:extLst>
      <p:ext uri="{BB962C8B-B14F-4D97-AF65-F5344CB8AC3E}">
        <p14:creationId xmlns:p14="http://schemas.microsoft.com/office/powerpoint/2010/main" val="913617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solidFill>
                  <a:srgbClr val="000000"/>
                </a:solidFill>
                <a:effectLst/>
                <a:latin typeface="Aptos" panose="020B0004020202020204" pitchFamily="34" charset="0"/>
                <a:ea typeface="Aptos" panose="020B0004020202020204" pitchFamily="34" charset="0"/>
                <a:cs typeface="Calibri" panose="020F0502020204030204" pitchFamily="34" charset="0"/>
              </a:rPr>
              <a:t>The pyramid you see here provides a visualization of the Township's governance framework.</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framework shows how King sets directions, plans for and makes decisions that guide us into our desired future.</a:t>
            </a:r>
            <a:r>
              <a:rPr lang="en-US" sz="18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As you can see, the pyramid illustrates Council’s role in setting the long-term vision for the Township, informed by residents, which trickles down through leadership and then staff work to make councils desired future for King real.</a:t>
            </a:r>
            <a:r>
              <a:rPr lang="en-US" sz="1800" dirty="0">
                <a:effectLst/>
                <a:latin typeface="Arial" panose="020B0604020202020204" pitchFamily="34" charset="0"/>
                <a:ea typeface="Times New Roman" panose="02020603050405020304" pitchFamily="18" charset="0"/>
              </a:rPr>
              <a:t>​</a:t>
            </a:r>
          </a:p>
          <a:p>
            <a:pPr fontAlgn="base"/>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t>*CLICK</a:t>
            </a: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D6119C6-AB53-4661-9B3E-BB8F9B68A890}" type="slidenum">
              <a:rPr lang="en-CA" smtClean="0"/>
              <a:t>3</a:t>
            </a:fld>
            <a:endParaRPr lang="en-CA"/>
          </a:p>
        </p:txBody>
      </p:sp>
    </p:spTree>
    <p:extLst>
      <p:ext uri="{BB962C8B-B14F-4D97-AF65-F5344CB8AC3E}">
        <p14:creationId xmlns:p14="http://schemas.microsoft.com/office/powerpoint/2010/main" val="361112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EC49F-0CB9-C246-D008-BDB814461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16871-C646-F03E-BCED-4039D9F39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00B40-24A7-D446-9895-2001222BE639}"/>
              </a:ext>
            </a:extLst>
          </p:cNvPr>
          <p:cNvSpPr>
            <a:spLocks noGrp="1"/>
          </p:cNvSpPr>
          <p:nvPr>
            <p:ph type="body" idx="1"/>
          </p:nvPr>
        </p:nvSpPr>
        <p:spPr/>
        <p:txBody>
          <a:bodyPr/>
          <a:lstStyle/>
          <a:p>
            <a:r>
              <a:rPr lang="en-US" dirty="0"/>
              <a:t>Once you click into that objective, you are able to see the name of the objective and its accompanying key results, inclusive of their status and percentage of progress complete… and then at the bottom of each key result, there is another tab called “Actions”.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00" dirty="0">
                <a:effectLst/>
                <a:latin typeface="Arial" panose="020B0604020202020204" pitchFamily="34" charset="0"/>
                <a:ea typeface="Aptos" panose="020B0004020202020204" pitchFamily="34" charset="0"/>
              </a:rPr>
              <a:t>*CLICK</a:t>
            </a:r>
            <a:endParaRPr lang="en-CA" sz="1000" b="1" kern="100" dirty="0">
              <a:effectLst/>
              <a:latin typeface="Arial" panose="020B0604020202020204" pitchFamily="34" charset="0"/>
              <a:ea typeface="Aptos" panose="020B0004020202020204" pitchFamily="34" charset="0"/>
            </a:endParaRPr>
          </a:p>
          <a:p>
            <a:endParaRPr lang="en-CA" dirty="0"/>
          </a:p>
        </p:txBody>
      </p:sp>
      <p:sp>
        <p:nvSpPr>
          <p:cNvPr id="4" name="Slide Number Placeholder 3">
            <a:extLst>
              <a:ext uri="{FF2B5EF4-FFF2-40B4-BE49-F238E27FC236}">
                <a16:creationId xmlns:a16="http://schemas.microsoft.com/office/drawing/2014/main" id="{03B3FE9E-C31C-9286-9BE0-680F40F8D878}"/>
              </a:ext>
            </a:extLst>
          </p:cNvPr>
          <p:cNvSpPr>
            <a:spLocks noGrp="1"/>
          </p:cNvSpPr>
          <p:nvPr>
            <p:ph type="sldNum" sz="quarter" idx="5"/>
          </p:nvPr>
        </p:nvSpPr>
        <p:spPr/>
        <p:txBody>
          <a:bodyPr/>
          <a:lstStyle/>
          <a:p>
            <a:fld id="{F67E41EA-D298-4406-B8E4-E6BFEF2D3F21}" type="slidenum">
              <a:rPr lang="en-CA" smtClean="0"/>
              <a:t>30</a:t>
            </a:fld>
            <a:endParaRPr lang="en-CA"/>
          </a:p>
        </p:txBody>
      </p:sp>
    </p:spTree>
    <p:extLst>
      <p:ext uri="{BB962C8B-B14F-4D97-AF65-F5344CB8AC3E}">
        <p14:creationId xmlns:p14="http://schemas.microsoft.com/office/powerpoint/2010/main" val="463526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96390-F489-A5DA-019B-8564B42B5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4045A-D257-7BB8-A815-683C3AA2C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04E19-AC14-6DBD-02D1-7505B7BA920A}"/>
              </a:ext>
            </a:extLst>
          </p:cNvPr>
          <p:cNvSpPr>
            <a:spLocks noGrp="1"/>
          </p:cNvSpPr>
          <p:nvPr>
            <p:ph type="body" idx="1"/>
          </p:nvPr>
        </p:nvSpPr>
        <p:spPr/>
        <p:txBody>
          <a:bodyPr/>
          <a:lstStyle/>
          <a:p>
            <a:r>
              <a:rPr lang="en-US" dirty="0"/>
              <a:t>Once you click on the “action” tab, you are able to see the list of actions that were completed in the 2024 reporting year for each key result.</a:t>
            </a:r>
          </a:p>
          <a:p>
            <a:endParaRPr lang="en-US" dirty="0"/>
          </a:p>
          <a:p>
            <a:r>
              <a:rPr lang="en-US" dirty="0"/>
              <a:t>As you can see on the slide, This dashboard is interactive and easy to consume, as residents can move through it with ease and clarity.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00" dirty="0">
                <a:effectLst/>
                <a:latin typeface="Arial" panose="020B0604020202020204" pitchFamily="34" charset="0"/>
                <a:ea typeface="Aptos" panose="020B0004020202020204" pitchFamily="34" charset="0"/>
              </a:rPr>
              <a:t>*CLICK</a:t>
            </a:r>
            <a:endParaRPr lang="en-CA" sz="1000" b="1" kern="100" dirty="0">
              <a:effectLst/>
              <a:latin typeface="Arial" panose="020B0604020202020204" pitchFamily="34" charset="0"/>
              <a:ea typeface="Aptos" panose="020B0004020202020204" pitchFamily="34" charset="0"/>
            </a:endParaRPr>
          </a:p>
        </p:txBody>
      </p:sp>
      <p:sp>
        <p:nvSpPr>
          <p:cNvPr id="4" name="Slide Number Placeholder 3">
            <a:extLst>
              <a:ext uri="{FF2B5EF4-FFF2-40B4-BE49-F238E27FC236}">
                <a16:creationId xmlns:a16="http://schemas.microsoft.com/office/drawing/2014/main" id="{E4C73337-32BA-81CC-08D4-96CA5EC8B447}"/>
              </a:ext>
            </a:extLst>
          </p:cNvPr>
          <p:cNvSpPr>
            <a:spLocks noGrp="1"/>
          </p:cNvSpPr>
          <p:nvPr>
            <p:ph type="sldNum" sz="quarter" idx="5"/>
          </p:nvPr>
        </p:nvSpPr>
        <p:spPr/>
        <p:txBody>
          <a:bodyPr/>
          <a:lstStyle/>
          <a:p>
            <a:fld id="{F67E41EA-D298-4406-B8E4-E6BFEF2D3F21}" type="slidenum">
              <a:rPr lang="en-CA" smtClean="0"/>
              <a:t>31</a:t>
            </a:fld>
            <a:endParaRPr lang="en-CA"/>
          </a:p>
        </p:txBody>
      </p:sp>
    </p:spTree>
    <p:extLst>
      <p:ext uri="{BB962C8B-B14F-4D97-AF65-F5344CB8AC3E}">
        <p14:creationId xmlns:p14="http://schemas.microsoft.com/office/powerpoint/2010/main" val="845549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To conclude the presentation, overall,</a:t>
            </a:r>
            <a:r>
              <a:rPr lang="en-US" sz="1800" b="1"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King has made significant progress in the second year of its four-year Corporate Strategic Plan that covers this term of Council. As mentioned, more detailed information can be found in the report booklet and online dashboard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can be found at king.ca/</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strategicplan</a:t>
            </a:r>
            <a:endParaRPr lang="en-CA" sz="1800" dirty="0">
              <a:effectLst/>
              <a:latin typeface="Times New Roman" panose="02020603050405020304" pitchFamily="18" charset="0"/>
              <a:ea typeface="Times New Roman" panose="02020603050405020304" pitchFamily="18" charset="0"/>
            </a:endParaRPr>
          </a:p>
          <a:p>
            <a:pPr fontAlgn="base"/>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Thank you for listening and I am happy to answer any questions you may have.</a:t>
            </a:r>
          </a:p>
          <a:p>
            <a:endParaRPr lang="en-US" sz="1800" b="0" dirty="0">
              <a:solidFill>
                <a:srgbClr val="000000"/>
              </a:solidFill>
              <a:effectLst/>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00" dirty="0">
                <a:effectLst/>
                <a:latin typeface="Arial" panose="020B0604020202020204" pitchFamily="34" charset="0"/>
                <a:ea typeface="Aptos" panose="020B0004020202020204" pitchFamily="34" charset="0"/>
              </a:rPr>
              <a:t>*CLICK</a:t>
            </a:r>
            <a:endParaRPr lang="en-CA" sz="1000" b="1" kern="100" dirty="0">
              <a:effectLst/>
              <a:latin typeface="Arial" panose="020B060402020202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fld id="{4FA22477-677E-422B-87D7-981B9E864B20}" type="slidenum">
              <a:rPr lang="en-CA" smtClean="0"/>
              <a:t>32</a:t>
            </a:fld>
            <a:endParaRPr lang="en-CA"/>
          </a:p>
        </p:txBody>
      </p:sp>
    </p:spTree>
    <p:extLst>
      <p:ext uri="{BB962C8B-B14F-4D97-AF65-F5344CB8AC3E}">
        <p14:creationId xmlns:p14="http://schemas.microsoft.com/office/powerpoint/2010/main" val="219757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F67E41EA-D298-4406-B8E4-E6BFEF2D3F21}" type="slidenum">
              <a:rPr lang="en-CA" smtClean="0"/>
              <a:t>33</a:t>
            </a:fld>
            <a:endParaRPr lang="en-CA"/>
          </a:p>
        </p:txBody>
      </p:sp>
    </p:spTree>
    <p:extLst>
      <p:ext uri="{BB962C8B-B14F-4D97-AF65-F5344CB8AC3E}">
        <p14:creationId xmlns:p14="http://schemas.microsoft.com/office/powerpoint/2010/main" val="63937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As you saw at the last council meeting during the presentation for the service performance report, this slide provides an illustration of our corporate planning framework, showing how King remains accountable to all the different plans we put in place, ranging from long term plans to daily plans.</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Like I mentioned two weeks ago, there are different frameworks associated with operational and strategic performance.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ptos" panose="020B0004020202020204" pitchFamily="34" charset="0"/>
                <a:ea typeface="Times New Roman" panose="02020603050405020304" pitchFamily="18" charset="0"/>
                <a:cs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With regards to our day-to-day performance, the Township remains accountable by using the Results Based Accountability Framework.</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457200"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Alternatively, for our strategic performance, King remains accountable by using the Objectives and Key Results (OKR) framework, which I will provide a refresh council of shortly.</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457200" fontAlgn="base"/>
            <a:r>
              <a:rPr lang="en-US" sz="1800" dirty="0">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What is important to note here is that strategic work occurs within a set timeframe and is completed above and beyond the daily operational tasks Township staff are assigned.</a:t>
            </a:r>
            <a:endParaRPr lang="en-US" sz="1800" dirty="0">
              <a:effectLst/>
              <a:latin typeface="Arial" panose="020B0604020202020204" pitchFamily="34" charset="0"/>
              <a:ea typeface="Times New Roman" panose="02020603050405020304" pitchFamily="18" charset="0"/>
            </a:endParaRPr>
          </a:p>
          <a:p>
            <a:pPr fontAlgn="base"/>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Essentially, All of the actions that are incorporated into the CSP progress report are actions that staff do in addition to daily work in order to drive the strategic changes Council wants to see for King.</a:t>
            </a:r>
            <a:r>
              <a:rPr lang="en-US" sz="1800" dirty="0">
                <a:effectLst/>
                <a:latin typeface="Arial" panose="020B0604020202020204" pitchFamily="34" charset="0"/>
                <a:ea typeface="Times New Roman" panose="02020603050405020304" pitchFamily="18" charset="0"/>
              </a:rPr>
              <a:t>​</a:t>
            </a:r>
          </a:p>
          <a:p>
            <a:pPr fontAlgn="base"/>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t>*CLICK</a:t>
            </a: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D6119C6-AB53-4661-9B3E-BB8F9B68A890}" type="slidenum">
              <a:rPr lang="en-CA" smtClean="0"/>
              <a:t>4</a:t>
            </a:fld>
            <a:endParaRPr lang="en-CA"/>
          </a:p>
        </p:txBody>
      </p:sp>
    </p:spTree>
    <p:extLst>
      <p:ext uri="{BB962C8B-B14F-4D97-AF65-F5344CB8AC3E}">
        <p14:creationId xmlns:p14="http://schemas.microsoft.com/office/powerpoint/2010/main" val="2092342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 now wanted to provide Council with a brief review of the OKR framework that was adopted for our evaluating strategic performance before we delve into our year 2 progress results.</a:t>
            </a:r>
          </a:p>
          <a:p>
            <a:pPr>
              <a:lnSpc>
                <a:spcPct val="107000"/>
              </a:lnSpc>
              <a:spcAft>
                <a:spcPts val="800"/>
              </a:spcAft>
            </a:pPr>
            <a:endParaRPr lang="en-CA"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t>*CLICK</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5</a:t>
            </a:fld>
            <a:endParaRPr lang="en-CA"/>
          </a:p>
        </p:txBody>
      </p:sp>
    </p:spTree>
    <p:extLst>
      <p:ext uri="{BB962C8B-B14F-4D97-AF65-F5344CB8AC3E}">
        <p14:creationId xmlns:p14="http://schemas.microsoft.com/office/powerpoint/2010/main" val="249348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Using the OKR framework for our Corporate Strategic Plan allows staff to set and track measurable goals and their outcomes.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framework pairs </a:t>
            </a:r>
            <a:r>
              <a:rPr lang="en-CA" sz="1800" dirty="0">
                <a:effectLst/>
                <a:latin typeface="Arial" panose="020B0604020202020204" pitchFamily="34" charset="0"/>
                <a:ea typeface="Aptos" panose="020B0004020202020204" pitchFamily="34" charset="0"/>
              </a:rPr>
              <a:t>the objectives we want to achieve with the key results we will use to measure progress of that objective</a:t>
            </a:r>
            <a:r>
              <a:rPr lang="en-CA" sz="1800" dirty="0">
                <a:effectLst/>
                <a:latin typeface="Arial" panose="020B0604020202020204" pitchFamily="34" charset="0"/>
                <a:ea typeface="Times New Roman" panose="02020603050405020304" pitchFamily="18" charset="0"/>
              </a:rPr>
              <a:t>​.</a:t>
            </a:r>
          </a:p>
          <a:p>
            <a:pPr fontAlgn="base"/>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It is important to note that most other municipalities in York Region are now moving away from the RBA framework for their strategic plans and are beginning to use the OKR framework.</a:t>
            </a:r>
          </a:p>
          <a:p>
            <a:pPr fontAlgn="base"/>
            <a:r>
              <a:rPr lang="en-CA"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CA" sz="18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Additionally, because the Corporate Strategic Plan is a component of Kings evolving Corporate Performance Accountability Program, staff will continue publishing this “Annual Progress Report” in the second quarter of each year of the plan.</a:t>
            </a:r>
          </a:p>
          <a:p>
            <a:pPr fontAlgn="base"/>
            <a:endParaRPr lang="en-CA" sz="1800" dirty="0">
              <a:solidFill>
                <a:srgbClr val="000000"/>
              </a:solidFill>
              <a:effectLst/>
              <a:latin typeface="Aptos" panose="020B00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*CLICK</a:t>
            </a:r>
          </a:p>
          <a:p>
            <a:pPr fontAlgn="base"/>
            <a:endParaRPr lang="en-CA" dirty="0"/>
          </a:p>
        </p:txBody>
      </p:sp>
      <p:sp>
        <p:nvSpPr>
          <p:cNvPr id="4" name="Slide Number Placeholder 3"/>
          <p:cNvSpPr>
            <a:spLocks noGrp="1"/>
          </p:cNvSpPr>
          <p:nvPr>
            <p:ph type="sldNum" sz="quarter" idx="5"/>
          </p:nvPr>
        </p:nvSpPr>
        <p:spPr/>
        <p:txBody>
          <a:bodyPr/>
          <a:lstStyle/>
          <a:p>
            <a:fld id="{F67E41EA-D298-4406-B8E4-E6BFEF2D3F21}" type="slidenum">
              <a:rPr lang="en-CA" smtClean="0"/>
              <a:t>6</a:t>
            </a:fld>
            <a:endParaRPr lang="en-CA"/>
          </a:p>
        </p:txBody>
      </p:sp>
    </p:spTree>
    <p:extLst>
      <p:ext uri="{BB962C8B-B14F-4D97-AF65-F5344CB8AC3E}">
        <p14:creationId xmlns:p14="http://schemas.microsoft.com/office/powerpoint/2010/main" val="377524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As a quick refresher, </a:t>
            </a:r>
          </a:p>
          <a:p>
            <a:pPr fontAlgn="base"/>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OKRs are created top-down but reported on and measured from the bottom up.</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OKRs were first set at the organizational level through Council who determined priority areas and objectives.</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endParaRPr lang="en-CA"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They are then rolled down to departments who work towards achieving key results by planning and then undertaking specific actions in addition to their day to day work and daily workplans.</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Essentially, planned individual staff actions lead to the achievement of a Key Result, which lets us know that we have made progress towards achieving an objective. This in turn, drives King forward on the priorities that council have set and that we have been asked to deliver on. </a:t>
            </a:r>
          </a:p>
          <a:p>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*CLICK</a:t>
            </a:r>
          </a:p>
          <a:p>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F67E41EA-D298-4406-B8E4-E6BFEF2D3F21}" type="slidenum">
              <a:rPr lang="en-CA" smtClean="0"/>
              <a:t>7</a:t>
            </a:fld>
            <a:endParaRPr lang="en-CA"/>
          </a:p>
        </p:txBody>
      </p:sp>
    </p:spTree>
    <p:extLst>
      <p:ext uri="{BB962C8B-B14F-4D97-AF65-F5344CB8AC3E}">
        <p14:creationId xmlns:p14="http://schemas.microsoft.com/office/powerpoint/2010/main" val="339985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69959-1DB4-6ABC-7BAD-008F76F23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C0B7C-2933-3FB7-E39E-1A8D00AC4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84974-4CAA-108F-11C2-FDD53E01E2CF}"/>
              </a:ext>
            </a:extLst>
          </p:cNvPr>
          <p:cNvSpPr>
            <a:spLocks noGrp="1"/>
          </p:cNvSpPr>
          <p:nvPr>
            <p:ph type="body" idx="1"/>
          </p:nvPr>
        </p:nvSpPr>
        <p:spPr/>
        <p:txBody>
          <a:bodyPr/>
          <a:lstStyle/>
          <a:p>
            <a:pPr>
              <a:buNone/>
            </a:pPr>
            <a:r>
              <a:rPr lang="en-US" sz="1200" b="1" dirty="0">
                <a:effectLst/>
                <a:latin typeface="Aptos Display" panose="020B0004020202020204" pitchFamily="34" charset="0"/>
                <a:ea typeface="Aptos" panose="020B0004020202020204" pitchFamily="34" charset="0"/>
                <a:cs typeface="Aptos" panose="020B0004020202020204" pitchFamily="34" charset="0"/>
              </a:rPr>
              <a:t>Here is an example of the OKR framework that can be related to everyday life. Lets say:</a:t>
            </a:r>
            <a:endParaRPr lang="en-CA" sz="11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US" sz="1200" dirty="0">
                <a:effectLst/>
                <a:latin typeface="Aptos Display" panose="020B0004020202020204" pitchFamily="34" charset="0"/>
                <a:ea typeface="Times New Roman" panose="02020603050405020304" pitchFamily="18" charset="0"/>
                <a:cs typeface="Aptos" panose="020B0004020202020204" pitchFamily="34" charset="0"/>
              </a:rPr>
              <a:t>Your Priority is to Be More Active </a:t>
            </a:r>
            <a:endParaRPr lang="en-CA" sz="11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US" sz="1200" dirty="0">
                <a:effectLst/>
                <a:latin typeface="Aptos Display" panose="020B0004020202020204" pitchFamily="34" charset="0"/>
                <a:ea typeface="Times New Roman" panose="02020603050405020304" pitchFamily="18" charset="0"/>
                <a:cs typeface="Aptos" panose="020B0004020202020204" pitchFamily="34" charset="0"/>
              </a:rPr>
              <a:t>An Objective you may have for yourself to help achieve that priority is to Run the Southlake 5K </a:t>
            </a:r>
            <a:endParaRPr lang="en-CA" sz="11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US" sz="1200" dirty="0">
                <a:effectLst/>
                <a:latin typeface="Aptos Display" panose="020B0004020202020204" pitchFamily="34" charset="0"/>
                <a:ea typeface="Times New Roman" panose="02020603050405020304" pitchFamily="18" charset="0"/>
                <a:cs typeface="Aptos" panose="020B0004020202020204" pitchFamily="34" charset="0"/>
              </a:rPr>
              <a:t>Some Key Results that will help let you know that you are working towards achieving your objective may be:</a:t>
            </a:r>
          </a:p>
          <a:p>
            <a:pPr marL="800100" lvl="1" indent="-342900">
              <a:buSzPts val="1000"/>
              <a:buFont typeface="Symbol" panose="05050102010706020507" pitchFamily="18" charset="2"/>
              <a:buChar char=""/>
              <a:tabLst>
                <a:tab pos="457200" algn="l"/>
              </a:tabLst>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Run 2k a day </a:t>
            </a:r>
          </a:p>
          <a:p>
            <a:pPr marL="800100" lvl="1" indent="-342900">
              <a:buSzPts val="1000"/>
              <a:buFont typeface="Symbol" panose="05050102010706020507" pitchFamily="18" charset="2"/>
              <a:buChar char=""/>
              <a:tabLst>
                <a:tab pos="457200" algn="l"/>
              </a:tabLst>
            </a:pPr>
            <a:r>
              <a:rPr lang="en-US" sz="1100" dirty="0">
                <a:effectLst/>
                <a:latin typeface="Aptos Display" panose="020B0004020202020204" pitchFamily="34" charset="0"/>
                <a:ea typeface="Times New Roman" panose="02020603050405020304" pitchFamily="18" charset="0"/>
                <a:cs typeface="Times New Roman" panose="02020603050405020304" pitchFamily="18" charset="0"/>
              </a:rPr>
              <a:t>Walk 5k once each week</a:t>
            </a: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tab pos="914400" algn="l"/>
              </a:tabLst>
              <a:defRPr/>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Lift weights twice each week </a:t>
            </a:r>
            <a:r>
              <a:rPr lang="en-US" sz="1100" dirty="0">
                <a:effectLst/>
                <a:latin typeface="Aptos Display" panose="020B0004020202020204" pitchFamily="34" charset="0"/>
                <a:ea typeface="Times New Roman" panose="02020603050405020304" pitchFamily="18" charset="0"/>
                <a:cs typeface="Times New Roman" panose="02020603050405020304" pitchFamily="18" charset="0"/>
              </a:rPr>
              <a:t>for 2 months leading up to the race</a:t>
            </a: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US" sz="1200" dirty="0">
                <a:effectLst/>
                <a:latin typeface="Aptos Display" panose="020B0004020202020204" pitchFamily="34" charset="0"/>
                <a:ea typeface="Times New Roman" panose="02020603050405020304" pitchFamily="18" charset="0"/>
                <a:cs typeface="Aptos" panose="020B0004020202020204" pitchFamily="34" charset="0"/>
              </a:rPr>
              <a:t>Some actions that you might perform to help achieve your key results would be to: </a:t>
            </a:r>
          </a:p>
          <a:p>
            <a:pPr marL="742950" lvl="1" indent="-285750">
              <a:buSzPts val="1000"/>
              <a:buFont typeface="Courier New" panose="02070309020205020404" pitchFamily="49" charset="0"/>
              <a:buChar char="o"/>
              <a:tabLst>
                <a:tab pos="914400" algn="l"/>
              </a:tabLst>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Plan a 2 KM &amp; 5KM route</a:t>
            </a:r>
          </a:p>
          <a:p>
            <a:pPr marL="742950" lvl="1" indent="-285750">
              <a:buSzPts val="1000"/>
              <a:buFont typeface="Courier New" panose="02070309020205020404" pitchFamily="49" charset="0"/>
              <a:buChar char="o"/>
              <a:tabLst>
                <a:tab pos="914400" algn="l"/>
              </a:tabLst>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Create a lifting routine</a:t>
            </a:r>
          </a:p>
          <a:p>
            <a:pPr marL="742950" lvl="1" indent="-285750">
              <a:buSzPts val="1000"/>
              <a:buFont typeface="Courier New" panose="02070309020205020404" pitchFamily="49" charset="0"/>
              <a:buChar char="o"/>
              <a:tabLst>
                <a:tab pos="914400" algn="l"/>
              </a:tabLst>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Create a weekly training schedule</a:t>
            </a:r>
          </a:p>
          <a:p>
            <a:pPr marL="742950" lvl="1" indent="-285750">
              <a:buSzPts val="1000"/>
              <a:buFont typeface="Courier New" panose="02070309020205020404" pitchFamily="49" charset="0"/>
              <a:buChar char="o"/>
              <a:tabLst>
                <a:tab pos="914400" algn="l"/>
              </a:tabLst>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Block off time in calendar</a:t>
            </a:r>
          </a:p>
          <a:p>
            <a:pPr marL="742950" lvl="1" indent="-285750">
              <a:buSzPts val="1000"/>
              <a:buFont typeface="Courier New" panose="02070309020205020404" pitchFamily="49" charset="0"/>
              <a:buChar char="o"/>
              <a:tabLst>
                <a:tab pos="914400" algn="l"/>
              </a:tabLst>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Set morning and afternoon training alarms</a:t>
            </a: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cs typeface="Calibri" panose="020F0502020204030204" pitchFamily="34" charset="0"/>
              </a:rPr>
              <a:t>As you can see with this example, the OKR framework allows you to plan </a:t>
            </a:r>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individual actions, which lead to the achievement of Key Results, in turn, letting us know that we have made progress towards reaching our  objective and ultimately our overall priority.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ptos" panose="020B0004020202020204" pitchFamily="34" charset="0"/>
              <a:cs typeface="Calibri" panose="020F0502020204030204" pitchFamily="34" charset="0"/>
            </a:endParaRPr>
          </a:p>
          <a:p>
            <a:endParaRPr lang="en-CA" dirty="0"/>
          </a:p>
        </p:txBody>
      </p:sp>
      <p:sp>
        <p:nvSpPr>
          <p:cNvPr id="4" name="Slide Number Placeholder 3">
            <a:extLst>
              <a:ext uri="{FF2B5EF4-FFF2-40B4-BE49-F238E27FC236}">
                <a16:creationId xmlns:a16="http://schemas.microsoft.com/office/drawing/2014/main" id="{786A5322-419C-FCC8-7404-F153C302202F}"/>
              </a:ext>
            </a:extLst>
          </p:cNvPr>
          <p:cNvSpPr>
            <a:spLocks noGrp="1"/>
          </p:cNvSpPr>
          <p:nvPr>
            <p:ph type="sldNum" sz="quarter" idx="5"/>
          </p:nvPr>
        </p:nvSpPr>
        <p:spPr/>
        <p:txBody>
          <a:bodyPr/>
          <a:lstStyle/>
          <a:p>
            <a:fld id="{F67E41EA-D298-4406-B8E4-E6BFEF2D3F21}" type="slidenum">
              <a:rPr lang="en-CA" smtClean="0"/>
              <a:t>8</a:t>
            </a:fld>
            <a:endParaRPr lang="en-CA"/>
          </a:p>
        </p:txBody>
      </p:sp>
    </p:spTree>
    <p:extLst>
      <p:ext uri="{BB962C8B-B14F-4D97-AF65-F5344CB8AC3E}">
        <p14:creationId xmlns:p14="http://schemas.microsoft.com/office/powerpoint/2010/main" val="201576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This is a visual of our King Strategic Plan using the OKR framework.</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b="0" i="0" u="none" strike="noStrike" dirty="0">
                <a:solidFill>
                  <a:srgbClr val="000000"/>
                </a:solidFill>
                <a:effectLst/>
                <a:latin typeface="Calibri" panose="020F0502020204030204" pitchFamily="34" charset="0"/>
              </a:rPr>
              <a:t>At the top of the plan is Kings 4 priority areas, which represent the top strategic priorities identified by Council.</a:t>
            </a:r>
          </a:p>
          <a:p>
            <a:pPr fontAlgn="base"/>
            <a:endParaRPr lang="en-US" sz="18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Under each priority area, there are 2 related objectives, which are goals we want to achieve, and then we also have multiple key results that measure our progress towards the objective and overarching Council priority.</a:t>
            </a:r>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effectLst/>
                <a:latin typeface="Arial" panose="020B0604020202020204" pitchFamily="34"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Today, I will be telling you about the individual actions that staff have undertaken in the 2024 year that have helped King make progress toward achieving our key results, objectives and priorities.</a:t>
            </a:r>
            <a:r>
              <a:rPr lang="en-US" sz="1800" dirty="0">
                <a:effectLst/>
                <a:latin typeface="Arial" panose="020B0604020202020204" pitchFamily="34" charset="0"/>
                <a:ea typeface="Times New Roman" panose="02020603050405020304" pitchFamily="18" charset="0"/>
              </a:rPr>
              <a:t>​</a:t>
            </a:r>
          </a:p>
          <a:p>
            <a:pPr fontAlgn="base"/>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dirty="0"/>
              <a:t>*CLICK</a:t>
            </a:r>
          </a:p>
          <a:p>
            <a:pPr fontAlgn="base"/>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7E41EA-D298-4406-B8E4-E6BFEF2D3F21}" type="slidenum">
              <a:rPr lang="en-CA" smtClean="0"/>
              <a:t>9</a:t>
            </a:fld>
            <a:endParaRPr lang="en-CA"/>
          </a:p>
        </p:txBody>
      </p:sp>
    </p:spTree>
    <p:extLst>
      <p:ext uri="{BB962C8B-B14F-4D97-AF65-F5344CB8AC3E}">
        <p14:creationId xmlns:p14="http://schemas.microsoft.com/office/powerpoint/2010/main" val="2407305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D987-3F6F-2BAE-1D58-8A8788E44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8C0DC44-F93E-BA85-34D7-21C4252AB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54DEB6A-E01B-F7BC-6967-48C359B67815}"/>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5" name="Footer Placeholder 4">
            <a:extLst>
              <a:ext uri="{FF2B5EF4-FFF2-40B4-BE49-F238E27FC236}">
                <a16:creationId xmlns:a16="http://schemas.microsoft.com/office/drawing/2014/main" id="{B9E52672-B348-2708-BB40-A998AB9B91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63351BC-AF6D-27AD-D527-1E0BFD7C5D87}"/>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3859639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3127-C53D-CCF8-F99C-CBA60FDE18C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17B021E-4220-DE54-EB9D-2DB52E7BED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812C3BF-50DE-13CF-4A74-268F8AAD74B8}"/>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5" name="Footer Placeholder 4">
            <a:extLst>
              <a:ext uri="{FF2B5EF4-FFF2-40B4-BE49-F238E27FC236}">
                <a16:creationId xmlns:a16="http://schemas.microsoft.com/office/drawing/2014/main" id="{04CAE95A-E144-0285-E69C-CAFECA0DCD3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6E57A59-8135-80C1-215C-FEAAD7A2D31C}"/>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2556855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74AF55-3FE5-46E5-9EA7-95E3ED8389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4C522B7-3928-E5FA-539A-14F8373D4F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BE676BA-757F-FD3B-EF81-7F9055C51A48}"/>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5" name="Footer Placeholder 4">
            <a:extLst>
              <a:ext uri="{FF2B5EF4-FFF2-40B4-BE49-F238E27FC236}">
                <a16:creationId xmlns:a16="http://schemas.microsoft.com/office/drawing/2014/main" id="{930CFFAF-CC9C-19BC-B2A5-CB1B26F559F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FCFA28-C260-F5A7-C2AC-46D481048ED0}"/>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364987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38EF-C705-6962-B3DB-A1AE553DADF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439E16E-0FC5-EB4B-070C-2FE4E85FE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3774384-DC62-9995-23C2-9D72C0335D23}"/>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5" name="Footer Placeholder 4">
            <a:extLst>
              <a:ext uri="{FF2B5EF4-FFF2-40B4-BE49-F238E27FC236}">
                <a16:creationId xmlns:a16="http://schemas.microsoft.com/office/drawing/2014/main" id="{FF3B0392-0977-F7DB-5010-43380D47C41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1F8B5E2-E557-A282-2964-F77CFC18CF31}"/>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72294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AE173-41C8-76D8-34D7-8AEA0BE418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BE2A706-4BD6-2ACF-19B3-37BB8D266E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E7C91-6EC3-A562-D113-6343018692FB}"/>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5" name="Footer Placeholder 4">
            <a:extLst>
              <a:ext uri="{FF2B5EF4-FFF2-40B4-BE49-F238E27FC236}">
                <a16:creationId xmlns:a16="http://schemas.microsoft.com/office/drawing/2014/main" id="{731555FE-7422-116D-B6F9-9D362E30B0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8C0B1C-424A-5116-4B48-7BA5D1DAE9F9}"/>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96848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14ED2-FD5E-968A-5375-166A9778FAC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764AE0D-1C85-9602-D261-3A68778AB1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07EBC63-91B7-9FA4-8F88-07C1BBF8AA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C98585A-870E-FE5A-CC89-6E4E88031925}"/>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6" name="Footer Placeholder 5">
            <a:extLst>
              <a:ext uri="{FF2B5EF4-FFF2-40B4-BE49-F238E27FC236}">
                <a16:creationId xmlns:a16="http://schemas.microsoft.com/office/drawing/2014/main" id="{B1C3B714-F9D7-1ADE-0A47-B3171CFE009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74EE358-DD90-C30E-D54F-A13FC3285B23}"/>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281061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F359-1E5F-1D95-7CC7-59F56CFC2A2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9A1A34E-DE65-2E23-E648-F93ABE0D15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F59AB-A839-CEF3-9D7D-D6C0B07697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A897804-EFDB-6938-5520-21DE3AC7D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386BC-E957-0CF4-8955-03204A4850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49BE79D-563E-1C9E-255D-375D1E18B369}"/>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8" name="Footer Placeholder 7">
            <a:extLst>
              <a:ext uri="{FF2B5EF4-FFF2-40B4-BE49-F238E27FC236}">
                <a16:creationId xmlns:a16="http://schemas.microsoft.com/office/drawing/2014/main" id="{4CE8C003-BFCA-18BC-1790-C424671F3D7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F62E75C-A256-EA0C-75F8-2EEED852C5F6}"/>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396327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1D9A1-C662-51BD-F56F-9EEE0322A70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6DDA3F2-A9E3-5078-2C19-2A701B497D31}"/>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4" name="Footer Placeholder 3">
            <a:extLst>
              <a:ext uri="{FF2B5EF4-FFF2-40B4-BE49-F238E27FC236}">
                <a16:creationId xmlns:a16="http://schemas.microsoft.com/office/drawing/2014/main" id="{5695D415-5577-FB36-07E2-A134ACE48BE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CF3B0EF-1B25-F50A-4387-DD5790C9ECA3}"/>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167896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8DA19F-5949-DF41-09F7-8A84BF9BBF61}"/>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3" name="Footer Placeholder 2">
            <a:extLst>
              <a:ext uri="{FF2B5EF4-FFF2-40B4-BE49-F238E27FC236}">
                <a16:creationId xmlns:a16="http://schemas.microsoft.com/office/drawing/2014/main" id="{57654199-2828-DF10-016A-0A4B230640B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6C0AEB-982E-AAA2-D22A-F2FD2D6CADFE}"/>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261070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265F-359C-18E5-ACF4-9DF012D97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DF348A2-47F1-6117-B2FA-65B29D82B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0F611EC-BD08-B340-B80A-82E5F728A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2838C-7195-1933-47E1-614D6AFFDB69}"/>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6" name="Footer Placeholder 5">
            <a:extLst>
              <a:ext uri="{FF2B5EF4-FFF2-40B4-BE49-F238E27FC236}">
                <a16:creationId xmlns:a16="http://schemas.microsoft.com/office/drawing/2014/main" id="{B8310D5B-D908-22DF-DD73-6225F3016C3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8C5100-C527-BBFA-EDB2-391C4E57AF5C}"/>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92042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9943-49A1-6F50-D178-A83270D23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11F4FA1-45E9-D9D8-55BF-160D5770C6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E791495-2BE4-A461-7C9A-79DF857B5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3A1E40-D0EE-FD0D-C7FD-3C48B7A9084F}"/>
              </a:ext>
            </a:extLst>
          </p:cNvPr>
          <p:cNvSpPr>
            <a:spLocks noGrp="1"/>
          </p:cNvSpPr>
          <p:nvPr>
            <p:ph type="dt" sz="half" idx="10"/>
          </p:nvPr>
        </p:nvSpPr>
        <p:spPr/>
        <p:txBody>
          <a:bodyPr/>
          <a:lstStyle/>
          <a:p>
            <a:fld id="{33BA177F-DD3F-4407-8658-6D1F6B8785B3}" type="datetimeFigureOut">
              <a:rPr lang="en-CA" smtClean="0"/>
              <a:t>2025-04-28</a:t>
            </a:fld>
            <a:endParaRPr lang="en-CA"/>
          </a:p>
        </p:txBody>
      </p:sp>
      <p:sp>
        <p:nvSpPr>
          <p:cNvPr id="6" name="Footer Placeholder 5">
            <a:extLst>
              <a:ext uri="{FF2B5EF4-FFF2-40B4-BE49-F238E27FC236}">
                <a16:creationId xmlns:a16="http://schemas.microsoft.com/office/drawing/2014/main" id="{C5F37590-A7DF-B874-BD64-A83CC43143F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767126A-D36C-7748-E5AD-3A27D66DA3E4}"/>
              </a:ext>
            </a:extLst>
          </p:cNvPr>
          <p:cNvSpPr>
            <a:spLocks noGrp="1"/>
          </p:cNvSpPr>
          <p:nvPr>
            <p:ph type="sldNum" sz="quarter" idx="12"/>
          </p:nvPr>
        </p:nvSpPr>
        <p:spPr/>
        <p:txBody>
          <a:bodyPr/>
          <a:lstStyle/>
          <a:p>
            <a:fld id="{DFB5F155-EB80-4824-A8CB-070BADC52237}" type="slidenum">
              <a:rPr lang="en-CA" smtClean="0"/>
              <a:t>‹#›</a:t>
            </a:fld>
            <a:endParaRPr lang="en-CA"/>
          </a:p>
        </p:txBody>
      </p:sp>
    </p:spTree>
    <p:extLst>
      <p:ext uri="{BB962C8B-B14F-4D97-AF65-F5344CB8AC3E}">
        <p14:creationId xmlns:p14="http://schemas.microsoft.com/office/powerpoint/2010/main" val="2590601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E87E7-7E3A-4D57-EEF1-F8CEF07A5A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E2E149-4278-CEED-23C9-0AD7470AE2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E81A91E-90D3-9DB8-7640-F0D79B7E1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BA177F-DD3F-4407-8658-6D1F6B8785B3}" type="datetimeFigureOut">
              <a:rPr lang="en-CA" smtClean="0"/>
              <a:t>2025-04-28</a:t>
            </a:fld>
            <a:endParaRPr lang="en-CA"/>
          </a:p>
        </p:txBody>
      </p:sp>
      <p:sp>
        <p:nvSpPr>
          <p:cNvPr id="5" name="Footer Placeholder 4">
            <a:extLst>
              <a:ext uri="{FF2B5EF4-FFF2-40B4-BE49-F238E27FC236}">
                <a16:creationId xmlns:a16="http://schemas.microsoft.com/office/drawing/2014/main" id="{4DCF85B2-5217-69F6-26AD-D9C73F060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29F617A9-9A78-7B4F-376B-93F5B3B3AD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5F155-EB80-4824-A8CB-070BADC52237}" type="slidenum">
              <a:rPr lang="en-CA" smtClean="0"/>
              <a:t>‹#›</a:t>
            </a:fld>
            <a:endParaRPr lang="en-CA"/>
          </a:p>
        </p:txBody>
      </p:sp>
    </p:spTree>
    <p:extLst>
      <p:ext uri="{BB962C8B-B14F-4D97-AF65-F5344CB8AC3E}">
        <p14:creationId xmlns:p14="http://schemas.microsoft.com/office/powerpoint/2010/main" val="175010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2.wdp"/><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png"/><Relationship Id="rId7"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2.wdp"/><Relationship Id="rId9"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14/relationships/chartEx" Target="../charts/chartEx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microsoft.com/office/2014/relationships/chartEx" Target="../charts/chartEx2.xml"/><Relationship Id="rId3" Type="http://schemas.openxmlformats.org/officeDocument/2006/relationships/image" Target="../media/image2.png"/><Relationship Id="rId7"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microsoft.com/office/2007/relationships/hdphoto" Target="../media/hdphoto2.wdp"/><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hart" Target="../charts/chart24.xml"/><Relationship Id="rId3" Type="http://schemas.microsoft.com/office/2014/relationships/chartEx" Target="../charts/chartEx3.xml"/><Relationship Id="rId7" Type="http://schemas.openxmlformats.org/officeDocument/2006/relationships/chart" Target="../charts/chart2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chart" Target="../charts/chart25.xml"/><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microsoft.com/office/2007/relationships/hdphoto" Target="../media/hdphoto3.wdp"/><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jpe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jpe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png"/><Relationship Id="rId4" Type="http://schemas.openxmlformats.org/officeDocument/2006/relationships/diagramLayout" Target="../diagrams/layout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8.jpeg"/><Relationship Id="rId4" Type="http://schemas.openxmlformats.org/officeDocument/2006/relationships/diagramLayout" Target="../diagrams/layout3.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1" descr="A building with flags in front of it&#10;&#10;Description automatically generated with low confidence">
            <a:extLst>
              <a:ext uri="{FF2B5EF4-FFF2-40B4-BE49-F238E27FC236}">
                <a16:creationId xmlns:a16="http://schemas.microsoft.com/office/drawing/2014/main" id="{339D87FF-4ACD-FBB4-726F-456FB5595EE0}"/>
              </a:ext>
            </a:extLst>
          </p:cNvPr>
          <p:cNvPicPr>
            <a:picLocks noChangeAspect="1"/>
          </p:cNvPicPr>
          <p:nvPr/>
        </p:nvPicPr>
        <p:blipFill rotWithShape="1">
          <a:blip r:embed="rId3" cstate="print">
            <a:alphaModFix amt="35000"/>
            <a:extLst>
              <a:ext uri="{BEBA8EAE-BF5A-486C-A8C5-ECC9F3942E4B}">
                <a14:imgProps xmlns:a14="http://schemas.microsoft.com/office/drawing/2010/main">
                  <a14:imgLayer r:embed="rId4">
                    <a14:imgEffect>
                      <a14:colorTemperature colorTemp="5620"/>
                    </a14:imgEffect>
                    <a14:imgEffect>
                      <a14:brightnessContrast contrast="-20000"/>
                    </a14:imgEffect>
                  </a14:imgLayer>
                </a14:imgProps>
              </a:ext>
              <a:ext uri="{28A0092B-C50C-407E-A947-70E740481C1C}">
                <a14:useLocalDpi xmlns:a14="http://schemas.microsoft.com/office/drawing/2010/main" val="0"/>
              </a:ext>
            </a:extLst>
          </a:blip>
          <a:srcRect t="25000"/>
          <a:stretch/>
        </p:blipFill>
        <p:spPr>
          <a:xfrm>
            <a:off x="-1" y="0"/>
            <a:ext cx="12191999" cy="6857990"/>
          </a:xfrm>
          <a:prstGeom prst="rect">
            <a:avLst/>
          </a:prstGeom>
        </p:spPr>
      </p:pic>
      <p:sp>
        <p:nvSpPr>
          <p:cNvPr id="2" name="Title 1">
            <a:extLst>
              <a:ext uri="{FF2B5EF4-FFF2-40B4-BE49-F238E27FC236}">
                <a16:creationId xmlns:a16="http://schemas.microsoft.com/office/drawing/2014/main" id="{67A31634-B073-4D3F-B34D-E2132AD8A673}"/>
              </a:ext>
            </a:extLst>
          </p:cNvPr>
          <p:cNvSpPr>
            <a:spLocks noGrp="1"/>
          </p:cNvSpPr>
          <p:nvPr>
            <p:ph type="ctrTitle"/>
          </p:nvPr>
        </p:nvSpPr>
        <p:spPr>
          <a:xfrm>
            <a:off x="384282" y="1888160"/>
            <a:ext cx="11807718" cy="2842146"/>
          </a:xfrm>
          <a:effectLst>
            <a:outerShdw blurRad="50800" dist="38100" dir="2700000" algn="tl" rotWithShape="0">
              <a:prstClr val="black">
                <a:alpha val="40000"/>
              </a:prstClr>
            </a:outerShdw>
          </a:effectLst>
        </p:spPr>
        <p:txBody>
          <a:bodyPr>
            <a:noAutofit/>
          </a:bodyPr>
          <a:lstStyle/>
          <a:p>
            <a:pPr algn="l"/>
            <a:r>
              <a:rPr lang="en-CA" sz="4800" b="1" dirty="0">
                <a:solidFill>
                  <a:schemeClr val="accent6">
                    <a:lumMod val="75000"/>
                  </a:schemeClr>
                </a:solidFill>
                <a:latin typeface="Raleway" pitchFamily="2" charset="0"/>
                <a:cs typeface="Arial" panose="020B0604020202020204" pitchFamily="34" charset="0"/>
              </a:rPr>
              <a:t>2023-2026 Corporate Strategic Plan </a:t>
            </a:r>
            <a:br>
              <a:rPr lang="en-CA" sz="6600" b="1" dirty="0">
                <a:solidFill>
                  <a:srgbClr val="0078BF"/>
                </a:solidFill>
                <a:latin typeface="Raleway" pitchFamily="2" charset="0"/>
                <a:cs typeface="Arial" panose="020B0604020202020204" pitchFamily="34" charset="0"/>
              </a:rPr>
            </a:br>
            <a:r>
              <a:rPr lang="en-CA" sz="6600" b="1" dirty="0">
                <a:solidFill>
                  <a:srgbClr val="0078BF"/>
                </a:solidFill>
                <a:latin typeface="Raleway" pitchFamily="2" charset="0"/>
                <a:cs typeface="Arial" panose="020B0604020202020204" pitchFamily="34" charset="0"/>
              </a:rPr>
              <a:t>Year 2 (2024) Annual Progress Report </a:t>
            </a:r>
            <a:br>
              <a:rPr lang="en-CA" sz="1800" b="1" dirty="0">
                <a:solidFill>
                  <a:schemeClr val="accent6"/>
                </a:solidFill>
                <a:latin typeface="Raleway" pitchFamily="2" charset="0"/>
                <a:cs typeface="Arial" panose="020B0604020202020204" pitchFamily="34" charset="0"/>
              </a:rPr>
            </a:br>
            <a:endParaRPr lang="en-CA" sz="3600" dirty="0">
              <a:solidFill>
                <a:schemeClr val="accent6"/>
              </a:solidFill>
              <a:latin typeface="Raleway" pitchFamily="2" charset="0"/>
              <a:cs typeface="Arial" panose="020B0604020202020204" pitchFamily="34" charset="0"/>
            </a:endParaRPr>
          </a:p>
        </p:txBody>
      </p:sp>
      <p:sp>
        <p:nvSpPr>
          <p:cNvPr id="8" name="Subtitle 7">
            <a:extLst>
              <a:ext uri="{FF2B5EF4-FFF2-40B4-BE49-F238E27FC236}">
                <a16:creationId xmlns:a16="http://schemas.microsoft.com/office/drawing/2014/main" id="{C12565F2-80FD-117E-0FC0-2644E27E0ABB}"/>
              </a:ext>
            </a:extLst>
          </p:cNvPr>
          <p:cNvSpPr>
            <a:spLocks noGrp="1"/>
          </p:cNvSpPr>
          <p:nvPr>
            <p:ph type="subTitle" idx="1"/>
          </p:nvPr>
        </p:nvSpPr>
        <p:spPr>
          <a:xfrm>
            <a:off x="384280" y="4427359"/>
            <a:ext cx="12164008" cy="1655762"/>
          </a:xfrm>
        </p:spPr>
        <p:txBody>
          <a:bodyPr>
            <a:normAutofit/>
          </a:bodyPr>
          <a:lstStyle/>
          <a:p>
            <a:pPr algn="l"/>
            <a:r>
              <a:rPr lang="en-CA" sz="2000" b="1" dirty="0">
                <a:ln w="0"/>
                <a:effectLst>
                  <a:outerShdw blurRad="38100" dist="19050" dir="2700000" algn="tl" rotWithShape="0">
                    <a:schemeClr val="dk1">
                      <a:alpha val="40000"/>
                    </a:schemeClr>
                  </a:outerShdw>
                </a:effectLst>
                <a:latin typeface="Raleway" pitchFamily="2" charset="0"/>
                <a:cs typeface="Arial" panose="020B0604020202020204" pitchFamily="34" charset="0"/>
              </a:rPr>
              <a:t>Presented To</a:t>
            </a:r>
            <a:r>
              <a:rPr lang="en-CA" sz="2000" dirty="0">
                <a:ln w="0"/>
                <a:effectLst>
                  <a:outerShdw blurRad="38100" dist="19050" dir="2700000" algn="tl" rotWithShape="0">
                    <a:schemeClr val="dk1">
                      <a:alpha val="40000"/>
                    </a:schemeClr>
                  </a:outerShdw>
                </a:effectLst>
                <a:latin typeface="Raleway" pitchFamily="2" charset="0"/>
                <a:cs typeface="Arial" panose="020B0604020202020204" pitchFamily="34" charset="0"/>
              </a:rPr>
              <a:t>: Township Council</a:t>
            </a:r>
          </a:p>
          <a:p>
            <a:pPr algn="l"/>
            <a:r>
              <a:rPr lang="en-CA" sz="2000" b="1" dirty="0">
                <a:ln w="0"/>
                <a:effectLst>
                  <a:outerShdw blurRad="38100" dist="19050" dir="2700000" algn="tl" rotWithShape="0">
                    <a:schemeClr val="dk1">
                      <a:alpha val="40000"/>
                    </a:schemeClr>
                  </a:outerShdw>
                </a:effectLst>
                <a:latin typeface="Raleway" pitchFamily="2" charset="0"/>
                <a:cs typeface="Arial" panose="020B0604020202020204" pitchFamily="34" charset="0"/>
              </a:rPr>
              <a:t>Presented On</a:t>
            </a:r>
            <a:r>
              <a:rPr lang="en-CA" sz="2000" dirty="0">
                <a:ln w="0"/>
                <a:effectLst>
                  <a:outerShdw blurRad="38100" dist="19050" dir="2700000" algn="tl" rotWithShape="0">
                    <a:schemeClr val="dk1">
                      <a:alpha val="40000"/>
                    </a:schemeClr>
                  </a:outerShdw>
                </a:effectLst>
                <a:latin typeface="Raleway" pitchFamily="2" charset="0"/>
                <a:cs typeface="Arial" panose="020B0604020202020204" pitchFamily="34" charset="0"/>
              </a:rPr>
              <a:t>: Tuesday April 29, 2025</a:t>
            </a:r>
          </a:p>
          <a:p>
            <a:pPr algn="l"/>
            <a:r>
              <a:rPr lang="en-CA" sz="2000" b="1" dirty="0">
                <a:ln w="0"/>
                <a:effectLst>
                  <a:outerShdw blurRad="38100" dist="19050" dir="2700000" algn="tl" rotWithShape="0">
                    <a:schemeClr val="dk1">
                      <a:alpha val="40000"/>
                    </a:schemeClr>
                  </a:outerShdw>
                </a:effectLst>
                <a:latin typeface="Raleway" pitchFamily="2" charset="0"/>
                <a:cs typeface="Arial" panose="020B0604020202020204" pitchFamily="34" charset="0"/>
              </a:rPr>
              <a:t>Presented By: </a:t>
            </a:r>
            <a:r>
              <a:rPr lang="en-CA" sz="2000" dirty="0">
                <a:ln w="0"/>
                <a:effectLst>
                  <a:outerShdw blurRad="38100" dist="19050" dir="2700000" algn="tl" rotWithShape="0">
                    <a:schemeClr val="dk1">
                      <a:alpha val="40000"/>
                    </a:schemeClr>
                  </a:outerShdw>
                </a:effectLst>
                <a:latin typeface="Raleway" pitchFamily="2" charset="0"/>
                <a:cs typeface="Arial" panose="020B0604020202020204" pitchFamily="34" charset="0"/>
              </a:rPr>
              <a:t>Cara Santoro, Supervisor of Strategy &amp; Transformation (A)</a:t>
            </a:r>
          </a:p>
          <a:p>
            <a:pPr algn="l"/>
            <a:endParaRPr lang="en-CA" sz="2000" dirty="0">
              <a:solidFill>
                <a:schemeClr val="accent1">
                  <a:lumMod val="60000"/>
                  <a:lumOff val="40000"/>
                </a:schemeClr>
              </a:solidFill>
              <a:latin typeface="Raleway" pitchFamily="2" charset="0"/>
              <a:cs typeface="Arial" panose="020B0604020202020204" pitchFamily="34" charset="0"/>
            </a:endParaRPr>
          </a:p>
        </p:txBody>
      </p:sp>
      <p:sp>
        <p:nvSpPr>
          <p:cNvPr id="3" name="Date Placeholder 2">
            <a:extLst>
              <a:ext uri="{FF2B5EF4-FFF2-40B4-BE49-F238E27FC236}">
                <a16:creationId xmlns:a16="http://schemas.microsoft.com/office/drawing/2014/main" id="{CAFD1966-0DC7-BC60-F6F5-F7222B324034}"/>
              </a:ext>
            </a:extLst>
          </p:cNvPr>
          <p:cNvSpPr>
            <a:spLocks noGrp="1"/>
          </p:cNvSpPr>
          <p:nvPr>
            <p:ph type="dt" sz="half" idx="10"/>
          </p:nvPr>
        </p:nvSpPr>
        <p:spPr/>
        <p:txBody>
          <a:bodyPr/>
          <a:lstStyle/>
          <a:p>
            <a:r>
              <a:rPr lang="en-US" dirty="0"/>
              <a:t>2024-05-13</a:t>
            </a:r>
            <a:endParaRPr lang="en-CA" dirty="0"/>
          </a:p>
        </p:txBody>
      </p:sp>
      <p:sp>
        <p:nvSpPr>
          <p:cNvPr id="4" name="Footer Placeholder 3">
            <a:extLst>
              <a:ext uri="{FF2B5EF4-FFF2-40B4-BE49-F238E27FC236}">
                <a16:creationId xmlns:a16="http://schemas.microsoft.com/office/drawing/2014/main" id="{DB126584-3F88-820C-3CC8-8E4972629713}"/>
              </a:ext>
            </a:extLst>
          </p:cNvPr>
          <p:cNvSpPr>
            <a:spLocks noGrp="1"/>
          </p:cNvSpPr>
          <p:nvPr>
            <p:ph type="ftr" sz="quarter" idx="11"/>
          </p:nvPr>
        </p:nvSpPr>
        <p:spPr/>
        <p:txBody>
          <a:bodyPr/>
          <a:lstStyle/>
          <a:p>
            <a:r>
              <a:rPr lang="en-US"/>
              <a:t>The Corporation of the Township of King</a:t>
            </a:r>
            <a:endParaRPr lang="en-CA"/>
          </a:p>
        </p:txBody>
      </p:sp>
      <p:sp>
        <p:nvSpPr>
          <p:cNvPr id="5" name="Slide Number Placeholder 4">
            <a:extLst>
              <a:ext uri="{FF2B5EF4-FFF2-40B4-BE49-F238E27FC236}">
                <a16:creationId xmlns:a16="http://schemas.microsoft.com/office/drawing/2014/main" id="{2DBDB0D4-5768-0A13-B106-B2C415F6DB76}"/>
              </a:ext>
            </a:extLst>
          </p:cNvPr>
          <p:cNvSpPr>
            <a:spLocks noGrp="1"/>
          </p:cNvSpPr>
          <p:nvPr>
            <p:ph type="sldNum" sz="quarter" idx="12"/>
          </p:nvPr>
        </p:nvSpPr>
        <p:spPr/>
        <p:txBody>
          <a:bodyPr/>
          <a:lstStyle/>
          <a:p>
            <a:fld id="{6145A6C7-802C-4219-8E5C-90BE8300A255}" type="slidenum">
              <a:rPr lang="en-CA" smtClean="0"/>
              <a:t>1</a:t>
            </a:fld>
            <a:endParaRPr lang="en-CA"/>
          </a:p>
        </p:txBody>
      </p:sp>
      <p:pic>
        <p:nvPicPr>
          <p:cNvPr id="6" name="Picture 5" descr="A picture containing drawing&#10;&#10;Description automatically generated">
            <a:extLst>
              <a:ext uri="{FF2B5EF4-FFF2-40B4-BE49-F238E27FC236}">
                <a16:creationId xmlns:a16="http://schemas.microsoft.com/office/drawing/2014/main" id="{9023547F-EEB1-AB8F-F7CA-7E1983A15A6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522090" y="551389"/>
            <a:ext cx="2441606" cy="1023900"/>
          </a:xfrm>
          <a:prstGeom prst="rect">
            <a:avLst/>
          </a:prstGeom>
        </p:spPr>
      </p:pic>
    </p:spTree>
    <p:extLst>
      <p:ext uri="{BB962C8B-B14F-4D97-AF65-F5344CB8AC3E}">
        <p14:creationId xmlns:p14="http://schemas.microsoft.com/office/powerpoint/2010/main" val="2950298335"/>
      </p:ext>
    </p:extLst>
  </p:cSld>
  <p:clrMapOvr>
    <a:masterClrMapping/>
  </p:clrMapOvr>
  <mc:AlternateContent xmlns:mc="http://schemas.openxmlformats.org/markup-compatibility/2006" xmlns:p14="http://schemas.microsoft.com/office/powerpoint/2010/main">
    <mc:Choice Requires="p14">
      <p:transition spd="slow" p14:dur="2000" advTm="11836"/>
    </mc:Choice>
    <mc:Fallback xmlns="">
      <p:transition spd="slow" advTm="1183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hooting a bow and arrow&#10;&#10;Description automatically generated">
            <a:extLst>
              <a:ext uri="{FF2B5EF4-FFF2-40B4-BE49-F238E27FC236}">
                <a16:creationId xmlns:a16="http://schemas.microsoft.com/office/drawing/2014/main" id="{E0997307-3C76-2A4C-2B90-BBE6C3B44C9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625"/>
          <a:stretch/>
        </p:blipFill>
        <p:spPr>
          <a:xfrm flipH="1">
            <a:off x="0" y="0"/>
            <a:ext cx="12192000" cy="6858000"/>
          </a:xfrm>
          <a:prstGeom prst="rect">
            <a:avLst/>
          </a:prstGeom>
        </p:spPr>
      </p:pic>
      <p:sp>
        <p:nvSpPr>
          <p:cNvPr id="47" name="Title 1">
            <a:extLst>
              <a:ext uri="{FF2B5EF4-FFF2-40B4-BE49-F238E27FC236}">
                <a16:creationId xmlns:a16="http://schemas.microsoft.com/office/drawing/2014/main" id="{4D578727-BF48-7321-816F-B640BE038F9B}"/>
              </a:ext>
            </a:extLst>
          </p:cNvPr>
          <p:cNvSpPr txBox="1">
            <a:spLocks/>
          </p:cNvSpPr>
          <p:nvPr/>
        </p:nvSpPr>
        <p:spPr>
          <a:xfrm>
            <a:off x="5519484" y="4137746"/>
            <a:ext cx="6182231" cy="3964024"/>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CA" sz="6000" b="1" dirty="0">
                <a:latin typeface="Raleway" pitchFamily="2" charset="0"/>
                <a:cs typeface="Arial" panose="020B0604020202020204" pitchFamily="34" charset="0"/>
              </a:rPr>
              <a:t>2024 Annual Progress Report</a:t>
            </a:r>
            <a:br>
              <a:rPr lang="en-CA" sz="6000" b="1" dirty="0">
                <a:latin typeface="Raleway" pitchFamily="2" charset="0"/>
                <a:cs typeface="Arial" panose="020B0604020202020204" pitchFamily="34" charset="0"/>
              </a:rPr>
            </a:br>
            <a:br>
              <a:rPr lang="en-CA" sz="6000" b="1" dirty="0">
                <a:latin typeface="Raleway" pitchFamily="2" charset="0"/>
                <a:cs typeface="Arial" panose="020B0604020202020204" pitchFamily="34" charset="0"/>
              </a:rPr>
            </a:br>
            <a:br>
              <a:rPr lang="en-CA" sz="6000" b="1" dirty="0">
                <a:latin typeface="Raleway" pitchFamily="2" charset="0"/>
                <a:cs typeface="Arial" panose="020B0604020202020204" pitchFamily="34" charset="0"/>
              </a:rPr>
            </a:br>
            <a:endParaRPr lang="en-CA" sz="6000" dirty="0">
              <a:latin typeface="Raleway" pitchFamily="2" charset="0"/>
              <a:cs typeface="Arial" panose="020B0604020202020204" pitchFamily="34" charset="0"/>
            </a:endParaRPr>
          </a:p>
        </p:txBody>
      </p:sp>
      <p:sp>
        <p:nvSpPr>
          <p:cNvPr id="48" name="Date Placeholder 47">
            <a:extLst>
              <a:ext uri="{FF2B5EF4-FFF2-40B4-BE49-F238E27FC236}">
                <a16:creationId xmlns:a16="http://schemas.microsoft.com/office/drawing/2014/main" id="{35B7144A-15D1-4CB0-95F0-8594CC107748}"/>
              </a:ext>
            </a:extLst>
          </p:cNvPr>
          <p:cNvSpPr>
            <a:spLocks noGrp="1"/>
          </p:cNvSpPr>
          <p:nvPr>
            <p:ph type="dt" sz="half" idx="10"/>
          </p:nvPr>
        </p:nvSpPr>
        <p:spPr/>
        <p:txBody>
          <a:bodyPr/>
          <a:lstStyle/>
          <a:p>
            <a:r>
              <a:rPr lang="en-US" dirty="0"/>
              <a:t>April 29, 2025</a:t>
            </a:r>
          </a:p>
        </p:txBody>
      </p:sp>
      <p:sp>
        <p:nvSpPr>
          <p:cNvPr id="49" name="Footer Placeholder 48">
            <a:extLst>
              <a:ext uri="{FF2B5EF4-FFF2-40B4-BE49-F238E27FC236}">
                <a16:creationId xmlns:a16="http://schemas.microsoft.com/office/drawing/2014/main" id="{CA0FE565-B4B4-8B92-FBB9-C9CAC0B95F69}"/>
              </a:ext>
            </a:extLst>
          </p:cNvPr>
          <p:cNvSpPr>
            <a:spLocks noGrp="1"/>
          </p:cNvSpPr>
          <p:nvPr>
            <p:ph type="ftr" sz="quarter" idx="11"/>
          </p:nvPr>
        </p:nvSpPr>
        <p:spPr/>
        <p:txBody>
          <a:bodyPr/>
          <a:lstStyle/>
          <a:p>
            <a:r>
              <a:rPr lang="en-US"/>
              <a:t>The Corporation of the Township of King</a:t>
            </a:r>
            <a:endParaRPr lang="en-CA"/>
          </a:p>
        </p:txBody>
      </p:sp>
      <p:sp>
        <p:nvSpPr>
          <p:cNvPr id="50" name="Slide Number Placeholder 49">
            <a:extLst>
              <a:ext uri="{FF2B5EF4-FFF2-40B4-BE49-F238E27FC236}">
                <a16:creationId xmlns:a16="http://schemas.microsoft.com/office/drawing/2014/main" id="{9DDC4AE5-3011-93D0-4E50-834DC9F72E78}"/>
              </a:ext>
            </a:extLst>
          </p:cNvPr>
          <p:cNvSpPr>
            <a:spLocks noGrp="1"/>
          </p:cNvSpPr>
          <p:nvPr>
            <p:ph type="sldNum" sz="quarter" idx="12"/>
          </p:nvPr>
        </p:nvSpPr>
        <p:spPr/>
        <p:txBody>
          <a:bodyPr/>
          <a:lstStyle/>
          <a:p>
            <a:fld id="{6145A6C7-802C-4219-8E5C-90BE8300A255}" type="slidenum">
              <a:rPr lang="en-CA" smtClean="0"/>
              <a:t>10</a:t>
            </a:fld>
            <a:endParaRPr lang="en-CA"/>
          </a:p>
        </p:txBody>
      </p:sp>
    </p:spTree>
    <p:extLst>
      <p:ext uri="{BB962C8B-B14F-4D97-AF65-F5344CB8AC3E}">
        <p14:creationId xmlns:p14="http://schemas.microsoft.com/office/powerpoint/2010/main" val="3528496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A610-A0E1-C7CC-9D14-DDE10A49B5D0}"/>
              </a:ext>
            </a:extLst>
          </p:cNvPr>
          <p:cNvSpPr>
            <a:spLocks noGrp="1"/>
          </p:cNvSpPr>
          <p:nvPr>
            <p:ph type="title"/>
          </p:nvPr>
        </p:nvSpPr>
        <p:spPr>
          <a:xfrm>
            <a:off x="1931024" y="-382387"/>
            <a:ext cx="10039109" cy="1899912"/>
          </a:xfrm>
        </p:spPr>
        <p:txBody>
          <a:bodyPr>
            <a:normAutofit/>
          </a:bodyPr>
          <a:lstStyle/>
          <a:p>
            <a:r>
              <a:rPr lang="en-CA" sz="4000" b="1" dirty="0">
                <a:latin typeface="Raleway" pitchFamily="2" charset="0"/>
                <a:cs typeface="Arial" panose="020B0604020202020204" pitchFamily="34" charset="0"/>
              </a:rPr>
              <a:t>Strategic Performance Report Summary</a:t>
            </a:r>
            <a:endParaRPr lang="en-CA" sz="4000" dirty="0">
              <a:latin typeface="Raleway" pitchFamily="2" charset="0"/>
              <a:cs typeface="Arial" panose="020B0604020202020204" pitchFamily="34" charset="0"/>
            </a:endParaRPr>
          </a:p>
        </p:txBody>
      </p:sp>
      <p:sp>
        <p:nvSpPr>
          <p:cNvPr id="3" name="Date Placeholder 2">
            <a:extLst>
              <a:ext uri="{FF2B5EF4-FFF2-40B4-BE49-F238E27FC236}">
                <a16:creationId xmlns:a16="http://schemas.microsoft.com/office/drawing/2014/main" id="{2E8D4C65-8FBF-4219-13CF-185348BC6DAC}"/>
              </a:ext>
            </a:extLst>
          </p:cNvPr>
          <p:cNvSpPr>
            <a:spLocks noGrp="1"/>
          </p:cNvSpPr>
          <p:nvPr>
            <p:ph type="dt" sz="half" idx="10"/>
          </p:nvPr>
        </p:nvSpPr>
        <p:spPr/>
        <p:txBody>
          <a:bodyPr/>
          <a:lstStyle/>
          <a:p>
            <a:r>
              <a:rPr lang="en-US" dirty="0"/>
              <a:t>April 29, 2025</a:t>
            </a:r>
          </a:p>
        </p:txBody>
      </p:sp>
      <p:sp>
        <p:nvSpPr>
          <p:cNvPr id="5" name="Footer Placeholder 4">
            <a:extLst>
              <a:ext uri="{FF2B5EF4-FFF2-40B4-BE49-F238E27FC236}">
                <a16:creationId xmlns:a16="http://schemas.microsoft.com/office/drawing/2014/main" id="{9BC8F7E8-0A92-0BFF-C1DC-B592D3E11B4B}"/>
              </a:ext>
            </a:extLst>
          </p:cNvPr>
          <p:cNvSpPr>
            <a:spLocks noGrp="1"/>
          </p:cNvSpPr>
          <p:nvPr>
            <p:ph type="ftr" sz="quarter" idx="11"/>
          </p:nvPr>
        </p:nvSpPr>
        <p:spPr/>
        <p:txBody>
          <a:bodyPr/>
          <a:lstStyle/>
          <a:p>
            <a:r>
              <a:rPr lang="en-US"/>
              <a:t>The Corporation of the Township of King</a:t>
            </a:r>
            <a:endParaRPr lang="en-CA"/>
          </a:p>
        </p:txBody>
      </p:sp>
      <p:sp>
        <p:nvSpPr>
          <p:cNvPr id="6" name="Slide Number Placeholder 5">
            <a:extLst>
              <a:ext uri="{FF2B5EF4-FFF2-40B4-BE49-F238E27FC236}">
                <a16:creationId xmlns:a16="http://schemas.microsoft.com/office/drawing/2014/main" id="{C73BB22D-5ED0-35D8-130D-C5EBD28315CC}"/>
              </a:ext>
            </a:extLst>
          </p:cNvPr>
          <p:cNvSpPr>
            <a:spLocks noGrp="1"/>
          </p:cNvSpPr>
          <p:nvPr>
            <p:ph type="sldNum" sz="quarter" idx="12"/>
          </p:nvPr>
        </p:nvSpPr>
        <p:spPr/>
        <p:txBody>
          <a:bodyPr/>
          <a:lstStyle/>
          <a:p>
            <a:fld id="{6145A6C7-802C-4219-8E5C-90BE8300A255}" type="slidenum">
              <a:rPr lang="en-CA" smtClean="0"/>
              <a:t>11</a:t>
            </a:fld>
            <a:endParaRPr lang="en-CA"/>
          </a:p>
        </p:txBody>
      </p:sp>
      <p:pic>
        <p:nvPicPr>
          <p:cNvPr id="4" name="Picture 3" descr="A picture containing drawing&#10;&#10;Description automatically generated">
            <a:extLst>
              <a:ext uri="{FF2B5EF4-FFF2-40B4-BE49-F238E27FC236}">
                <a16:creationId xmlns:a16="http://schemas.microsoft.com/office/drawing/2014/main" id="{17D068D0-9185-8615-4D30-6986E26FFE5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graphicFrame>
        <p:nvGraphicFramePr>
          <p:cNvPr id="9" name="Content Placeholder 2">
            <a:extLst>
              <a:ext uri="{FF2B5EF4-FFF2-40B4-BE49-F238E27FC236}">
                <a16:creationId xmlns:a16="http://schemas.microsoft.com/office/drawing/2014/main" id="{915D9B16-7A2C-2777-1724-6A00EA87D48A}"/>
              </a:ext>
            </a:extLst>
          </p:cNvPr>
          <p:cNvGraphicFramePr>
            <a:graphicFrameLocks/>
          </p:cNvGraphicFramePr>
          <p:nvPr/>
        </p:nvGraphicFramePr>
        <p:xfrm>
          <a:off x="1102870" y="1280639"/>
          <a:ext cx="9800356" cy="47167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1323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B14F56-41FE-030B-3B97-2D3A32CD032F}"/>
              </a:ext>
            </a:extLst>
          </p:cNvPr>
          <p:cNvSpPr>
            <a:spLocks noGrp="1"/>
          </p:cNvSpPr>
          <p:nvPr>
            <p:ph type="title"/>
          </p:nvPr>
        </p:nvSpPr>
        <p:spPr>
          <a:xfrm>
            <a:off x="2364839" y="108306"/>
            <a:ext cx="9507279" cy="865225"/>
          </a:xfrm>
        </p:spPr>
        <p:txBody>
          <a:bodyPr>
            <a:noAutofit/>
          </a:bodyPr>
          <a:lstStyle/>
          <a:p>
            <a:r>
              <a:rPr lang="en-CA" sz="3600" b="1" dirty="0">
                <a:latin typeface="Raleway" pitchFamily="2" charset="0"/>
                <a:cs typeface="Arial" panose="020B0604020202020204" pitchFamily="34" charset="0"/>
              </a:rPr>
              <a:t>Strategic Performance Report Summary</a:t>
            </a:r>
          </a:p>
        </p:txBody>
      </p:sp>
      <p:sp>
        <p:nvSpPr>
          <p:cNvPr id="22" name="Date Placeholder 21">
            <a:extLst>
              <a:ext uri="{FF2B5EF4-FFF2-40B4-BE49-F238E27FC236}">
                <a16:creationId xmlns:a16="http://schemas.microsoft.com/office/drawing/2014/main" id="{AE5926C4-1AE1-A4C3-AA24-8A2B9D80F589}"/>
              </a:ext>
            </a:extLst>
          </p:cNvPr>
          <p:cNvSpPr>
            <a:spLocks noGrp="1"/>
          </p:cNvSpPr>
          <p:nvPr>
            <p:ph type="dt" sz="half" idx="10"/>
          </p:nvPr>
        </p:nvSpPr>
        <p:spPr/>
        <p:txBody>
          <a:bodyPr/>
          <a:lstStyle/>
          <a:p>
            <a:r>
              <a:rPr lang="en-US" dirty="0"/>
              <a:t>April 29, 2025</a:t>
            </a:r>
          </a:p>
        </p:txBody>
      </p:sp>
      <p:sp>
        <p:nvSpPr>
          <p:cNvPr id="23" name="Footer Placeholder 22">
            <a:extLst>
              <a:ext uri="{FF2B5EF4-FFF2-40B4-BE49-F238E27FC236}">
                <a16:creationId xmlns:a16="http://schemas.microsoft.com/office/drawing/2014/main" id="{AFA96E96-2817-06DB-DBF0-2FE76BCA7CEC}"/>
              </a:ext>
            </a:extLst>
          </p:cNvPr>
          <p:cNvSpPr>
            <a:spLocks noGrp="1"/>
          </p:cNvSpPr>
          <p:nvPr>
            <p:ph type="ftr" sz="quarter" idx="11"/>
          </p:nvPr>
        </p:nvSpPr>
        <p:spPr/>
        <p:txBody>
          <a:bodyPr/>
          <a:lstStyle/>
          <a:p>
            <a:r>
              <a:rPr lang="en-US" dirty="0"/>
              <a:t>The Corporation of the Township of King</a:t>
            </a:r>
            <a:endParaRPr lang="en-CA" dirty="0"/>
          </a:p>
        </p:txBody>
      </p:sp>
      <p:sp>
        <p:nvSpPr>
          <p:cNvPr id="24" name="Slide Number Placeholder 23">
            <a:extLst>
              <a:ext uri="{FF2B5EF4-FFF2-40B4-BE49-F238E27FC236}">
                <a16:creationId xmlns:a16="http://schemas.microsoft.com/office/drawing/2014/main" id="{6BE91597-1008-62C9-9B88-0DCAD9DE7744}"/>
              </a:ext>
            </a:extLst>
          </p:cNvPr>
          <p:cNvSpPr>
            <a:spLocks noGrp="1"/>
          </p:cNvSpPr>
          <p:nvPr>
            <p:ph type="sldNum" sz="quarter" idx="12"/>
          </p:nvPr>
        </p:nvSpPr>
        <p:spPr/>
        <p:txBody>
          <a:bodyPr/>
          <a:lstStyle/>
          <a:p>
            <a:fld id="{6145A6C7-802C-4219-8E5C-90BE8300A255}" type="slidenum">
              <a:rPr lang="en-CA" smtClean="0"/>
              <a:t>12</a:t>
            </a:fld>
            <a:endParaRPr lang="en-CA"/>
          </a:p>
        </p:txBody>
      </p:sp>
      <p:pic>
        <p:nvPicPr>
          <p:cNvPr id="8" name="Picture 7" descr="A picture containing drawing&#10;&#10;Description automatically generated">
            <a:extLst>
              <a:ext uri="{FF2B5EF4-FFF2-40B4-BE49-F238E27FC236}">
                <a16:creationId xmlns:a16="http://schemas.microsoft.com/office/drawing/2014/main" id="{18AB0249-21DA-7F2A-963D-5114B8221C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cxnSp>
        <p:nvCxnSpPr>
          <p:cNvPr id="9" name="Straight Connector 8">
            <a:extLst>
              <a:ext uri="{FF2B5EF4-FFF2-40B4-BE49-F238E27FC236}">
                <a16:creationId xmlns:a16="http://schemas.microsoft.com/office/drawing/2014/main" id="{66ECBF4B-C374-FA3F-7C3D-D9D39A9FCF7D}"/>
              </a:ext>
            </a:extLst>
          </p:cNvPr>
          <p:cNvCxnSpPr>
            <a:cxnSpLocks/>
          </p:cNvCxnSpPr>
          <p:nvPr/>
        </p:nvCxnSpPr>
        <p:spPr>
          <a:xfrm>
            <a:off x="2124740" y="223785"/>
            <a:ext cx="0" cy="66192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73DF88A-6F6E-B28D-2973-DE6BD543357D}"/>
              </a:ext>
            </a:extLst>
          </p:cNvPr>
          <p:cNvSpPr/>
          <p:nvPr/>
        </p:nvSpPr>
        <p:spPr>
          <a:xfrm>
            <a:off x="5755032" y="1274111"/>
            <a:ext cx="2991372" cy="2240645"/>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CA" b="1" dirty="0">
                <a:solidFill>
                  <a:schemeClr val="accent6"/>
                </a:solidFill>
                <a:latin typeface="Raleway" pitchFamily="2" charset="0"/>
              </a:rPr>
              <a:t>A Greener Future</a:t>
            </a:r>
          </a:p>
        </p:txBody>
      </p:sp>
      <p:graphicFrame>
        <p:nvGraphicFramePr>
          <p:cNvPr id="28" name="Chart 27">
            <a:extLst>
              <a:ext uri="{FF2B5EF4-FFF2-40B4-BE49-F238E27FC236}">
                <a16:creationId xmlns:a16="http://schemas.microsoft.com/office/drawing/2014/main" id="{E597A2A5-5DFC-6DD3-BB44-1A31B0A038C7}"/>
              </a:ext>
            </a:extLst>
          </p:cNvPr>
          <p:cNvGraphicFramePr/>
          <p:nvPr>
            <p:extLst>
              <p:ext uri="{D42A27DB-BD31-4B8C-83A1-F6EECF244321}">
                <p14:modId xmlns:p14="http://schemas.microsoft.com/office/powerpoint/2010/main" val="4158865636"/>
              </p:ext>
            </p:extLst>
          </p:nvPr>
        </p:nvGraphicFramePr>
        <p:xfrm>
          <a:off x="5596511" y="1610805"/>
          <a:ext cx="3228975" cy="1709439"/>
        </p:xfrm>
        <a:graphic>
          <a:graphicData uri="http://schemas.openxmlformats.org/drawingml/2006/chart">
            <c:chart xmlns:c="http://schemas.openxmlformats.org/drawingml/2006/chart" xmlns:r="http://schemas.openxmlformats.org/officeDocument/2006/relationships" r:id="rId5"/>
          </a:graphicData>
        </a:graphic>
      </p:graphicFrame>
      <p:sp>
        <p:nvSpPr>
          <p:cNvPr id="33" name="Rectangle 32">
            <a:extLst>
              <a:ext uri="{FF2B5EF4-FFF2-40B4-BE49-F238E27FC236}">
                <a16:creationId xmlns:a16="http://schemas.microsoft.com/office/drawing/2014/main" id="{DDF4FD1E-2142-784C-5734-37A14A2E6D73}"/>
              </a:ext>
            </a:extLst>
          </p:cNvPr>
          <p:cNvSpPr/>
          <p:nvPr/>
        </p:nvSpPr>
        <p:spPr>
          <a:xfrm>
            <a:off x="5755032" y="3607794"/>
            <a:ext cx="2991372" cy="2240645"/>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CA" b="1" dirty="0">
                <a:solidFill>
                  <a:srgbClr val="FF0066"/>
                </a:solidFill>
                <a:latin typeface="Raleway" pitchFamily="2" charset="0"/>
              </a:rPr>
              <a:t>Complete Communities</a:t>
            </a:r>
          </a:p>
        </p:txBody>
      </p:sp>
      <p:graphicFrame>
        <p:nvGraphicFramePr>
          <p:cNvPr id="31" name="Chart 30">
            <a:extLst>
              <a:ext uri="{FF2B5EF4-FFF2-40B4-BE49-F238E27FC236}">
                <a16:creationId xmlns:a16="http://schemas.microsoft.com/office/drawing/2014/main" id="{0EC8E090-CD4E-5BD7-1A70-EACF798216E0}"/>
              </a:ext>
            </a:extLst>
          </p:cNvPr>
          <p:cNvGraphicFramePr/>
          <p:nvPr>
            <p:extLst>
              <p:ext uri="{D42A27DB-BD31-4B8C-83A1-F6EECF244321}">
                <p14:modId xmlns:p14="http://schemas.microsoft.com/office/powerpoint/2010/main" val="2950237196"/>
              </p:ext>
            </p:extLst>
          </p:nvPr>
        </p:nvGraphicFramePr>
        <p:xfrm>
          <a:off x="6096000" y="3808213"/>
          <a:ext cx="2991372" cy="1794052"/>
        </p:xfrm>
        <a:graphic>
          <a:graphicData uri="http://schemas.openxmlformats.org/drawingml/2006/chart">
            <c:chart xmlns:c="http://schemas.openxmlformats.org/drawingml/2006/chart" xmlns:r="http://schemas.openxmlformats.org/officeDocument/2006/relationships" r:id="rId6"/>
          </a:graphicData>
        </a:graphic>
      </p:graphicFrame>
      <p:sp>
        <p:nvSpPr>
          <p:cNvPr id="34" name="Rectangle 33">
            <a:extLst>
              <a:ext uri="{FF2B5EF4-FFF2-40B4-BE49-F238E27FC236}">
                <a16:creationId xmlns:a16="http://schemas.microsoft.com/office/drawing/2014/main" id="{F24EAD0F-9C25-D5C2-3F6B-C0C21EC66FA9}"/>
              </a:ext>
            </a:extLst>
          </p:cNvPr>
          <p:cNvSpPr/>
          <p:nvPr/>
        </p:nvSpPr>
        <p:spPr>
          <a:xfrm>
            <a:off x="8888756" y="3618545"/>
            <a:ext cx="2991372" cy="2240645"/>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CA" b="1" dirty="0">
                <a:solidFill>
                  <a:srgbClr val="00B0F0"/>
                </a:solidFill>
                <a:latin typeface="Raleway" pitchFamily="2" charset="0"/>
              </a:rPr>
              <a:t>Service Excellence</a:t>
            </a:r>
          </a:p>
        </p:txBody>
      </p:sp>
      <p:graphicFrame>
        <p:nvGraphicFramePr>
          <p:cNvPr id="29" name="Chart 28">
            <a:extLst>
              <a:ext uri="{FF2B5EF4-FFF2-40B4-BE49-F238E27FC236}">
                <a16:creationId xmlns:a16="http://schemas.microsoft.com/office/drawing/2014/main" id="{F48A56D5-A234-ABB6-359A-52D5351BE782}"/>
              </a:ext>
            </a:extLst>
          </p:cNvPr>
          <p:cNvGraphicFramePr/>
          <p:nvPr/>
        </p:nvGraphicFramePr>
        <p:xfrm>
          <a:off x="8817580" y="3970189"/>
          <a:ext cx="3133724" cy="1864322"/>
        </p:xfrm>
        <a:graphic>
          <a:graphicData uri="http://schemas.openxmlformats.org/drawingml/2006/chart">
            <c:chart xmlns:c="http://schemas.openxmlformats.org/drawingml/2006/chart" xmlns:r="http://schemas.openxmlformats.org/officeDocument/2006/relationships" r:id="rId7"/>
          </a:graphicData>
        </a:graphic>
      </p:graphicFrame>
      <p:sp>
        <p:nvSpPr>
          <p:cNvPr id="35" name="Rectangle 34">
            <a:extLst>
              <a:ext uri="{FF2B5EF4-FFF2-40B4-BE49-F238E27FC236}">
                <a16:creationId xmlns:a16="http://schemas.microsoft.com/office/drawing/2014/main" id="{CB87EF52-C062-CF3C-A7AE-2D6A31D30493}"/>
              </a:ext>
            </a:extLst>
          </p:cNvPr>
          <p:cNvSpPr/>
          <p:nvPr/>
        </p:nvSpPr>
        <p:spPr>
          <a:xfrm>
            <a:off x="8880746" y="1258766"/>
            <a:ext cx="2991372" cy="2240645"/>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CA" b="1" dirty="0">
                <a:solidFill>
                  <a:schemeClr val="accent2"/>
                </a:solidFill>
                <a:latin typeface="Raleway" pitchFamily="2" charset="0"/>
              </a:rPr>
              <a:t>Sustainable Asset Management</a:t>
            </a:r>
          </a:p>
        </p:txBody>
      </p:sp>
      <p:graphicFrame>
        <p:nvGraphicFramePr>
          <p:cNvPr id="30" name="Chart 29">
            <a:extLst>
              <a:ext uri="{FF2B5EF4-FFF2-40B4-BE49-F238E27FC236}">
                <a16:creationId xmlns:a16="http://schemas.microsoft.com/office/drawing/2014/main" id="{12BA5436-4FEE-DCD4-7A8C-3B3D48F4E8B7}"/>
              </a:ext>
            </a:extLst>
          </p:cNvPr>
          <p:cNvGraphicFramePr/>
          <p:nvPr>
            <p:extLst>
              <p:ext uri="{D42A27DB-BD31-4B8C-83A1-F6EECF244321}">
                <p14:modId xmlns:p14="http://schemas.microsoft.com/office/powerpoint/2010/main" val="133877546"/>
              </p:ext>
            </p:extLst>
          </p:nvPr>
        </p:nvGraphicFramePr>
        <p:xfrm>
          <a:off x="8853168" y="1769661"/>
          <a:ext cx="3062548" cy="1726394"/>
        </p:xfrm>
        <a:graphic>
          <a:graphicData uri="http://schemas.openxmlformats.org/drawingml/2006/chart">
            <c:chart xmlns:c="http://schemas.openxmlformats.org/drawingml/2006/chart" xmlns:r="http://schemas.openxmlformats.org/officeDocument/2006/relationships" r:id="rId8"/>
          </a:graphicData>
        </a:graphic>
      </p:graphicFrame>
      <p:sp>
        <p:nvSpPr>
          <p:cNvPr id="36" name="Rectangle 35">
            <a:extLst>
              <a:ext uri="{FF2B5EF4-FFF2-40B4-BE49-F238E27FC236}">
                <a16:creationId xmlns:a16="http://schemas.microsoft.com/office/drawing/2014/main" id="{50C8A03C-71BA-124D-2B25-9AE79B459F52}"/>
              </a:ext>
            </a:extLst>
          </p:cNvPr>
          <p:cNvSpPr/>
          <p:nvPr/>
        </p:nvSpPr>
        <p:spPr>
          <a:xfrm>
            <a:off x="1919803" y="1294698"/>
            <a:ext cx="3632408" cy="4564492"/>
          </a:xfrm>
          <a:prstGeom prst="rect">
            <a:avLst/>
          </a:prstGeom>
          <a:solidFill>
            <a:schemeClr val="bg2">
              <a:lumMod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CA" b="1" dirty="0">
                <a:solidFill>
                  <a:schemeClr val="tx1"/>
                </a:solidFill>
                <a:latin typeface="Raleway" pitchFamily="2" charset="0"/>
              </a:rPr>
              <a:t>Key Results Status Summary</a:t>
            </a:r>
          </a:p>
        </p:txBody>
      </p:sp>
      <p:sp>
        <p:nvSpPr>
          <p:cNvPr id="38" name="Rectangle 37">
            <a:extLst>
              <a:ext uri="{FF2B5EF4-FFF2-40B4-BE49-F238E27FC236}">
                <a16:creationId xmlns:a16="http://schemas.microsoft.com/office/drawing/2014/main" id="{A44B59C1-3D9C-0FEA-44B8-D2EBE85E3613}"/>
              </a:ext>
            </a:extLst>
          </p:cNvPr>
          <p:cNvSpPr/>
          <p:nvPr/>
        </p:nvSpPr>
        <p:spPr>
          <a:xfrm rot="10800000" flipV="1">
            <a:off x="250702" y="1294699"/>
            <a:ext cx="1488645" cy="4564491"/>
          </a:xfrm>
          <a:prstGeom prst="rect">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b="1" dirty="0">
                <a:solidFill>
                  <a:schemeClr val="tx1"/>
                </a:solidFill>
                <a:latin typeface="Raleway" pitchFamily="2" charset="0"/>
              </a:rPr>
              <a:t>Legend</a:t>
            </a:r>
          </a:p>
        </p:txBody>
      </p:sp>
      <p:graphicFrame>
        <p:nvGraphicFramePr>
          <p:cNvPr id="26" name="Chart 25">
            <a:extLst>
              <a:ext uri="{FF2B5EF4-FFF2-40B4-BE49-F238E27FC236}">
                <a16:creationId xmlns:a16="http://schemas.microsoft.com/office/drawing/2014/main" id="{25D58261-270D-3DBA-60B8-5C479F1703F9}"/>
              </a:ext>
            </a:extLst>
          </p:cNvPr>
          <p:cNvGraphicFramePr/>
          <p:nvPr>
            <p:extLst>
              <p:ext uri="{D42A27DB-BD31-4B8C-83A1-F6EECF244321}">
                <p14:modId xmlns:p14="http://schemas.microsoft.com/office/powerpoint/2010/main" val="1260603964"/>
              </p:ext>
            </p:extLst>
          </p:nvPr>
        </p:nvGraphicFramePr>
        <p:xfrm>
          <a:off x="240696" y="1530677"/>
          <a:ext cx="5328237" cy="4957919"/>
        </p:xfrm>
        <a:graphic>
          <a:graphicData uri="http://schemas.openxmlformats.org/drawingml/2006/chart">
            <c:chart xmlns:c="http://schemas.openxmlformats.org/drawingml/2006/chart" xmlns:r="http://schemas.openxmlformats.org/officeDocument/2006/relationships" r:id="rId9"/>
          </a:graphicData>
        </a:graphic>
      </p:graphicFrame>
      <p:sp>
        <p:nvSpPr>
          <p:cNvPr id="40" name="TextBox 13">
            <a:extLst>
              <a:ext uri="{FF2B5EF4-FFF2-40B4-BE49-F238E27FC236}">
                <a16:creationId xmlns:a16="http://schemas.microsoft.com/office/drawing/2014/main" id="{7992C95E-76C9-482D-0F25-121A70078EF1}"/>
              </a:ext>
            </a:extLst>
          </p:cNvPr>
          <p:cNvSpPr txBox="1"/>
          <p:nvPr/>
        </p:nvSpPr>
        <p:spPr>
          <a:xfrm>
            <a:off x="3826930" y="2466893"/>
            <a:ext cx="989542"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A" sz="1800" b="1" dirty="0">
                <a:latin typeface="Raleway" pitchFamily="2" charset="0"/>
              </a:rPr>
              <a:t>14%</a:t>
            </a:r>
          </a:p>
        </p:txBody>
      </p:sp>
      <p:sp>
        <p:nvSpPr>
          <p:cNvPr id="2" name="TextBox 13">
            <a:extLst>
              <a:ext uri="{FF2B5EF4-FFF2-40B4-BE49-F238E27FC236}">
                <a16:creationId xmlns:a16="http://schemas.microsoft.com/office/drawing/2014/main" id="{C69C8EBB-3CAE-4427-4015-918BB057885C}"/>
              </a:ext>
            </a:extLst>
          </p:cNvPr>
          <p:cNvSpPr txBox="1"/>
          <p:nvPr/>
        </p:nvSpPr>
        <p:spPr>
          <a:xfrm>
            <a:off x="3355475" y="1739615"/>
            <a:ext cx="63077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A" sz="1800" b="1" dirty="0">
                <a:latin typeface="Raleway" pitchFamily="2" charset="0"/>
              </a:rPr>
              <a:t>3%</a:t>
            </a:r>
          </a:p>
        </p:txBody>
      </p:sp>
      <p:sp>
        <p:nvSpPr>
          <p:cNvPr id="6" name="TextBox 5">
            <a:extLst>
              <a:ext uri="{FF2B5EF4-FFF2-40B4-BE49-F238E27FC236}">
                <a16:creationId xmlns:a16="http://schemas.microsoft.com/office/drawing/2014/main" id="{4CBFBBF4-440D-AFD2-D7E8-D4506E671EB8}"/>
              </a:ext>
            </a:extLst>
          </p:cNvPr>
          <p:cNvSpPr txBox="1"/>
          <p:nvPr/>
        </p:nvSpPr>
        <p:spPr>
          <a:xfrm>
            <a:off x="6669317" y="2080689"/>
            <a:ext cx="460382" cy="261610"/>
          </a:xfrm>
          <a:prstGeom prst="rect">
            <a:avLst/>
          </a:prstGeom>
          <a:noFill/>
        </p:spPr>
        <p:txBody>
          <a:bodyPr wrap="none" rtlCol="0">
            <a:spAutoFit/>
          </a:bodyPr>
          <a:lstStyle/>
          <a:p>
            <a:r>
              <a:rPr lang="en-CA" sz="1100" b="1" dirty="0">
                <a:solidFill>
                  <a:schemeClr val="bg2">
                    <a:lumMod val="25000"/>
                  </a:schemeClr>
                </a:solidFill>
                <a:latin typeface="Raleway" pitchFamily="2" charset="0"/>
              </a:rPr>
              <a:t>28%</a:t>
            </a:r>
          </a:p>
        </p:txBody>
      </p:sp>
      <p:sp>
        <p:nvSpPr>
          <p:cNvPr id="12" name="TextBox 11">
            <a:extLst>
              <a:ext uri="{FF2B5EF4-FFF2-40B4-BE49-F238E27FC236}">
                <a16:creationId xmlns:a16="http://schemas.microsoft.com/office/drawing/2014/main" id="{49928D98-ADD4-4CD7-BB3F-E5AF814DD4DC}"/>
              </a:ext>
            </a:extLst>
          </p:cNvPr>
          <p:cNvSpPr txBox="1"/>
          <p:nvPr/>
        </p:nvSpPr>
        <p:spPr>
          <a:xfrm>
            <a:off x="6896302" y="4277968"/>
            <a:ext cx="444352" cy="261610"/>
          </a:xfrm>
          <a:prstGeom prst="rect">
            <a:avLst/>
          </a:prstGeom>
          <a:noFill/>
        </p:spPr>
        <p:txBody>
          <a:bodyPr wrap="none" rtlCol="0">
            <a:spAutoFit/>
          </a:bodyPr>
          <a:lstStyle/>
          <a:p>
            <a:r>
              <a:rPr lang="en-CA" sz="1100" b="1" dirty="0">
                <a:solidFill>
                  <a:schemeClr val="bg2">
                    <a:lumMod val="25000"/>
                  </a:schemeClr>
                </a:solidFill>
                <a:latin typeface="Raleway" pitchFamily="2" charset="0"/>
              </a:rPr>
              <a:t>12%</a:t>
            </a:r>
          </a:p>
        </p:txBody>
      </p:sp>
      <p:sp>
        <p:nvSpPr>
          <p:cNvPr id="4" name="TextBox 3">
            <a:extLst>
              <a:ext uri="{FF2B5EF4-FFF2-40B4-BE49-F238E27FC236}">
                <a16:creationId xmlns:a16="http://schemas.microsoft.com/office/drawing/2014/main" id="{A7F1630C-5448-A711-B4A2-4395400076AB}"/>
              </a:ext>
            </a:extLst>
          </p:cNvPr>
          <p:cNvSpPr txBox="1"/>
          <p:nvPr/>
        </p:nvSpPr>
        <p:spPr>
          <a:xfrm>
            <a:off x="7302347" y="2414302"/>
            <a:ext cx="453970" cy="261610"/>
          </a:xfrm>
          <a:prstGeom prst="rect">
            <a:avLst/>
          </a:prstGeom>
          <a:noFill/>
        </p:spPr>
        <p:txBody>
          <a:bodyPr wrap="none" rtlCol="0">
            <a:spAutoFit/>
          </a:bodyPr>
          <a:lstStyle/>
          <a:p>
            <a:r>
              <a:rPr lang="en-CA" sz="1100" b="1" dirty="0">
                <a:solidFill>
                  <a:schemeClr val="bg2">
                    <a:lumMod val="25000"/>
                  </a:schemeClr>
                </a:solidFill>
                <a:latin typeface="Raleway" pitchFamily="2" charset="0"/>
              </a:rPr>
              <a:t>72%</a:t>
            </a:r>
          </a:p>
        </p:txBody>
      </p:sp>
      <p:sp>
        <p:nvSpPr>
          <p:cNvPr id="5" name="TextBox 5">
            <a:extLst>
              <a:ext uri="{FF2B5EF4-FFF2-40B4-BE49-F238E27FC236}">
                <a16:creationId xmlns:a16="http://schemas.microsoft.com/office/drawing/2014/main" id="{372511F1-B89C-D3A1-996C-DE5C1FC55183}"/>
              </a:ext>
            </a:extLst>
          </p:cNvPr>
          <p:cNvSpPr txBox="1"/>
          <p:nvPr/>
        </p:nvSpPr>
        <p:spPr>
          <a:xfrm>
            <a:off x="6674129" y="4539578"/>
            <a:ext cx="444352" cy="261610"/>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CA" sz="1100" b="1" dirty="0">
                <a:solidFill>
                  <a:schemeClr val="bg2">
                    <a:lumMod val="25000"/>
                  </a:schemeClr>
                </a:solidFill>
                <a:latin typeface="Raleway" pitchFamily="2" charset="0"/>
              </a:rPr>
              <a:t>12%</a:t>
            </a:r>
          </a:p>
        </p:txBody>
      </p:sp>
      <p:sp>
        <p:nvSpPr>
          <p:cNvPr id="10" name="TextBox 5">
            <a:extLst>
              <a:ext uri="{FF2B5EF4-FFF2-40B4-BE49-F238E27FC236}">
                <a16:creationId xmlns:a16="http://schemas.microsoft.com/office/drawing/2014/main" id="{8D3908CA-87B9-8152-15B5-FE440243BC15}"/>
              </a:ext>
            </a:extLst>
          </p:cNvPr>
          <p:cNvSpPr txBox="1"/>
          <p:nvPr/>
        </p:nvSpPr>
        <p:spPr>
          <a:xfrm>
            <a:off x="7210998" y="4944324"/>
            <a:ext cx="465192" cy="261610"/>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CA" sz="1100" b="1" dirty="0">
                <a:solidFill>
                  <a:schemeClr val="bg2">
                    <a:lumMod val="25000"/>
                  </a:schemeClr>
                </a:solidFill>
                <a:latin typeface="Raleway" pitchFamily="2" charset="0"/>
              </a:rPr>
              <a:t>66%</a:t>
            </a:r>
          </a:p>
        </p:txBody>
      </p:sp>
    </p:spTree>
    <p:extLst>
      <p:ext uri="{BB962C8B-B14F-4D97-AF65-F5344CB8AC3E}">
        <p14:creationId xmlns:p14="http://schemas.microsoft.com/office/powerpoint/2010/main" val="1071535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713B69-C6C9-63A6-B99F-441ECDBD6D5B}"/>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2538" b="12538"/>
          <a:stretch/>
        </p:blipFill>
        <p:spPr>
          <a:xfrm>
            <a:off x="0" y="-1"/>
            <a:ext cx="12192000" cy="6858001"/>
          </a:xfrm>
          <a:prstGeom prst="rect">
            <a:avLst/>
          </a:prstGeom>
        </p:spPr>
      </p:pic>
      <p:sp>
        <p:nvSpPr>
          <p:cNvPr id="2" name="Title 1">
            <a:extLst>
              <a:ext uri="{FF2B5EF4-FFF2-40B4-BE49-F238E27FC236}">
                <a16:creationId xmlns:a16="http://schemas.microsoft.com/office/drawing/2014/main" id="{8723B5E9-0CA1-72BB-07CE-499258A38A64}"/>
              </a:ext>
            </a:extLst>
          </p:cNvPr>
          <p:cNvSpPr>
            <a:spLocks noGrp="1"/>
          </p:cNvSpPr>
          <p:nvPr>
            <p:ph type="title"/>
          </p:nvPr>
        </p:nvSpPr>
        <p:spPr>
          <a:xfrm>
            <a:off x="6352674" y="4624930"/>
            <a:ext cx="5429760" cy="1325563"/>
          </a:xfrm>
        </p:spPr>
        <p:txBody>
          <a:bodyPr>
            <a:noAutofit/>
          </a:bodyPr>
          <a:lstStyle/>
          <a:p>
            <a:pPr algn="r"/>
            <a:r>
              <a:rPr lang="en-CA" sz="6000" b="1" dirty="0">
                <a:ln w="0"/>
                <a:effectLst>
                  <a:outerShdw blurRad="38100" dist="19050" dir="2700000" algn="tl" rotWithShape="0">
                    <a:schemeClr val="dk1">
                      <a:alpha val="40000"/>
                    </a:schemeClr>
                  </a:outerShdw>
                </a:effectLst>
                <a:latin typeface="Raleway" pitchFamily="2" charset="0"/>
              </a:rPr>
              <a:t>Highlights by Priority Area</a:t>
            </a:r>
          </a:p>
        </p:txBody>
      </p:sp>
      <p:sp>
        <p:nvSpPr>
          <p:cNvPr id="7" name="Date Placeholder 6">
            <a:extLst>
              <a:ext uri="{FF2B5EF4-FFF2-40B4-BE49-F238E27FC236}">
                <a16:creationId xmlns:a16="http://schemas.microsoft.com/office/drawing/2014/main" id="{C0A9C3F0-FB72-51A6-E066-738C1AABD6D0}"/>
              </a:ext>
            </a:extLst>
          </p:cNvPr>
          <p:cNvSpPr>
            <a:spLocks noGrp="1"/>
          </p:cNvSpPr>
          <p:nvPr>
            <p:ph type="dt" sz="half" idx="10"/>
          </p:nvPr>
        </p:nvSpPr>
        <p:spPr/>
        <p:txBody>
          <a:bodyPr/>
          <a:lstStyle/>
          <a:p>
            <a:r>
              <a:rPr lang="en-US" dirty="0"/>
              <a:t>April 29, 2025</a:t>
            </a:r>
          </a:p>
        </p:txBody>
      </p:sp>
      <p:sp>
        <p:nvSpPr>
          <p:cNvPr id="8" name="Footer Placeholder 7">
            <a:extLst>
              <a:ext uri="{FF2B5EF4-FFF2-40B4-BE49-F238E27FC236}">
                <a16:creationId xmlns:a16="http://schemas.microsoft.com/office/drawing/2014/main" id="{8B50A34A-27EE-8B78-FBC3-8C9A5773BF8C}"/>
              </a:ext>
            </a:extLst>
          </p:cNvPr>
          <p:cNvSpPr>
            <a:spLocks noGrp="1"/>
          </p:cNvSpPr>
          <p:nvPr>
            <p:ph type="ftr" sz="quarter" idx="11"/>
          </p:nvPr>
        </p:nvSpPr>
        <p:spPr/>
        <p:txBody>
          <a:bodyPr/>
          <a:lstStyle/>
          <a:p>
            <a:r>
              <a:rPr lang="en-US"/>
              <a:t>The Corporation of the Township of King</a:t>
            </a:r>
            <a:endParaRPr lang="en-CA"/>
          </a:p>
        </p:txBody>
      </p:sp>
      <p:sp>
        <p:nvSpPr>
          <p:cNvPr id="9" name="Slide Number Placeholder 8">
            <a:extLst>
              <a:ext uri="{FF2B5EF4-FFF2-40B4-BE49-F238E27FC236}">
                <a16:creationId xmlns:a16="http://schemas.microsoft.com/office/drawing/2014/main" id="{6A475B8F-267F-3224-8277-59ABBBBAD28D}"/>
              </a:ext>
            </a:extLst>
          </p:cNvPr>
          <p:cNvSpPr>
            <a:spLocks noGrp="1"/>
          </p:cNvSpPr>
          <p:nvPr>
            <p:ph type="sldNum" sz="quarter" idx="12"/>
          </p:nvPr>
        </p:nvSpPr>
        <p:spPr/>
        <p:txBody>
          <a:bodyPr/>
          <a:lstStyle/>
          <a:p>
            <a:fld id="{6145A6C7-802C-4219-8E5C-90BE8300A255}" type="slidenum">
              <a:rPr lang="en-CA" smtClean="0"/>
              <a:t>13</a:t>
            </a:fld>
            <a:endParaRPr lang="en-CA"/>
          </a:p>
        </p:txBody>
      </p:sp>
    </p:spTree>
    <p:extLst>
      <p:ext uri="{BB962C8B-B14F-4D97-AF65-F5344CB8AC3E}">
        <p14:creationId xmlns:p14="http://schemas.microsoft.com/office/powerpoint/2010/main" val="2795534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ke surrounded by trees and grass&#10;&#10;Description automatically generated">
            <a:extLst>
              <a:ext uri="{FF2B5EF4-FFF2-40B4-BE49-F238E27FC236}">
                <a16:creationId xmlns:a16="http://schemas.microsoft.com/office/drawing/2014/main" id="{F03462E7-413D-2194-B8BF-62ADEF84E24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1998" cy="6861678"/>
          </a:xfrm>
          <a:prstGeom prst="rect">
            <a:avLst/>
          </a:prstGeom>
        </p:spPr>
      </p:pic>
      <p:sp>
        <p:nvSpPr>
          <p:cNvPr id="6" name="Rectangle 5">
            <a:extLst>
              <a:ext uri="{FF2B5EF4-FFF2-40B4-BE49-F238E27FC236}">
                <a16:creationId xmlns:a16="http://schemas.microsoft.com/office/drawing/2014/main" id="{AC8CC0FC-AA30-B007-F376-8BF4251B752D}"/>
              </a:ext>
            </a:extLst>
          </p:cNvPr>
          <p:cNvSpPr/>
          <p:nvPr/>
        </p:nvSpPr>
        <p:spPr>
          <a:xfrm>
            <a:off x="1" y="0"/>
            <a:ext cx="12191999" cy="6858000"/>
          </a:xfrm>
          <a:prstGeom prst="rect">
            <a:avLst/>
          </a:prstGeom>
          <a:solidFill>
            <a:schemeClr val="accent6">
              <a:alpha val="1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8723B5E9-0CA1-72BB-07CE-499258A38A64}"/>
              </a:ext>
            </a:extLst>
          </p:cNvPr>
          <p:cNvSpPr>
            <a:spLocks noGrp="1"/>
          </p:cNvSpPr>
          <p:nvPr>
            <p:ph type="title"/>
          </p:nvPr>
        </p:nvSpPr>
        <p:spPr>
          <a:xfrm>
            <a:off x="2111111" y="1527828"/>
            <a:ext cx="7666074" cy="2892054"/>
          </a:xfrm>
        </p:spPr>
        <p:txBody>
          <a:bodyPr>
            <a:normAutofit/>
          </a:bodyPr>
          <a:lstStyle/>
          <a:p>
            <a:pPr algn="ctr"/>
            <a:r>
              <a:rPr lang="en-CA" sz="8000" b="1" dirty="0">
                <a:ln w="0"/>
                <a:solidFill>
                  <a:srgbClr val="00B050"/>
                </a:solidFill>
                <a:effectLst>
                  <a:outerShdw blurRad="38100" dist="19050" dir="2700000" algn="tl" rotWithShape="0">
                    <a:schemeClr val="dk1">
                      <a:alpha val="40000"/>
                    </a:schemeClr>
                  </a:outerShdw>
                </a:effectLst>
                <a:latin typeface="Raleway" pitchFamily="2" charset="0"/>
              </a:rPr>
              <a:t>A GREENER FUTURE</a:t>
            </a:r>
          </a:p>
        </p:txBody>
      </p:sp>
      <p:sp>
        <p:nvSpPr>
          <p:cNvPr id="3" name="Date Placeholder 2">
            <a:extLst>
              <a:ext uri="{FF2B5EF4-FFF2-40B4-BE49-F238E27FC236}">
                <a16:creationId xmlns:a16="http://schemas.microsoft.com/office/drawing/2014/main" id="{3C581B6A-D03C-6213-215B-2D50DD4D6D9B}"/>
              </a:ext>
            </a:extLst>
          </p:cNvPr>
          <p:cNvSpPr>
            <a:spLocks noGrp="1"/>
          </p:cNvSpPr>
          <p:nvPr>
            <p:ph type="dt" sz="half" idx="10"/>
          </p:nvPr>
        </p:nvSpPr>
        <p:spPr/>
        <p:txBody>
          <a:bodyPr/>
          <a:lstStyle/>
          <a:p>
            <a:r>
              <a:rPr lang="en-US" dirty="0"/>
              <a:t>April 29, 2025</a:t>
            </a:r>
          </a:p>
        </p:txBody>
      </p:sp>
      <p:sp>
        <p:nvSpPr>
          <p:cNvPr id="5" name="Footer Placeholder 4">
            <a:extLst>
              <a:ext uri="{FF2B5EF4-FFF2-40B4-BE49-F238E27FC236}">
                <a16:creationId xmlns:a16="http://schemas.microsoft.com/office/drawing/2014/main" id="{A06C147B-8CFB-00A1-DD93-57B5711055A9}"/>
              </a:ext>
            </a:extLst>
          </p:cNvPr>
          <p:cNvSpPr>
            <a:spLocks noGrp="1"/>
          </p:cNvSpPr>
          <p:nvPr>
            <p:ph type="ftr" sz="quarter" idx="11"/>
          </p:nvPr>
        </p:nvSpPr>
        <p:spPr/>
        <p:txBody>
          <a:bodyPr/>
          <a:lstStyle/>
          <a:p>
            <a:r>
              <a:rPr lang="en-US" dirty="0"/>
              <a:t>The Corporation of the Township of King</a:t>
            </a:r>
            <a:endParaRPr lang="en-CA" dirty="0"/>
          </a:p>
        </p:txBody>
      </p:sp>
      <p:sp>
        <p:nvSpPr>
          <p:cNvPr id="7" name="Slide Number Placeholder 6">
            <a:extLst>
              <a:ext uri="{FF2B5EF4-FFF2-40B4-BE49-F238E27FC236}">
                <a16:creationId xmlns:a16="http://schemas.microsoft.com/office/drawing/2014/main" id="{E47B7CA5-B90A-9988-226E-47B1BA6F5423}"/>
              </a:ext>
            </a:extLst>
          </p:cNvPr>
          <p:cNvSpPr>
            <a:spLocks noGrp="1"/>
          </p:cNvSpPr>
          <p:nvPr>
            <p:ph type="sldNum" sz="quarter" idx="12"/>
          </p:nvPr>
        </p:nvSpPr>
        <p:spPr/>
        <p:txBody>
          <a:bodyPr/>
          <a:lstStyle/>
          <a:p>
            <a:fld id="{6145A6C7-802C-4219-8E5C-90BE8300A255}" type="slidenum">
              <a:rPr lang="en-CA" smtClean="0"/>
              <a:t>14</a:t>
            </a:fld>
            <a:endParaRPr lang="en-CA"/>
          </a:p>
        </p:txBody>
      </p:sp>
    </p:spTree>
    <p:extLst>
      <p:ext uri="{BB962C8B-B14F-4D97-AF65-F5344CB8AC3E}">
        <p14:creationId xmlns:p14="http://schemas.microsoft.com/office/powerpoint/2010/main" val="64929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04BE3E-BB18-7180-3F9B-95EA89F8B5DD}"/>
              </a:ext>
            </a:extLst>
          </p:cNvPr>
          <p:cNvSpPr>
            <a:spLocks noGrp="1"/>
          </p:cNvSpPr>
          <p:nvPr>
            <p:ph type="dt" sz="half" idx="10"/>
          </p:nvPr>
        </p:nvSpPr>
        <p:spPr>
          <a:xfrm>
            <a:off x="251388" y="6514983"/>
            <a:ext cx="2743200" cy="365125"/>
          </a:xfrm>
        </p:spPr>
        <p:txBody>
          <a:bodyPr/>
          <a:lstStyle/>
          <a:p>
            <a:r>
              <a:rPr lang="en-US" dirty="0"/>
              <a:t>2025-04-28</a:t>
            </a:r>
            <a:endParaRPr lang="en-CA" dirty="0"/>
          </a:p>
        </p:txBody>
      </p:sp>
      <p:sp>
        <p:nvSpPr>
          <p:cNvPr id="5" name="Footer Placeholder 4">
            <a:extLst>
              <a:ext uri="{FF2B5EF4-FFF2-40B4-BE49-F238E27FC236}">
                <a16:creationId xmlns:a16="http://schemas.microsoft.com/office/drawing/2014/main" id="{40232439-BEDF-8C46-65DB-717BE8C0BF15}"/>
              </a:ext>
            </a:extLst>
          </p:cNvPr>
          <p:cNvSpPr>
            <a:spLocks noGrp="1"/>
          </p:cNvSpPr>
          <p:nvPr>
            <p:ph type="ftr" sz="quarter" idx="11"/>
          </p:nvPr>
        </p:nvSpPr>
        <p:spPr>
          <a:xfrm>
            <a:off x="4038600" y="6514983"/>
            <a:ext cx="4114800" cy="365125"/>
          </a:xfrm>
        </p:spPr>
        <p:txBody>
          <a:bodyPr/>
          <a:lstStyle/>
          <a:p>
            <a:r>
              <a:rPr lang="en-US"/>
              <a:t>The Corporation of the Township of King</a:t>
            </a:r>
            <a:endParaRPr lang="en-CA"/>
          </a:p>
        </p:txBody>
      </p:sp>
      <p:sp>
        <p:nvSpPr>
          <p:cNvPr id="6" name="Slide Number Placeholder 5">
            <a:extLst>
              <a:ext uri="{FF2B5EF4-FFF2-40B4-BE49-F238E27FC236}">
                <a16:creationId xmlns:a16="http://schemas.microsoft.com/office/drawing/2014/main" id="{4D2EBCEE-14E1-C21E-F17F-14BFE553BD7C}"/>
              </a:ext>
            </a:extLst>
          </p:cNvPr>
          <p:cNvSpPr>
            <a:spLocks noGrp="1"/>
          </p:cNvSpPr>
          <p:nvPr>
            <p:ph type="sldNum" sz="quarter" idx="12"/>
          </p:nvPr>
        </p:nvSpPr>
        <p:spPr>
          <a:xfrm>
            <a:off x="8980347" y="6472827"/>
            <a:ext cx="2743200" cy="365125"/>
          </a:xfrm>
        </p:spPr>
        <p:txBody>
          <a:bodyPr/>
          <a:lstStyle/>
          <a:p>
            <a:fld id="{6145A6C7-802C-4219-8E5C-90BE8300A255}" type="slidenum">
              <a:rPr lang="en-CA" smtClean="0"/>
              <a:t>15</a:t>
            </a:fld>
            <a:endParaRPr lang="en-CA"/>
          </a:p>
        </p:txBody>
      </p:sp>
      <p:pic>
        <p:nvPicPr>
          <p:cNvPr id="7" name="Picture 6" descr="A picture containing drawing&#10;&#10;Description automatically generated">
            <a:extLst>
              <a:ext uri="{FF2B5EF4-FFF2-40B4-BE49-F238E27FC236}">
                <a16:creationId xmlns:a16="http://schemas.microsoft.com/office/drawing/2014/main" id="{CF08C828-98EC-D156-2F39-32C5E493AA2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36828" y="280783"/>
            <a:ext cx="1202743" cy="504376"/>
          </a:xfrm>
          <a:prstGeom prst="rect">
            <a:avLst/>
          </a:prstGeom>
        </p:spPr>
      </p:pic>
      <p:sp>
        <p:nvSpPr>
          <p:cNvPr id="16" name="Rectangle 15">
            <a:extLst>
              <a:ext uri="{FF2B5EF4-FFF2-40B4-BE49-F238E27FC236}">
                <a16:creationId xmlns:a16="http://schemas.microsoft.com/office/drawing/2014/main" id="{0A52DE1F-7791-1FF4-BA31-DB3F40E96250}"/>
              </a:ext>
            </a:extLst>
          </p:cNvPr>
          <p:cNvSpPr/>
          <p:nvPr/>
        </p:nvSpPr>
        <p:spPr>
          <a:xfrm>
            <a:off x="242924" y="160364"/>
            <a:ext cx="11697688" cy="735208"/>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CA" b="1" kern="100" dirty="0">
                <a:solidFill>
                  <a:schemeClr val="tx1"/>
                </a:solidFill>
                <a:effectLst/>
                <a:latin typeface="Raleway" pitchFamily="2" charset="0"/>
                <a:ea typeface="Aptos" panose="020B0004020202020204" pitchFamily="34" charset="0"/>
                <a:cs typeface="Times New Roman" panose="02020603050405020304" pitchFamily="18" charset="0"/>
              </a:rPr>
              <a:t>Develop environmentally sustainable solutions to reduce King's footprint and mitigate against the impacts of climate change.</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C3DCDD85-39E7-2469-B639-02048F5E975F}"/>
              </a:ext>
            </a:extLst>
          </p:cNvPr>
          <p:cNvSpPr/>
          <p:nvPr/>
        </p:nvSpPr>
        <p:spPr>
          <a:xfrm>
            <a:off x="251388" y="1106355"/>
            <a:ext cx="3778660" cy="538118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Adopt and Begin the Implementation of the Community Climate Change Action Plan </a:t>
            </a:r>
            <a:r>
              <a:rPr lang="en-CA" b="1" dirty="0">
                <a:solidFill>
                  <a:schemeClr val="tx1"/>
                </a:solidFill>
                <a:latin typeface="Raleway" pitchFamily="2" charset="0"/>
              </a:rPr>
              <a:t>2026</a:t>
            </a:r>
            <a:r>
              <a:rPr lang="en-CA" b="1" dirty="0">
                <a:solidFill>
                  <a:schemeClr val="tx1"/>
                </a:solidFill>
                <a:latin typeface="Aptos" panose="020B0004020202020204" pitchFamily="34" charset="0"/>
                <a:cs typeface="Times New Roman" panose="02020603050405020304" pitchFamily="18" charset="0"/>
              </a:rPr>
              <a:t>.</a:t>
            </a:r>
            <a:endParaRPr lang="en-CA" b="1" dirty="0">
              <a:solidFill>
                <a:schemeClr val="tx1"/>
              </a:solidFill>
              <a:latin typeface="Raleway" pitchFamily="2" charset="0"/>
            </a:endParaRPr>
          </a:p>
        </p:txBody>
      </p:sp>
      <p:sp>
        <p:nvSpPr>
          <p:cNvPr id="18" name="Rectangle 17">
            <a:extLst>
              <a:ext uri="{FF2B5EF4-FFF2-40B4-BE49-F238E27FC236}">
                <a16:creationId xmlns:a16="http://schemas.microsoft.com/office/drawing/2014/main" id="{42BC7164-9B60-3053-707A-92D7337BB88A}"/>
              </a:ext>
            </a:extLst>
          </p:cNvPr>
          <p:cNvSpPr/>
          <p:nvPr/>
        </p:nvSpPr>
        <p:spPr>
          <a:xfrm>
            <a:off x="4198419" y="1089570"/>
            <a:ext cx="3778660" cy="5381185"/>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Reduce Corporate Emissions by </a:t>
            </a:r>
            <a:r>
              <a:rPr lang="en-CA" b="1" dirty="0">
                <a:solidFill>
                  <a:schemeClr val="tx1"/>
                </a:solidFill>
                <a:latin typeface="Raleway" pitchFamily="2" charset="0"/>
              </a:rPr>
              <a:t>140 Tco2E </a:t>
            </a:r>
            <a:r>
              <a:rPr lang="en-CA" dirty="0">
                <a:solidFill>
                  <a:schemeClr val="tx1"/>
                </a:solidFill>
                <a:latin typeface="Raleway" pitchFamily="2" charset="0"/>
              </a:rPr>
              <a:t>(tonnes of carbon dioxide).</a:t>
            </a:r>
          </a:p>
        </p:txBody>
      </p:sp>
      <p:sp>
        <p:nvSpPr>
          <p:cNvPr id="19" name="Rectangle 18">
            <a:extLst>
              <a:ext uri="{FF2B5EF4-FFF2-40B4-BE49-F238E27FC236}">
                <a16:creationId xmlns:a16="http://schemas.microsoft.com/office/drawing/2014/main" id="{3A9C105B-0287-190B-49DA-36800DF6FC4E}"/>
              </a:ext>
            </a:extLst>
          </p:cNvPr>
          <p:cNvSpPr/>
          <p:nvPr/>
        </p:nvSpPr>
        <p:spPr>
          <a:xfrm>
            <a:off x="8161952" y="1106355"/>
            <a:ext cx="3778660" cy="5390959"/>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Develop a Green Development Standards Incentive Program by </a:t>
            </a:r>
            <a:r>
              <a:rPr lang="en-CA" b="1" dirty="0">
                <a:solidFill>
                  <a:schemeClr val="tx1"/>
                </a:solidFill>
                <a:latin typeface="Raleway" pitchFamily="2" charset="0"/>
              </a:rPr>
              <a:t>2026.</a:t>
            </a:r>
          </a:p>
        </p:txBody>
      </p:sp>
      <p:graphicFrame>
        <p:nvGraphicFramePr>
          <p:cNvPr id="20" name="Chart 19">
            <a:extLst>
              <a:ext uri="{FF2B5EF4-FFF2-40B4-BE49-F238E27FC236}">
                <a16:creationId xmlns:a16="http://schemas.microsoft.com/office/drawing/2014/main" id="{C06C9414-2259-0B2C-A87C-0D7A1DC0F1C8}"/>
              </a:ext>
            </a:extLst>
          </p:cNvPr>
          <p:cNvGraphicFramePr/>
          <p:nvPr/>
        </p:nvGraphicFramePr>
        <p:xfrm>
          <a:off x="152400" y="3845594"/>
          <a:ext cx="3825670" cy="2200685"/>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a:extLst>
              <a:ext uri="{FF2B5EF4-FFF2-40B4-BE49-F238E27FC236}">
                <a16:creationId xmlns:a16="http://schemas.microsoft.com/office/drawing/2014/main" id="{F6CAD749-3E67-73E2-3EA8-7E2C0ACDB32F}"/>
              </a:ext>
            </a:extLst>
          </p:cNvPr>
          <p:cNvSpPr txBox="1"/>
          <p:nvPr/>
        </p:nvSpPr>
        <p:spPr>
          <a:xfrm>
            <a:off x="407309" y="2457136"/>
            <a:ext cx="3606237" cy="1374735"/>
          </a:xfrm>
          <a:prstGeom prst="rect">
            <a:avLst/>
          </a:prstGeom>
          <a:noFill/>
        </p:spPr>
        <p:txBody>
          <a:bodyPr wrap="square" lIns="91440" tIns="45720" rIns="91440" bIns="45720" rtlCol="0" anchor="t">
            <a:spAutoFit/>
          </a:bodyPr>
          <a:lstStyle/>
          <a:p>
            <a:pPr>
              <a:spcAft>
                <a:spcPts val="800"/>
              </a:spcAft>
            </a:pPr>
            <a:r>
              <a:rPr lang="en-CA" sz="1400" dirty="0"/>
              <a:t>☑ </a:t>
            </a:r>
            <a:r>
              <a:rPr lang="en-CA" sz="1400" dirty="0">
                <a:latin typeface="Raleway" pitchFamily="2" charset="0"/>
              </a:rPr>
              <a:t>Finalized the</a:t>
            </a:r>
            <a:r>
              <a:rPr lang="en-CA" sz="1400" dirty="0">
                <a:solidFill>
                  <a:schemeClr val="accent6"/>
                </a:solidFill>
                <a:latin typeface="Raleway" pitchFamily="2" charset="0"/>
              </a:rPr>
              <a:t> Draft Action Plan </a:t>
            </a:r>
            <a:r>
              <a:rPr lang="en-CA" sz="1400" dirty="0">
                <a:latin typeface="Raleway" pitchFamily="2" charset="0"/>
              </a:rPr>
              <a:t>and Presented it to Council for </a:t>
            </a:r>
            <a:r>
              <a:rPr lang="en-CA" sz="1400" dirty="0">
                <a:solidFill>
                  <a:schemeClr val="accent6"/>
                </a:solidFill>
                <a:latin typeface="Raleway" pitchFamily="2" charset="0"/>
              </a:rPr>
              <a:t>Approval</a:t>
            </a:r>
          </a:p>
          <a:p>
            <a:pPr>
              <a:spcAft>
                <a:spcPts val="800"/>
              </a:spcAft>
            </a:pPr>
            <a:r>
              <a:rPr lang="en-CA" sz="1400" dirty="0">
                <a:latin typeface="Raleway" pitchFamily="2" charset="0"/>
              </a:rPr>
              <a:t>☑ Published the Plan to King.ca </a:t>
            </a:r>
          </a:p>
          <a:p>
            <a:pPr>
              <a:spcAft>
                <a:spcPts val="800"/>
              </a:spcAft>
            </a:pPr>
            <a:r>
              <a:rPr lang="en-CA" sz="1400" dirty="0">
                <a:latin typeface="Raleway" pitchFamily="2" charset="0"/>
              </a:rPr>
              <a:t>☑ Began first steps of implementing the </a:t>
            </a:r>
            <a:r>
              <a:rPr lang="en-CA" sz="1400" dirty="0">
                <a:solidFill>
                  <a:schemeClr val="accent6"/>
                </a:solidFill>
                <a:latin typeface="Raleway"/>
              </a:rPr>
              <a:t>Plan’s Short-Term Actions </a:t>
            </a:r>
            <a:endParaRPr lang="en-US" dirty="0">
              <a:solidFill>
                <a:srgbClr val="4EA72E"/>
              </a:solidFill>
              <a:latin typeface="Raleway"/>
            </a:endParaRPr>
          </a:p>
        </p:txBody>
      </p:sp>
      <p:graphicFrame>
        <p:nvGraphicFramePr>
          <p:cNvPr id="23" name="Chart 22">
            <a:extLst>
              <a:ext uri="{FF2B5EF4-FFF2-40B4-BE49-F238E27FC236}">
                <a16:creationId xmlns:a16="http://schemas.microsoft.com/office/drawing/2014/main" id="{A8582544-F603-6297-ADEA-5CFC192ADC1B}"/>
              </a:ext>
            </a:extLst>
          </p:cNvPr>
          <p:cNvGraphicFramePr/>
          <p:nvPr/>
        </p:nvGraphicFramePr>
        <p:xfrm>
          <a:off x="8169210" y="3685398"/>
          <a:ext cx="3778660" cy="2446791"/>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a:extLst>
              <a:ext uri="{FF2B5EF4-FFF2-40B4-BE49-F238E27FC236}">
                <a16:creationId xmlns:a16="http://schemas.microsoft.com/office/drawing/2014/main" id="{1024B214-9CA1-0593-B9B7-D88BE91E94B0}"/>
              </a:ext>
            </a:extLst>
          </p:cNvPr>
          <p:cNvSpPr txBox="1"/>
          <p:nvPr/>
        </p:nvSpPr>
        <p:spPr>
          <a:xfrm>
            <a:off x="8346825" y="2207155"/>
            <a:ext cx="3555838" cy="1590179"/>
          </a:xfrm>
          <a:prstGeom prst="rect">
            <a:avLst/>
          </a:prstGeom>
          <a:noFill/>
        </p:spPr>
        <p:txBody>
          <a:bodyPr wrap="square" rtlCol="0">
            <a:spAutoFit/>
          </a:bodyPr>
          <a:lstStyle/>
          <a:p>
            <a:pPr>
              <a:spcAft>
                <a:spcPts val="800"/>
              </a:spcAft>
            </a:pPr>
            <a:r>
              <a:rPr lang="en-CA" sz="1400" dirty="0"/>
              <a:t>☑ </a:t>
            </a:r>
            <a:r>
              <a:rPr lang="en-CA" sz="1400" dirty="0">
                <a:latin typeface="Raleway" pitchFamily="2" charset="0"/>
              </a:rPr>
              <a:t>Received Council Endorsement of </a:t>
            </a:r>
            <a:r>
              <a:rPr lang="en-CA" sz="1400" dirty="0" err="1">
                <a:solidFill>
                  <a:schemeClr val="accent6"/>
                </a:solidFill>
                <a:latin typeface="Raleway" pitchFamily="2" charset="0"/>
              </a:rPr>
              <a:t>ThinKING</a:t>
            </a:r>
            <a:r>
              <a:rPr lang="en-CA" sz="1400" dirty="0">
                <a:solidFill>
                  <a:schemeClr val="accent6"/>
                </a:solidFill>
                <a:latin typeface="Raleway" pitchFamily="2" charset="0"/>
              </a:rPr>
              <a:t> Green Program </a:t>
            </a:r>
          </a:p>
          <a:p>
            <a:pPr>
              <a:spcAft>
                <a:spcPts val="800"/>
              </a:spcAft>
            </a:pPr>
            <a:r>
              <a:rPr lang="en-CA" sz="1400" dirty="0"/>
              <a:t>☑ </a:t>
            </a:r>
            <a:r>
              <a:rPr lang="en-CA" sz="1400" dirty="0">
                <a:latin typeface="Raleway" pitchFamily="2" charset="0"/>
              </a:rPr>
              <a:t>Completed a </a:t>
            </a:r>
            <a:r>
              <a:rPr lang="en-CA" sz="1400" dirty="0">
                <a:solidFill>
                  <a:schemeClr val="accent6"/>
                </a:solidFill>
                <a:latin typeface="Raleway" pitchFamily="2" charset="0"/>
              </a:rPr>
              <a:t>Jurisdictional Scan </a:t>
            </a:r>
            <a:r>
              <a:rPr lang="en-CA" sz="1400" dirty="0">
                <a:latin typeface="Raleway" pitchFamily="2" charset="0"/>
              </a:rPr>
              <a:t>of Incentives in other Local Municipalities</a:t>
            </a:r>
          </a:p>
          <a:p>
            <a:pPr>
              <a:spcAft>
                <a:spcPts val="800"/>
              </a:spcAft>
            </a:pPr>
            <a:r>
              <a:rPr lang="en-CA" sz="1400" dirty="0"/>
              <a:t>☑ </a:t>
            </a:r>
            <a:r>
              <a:rPr lang="en-CA" sz="1400" dirty="0">
                <a:latin typeface="Raleway" pitchFamily="2" charset="0"/>
              </a:rPr>
              <a:t>Scheduled </a:t>
            </a:r>
            <a:r>
              <a:rPr lang="en-CA" sz="1400" dirty="0">
                <a:solidFill>
                  <a:schemeClr val="accent6"/>
                </a:solidFill>
                <a:latin typeface="Raleway" pitchFamily="2" charset="0"/>
              </a:rPr>
              <a:t>Consultations</a:t>
            </a:r>
            <a:r>
              <a:rPr lang="en-CA" sz="1400" dirty="0">
                <a:latin typeface="Raleway" pitchFamily="2" charset="0"/>
              </a:rPr>
              <a:t> with External  Stakeholders in the Development world</a:t>
            </a:r>
          </a:p>
        </p:txBody>
      </p:sp>
      <mc:AlternateContent xmlns:mc="http://schemas.openxmlformats.org/markup-compatibility/2006" xmlns:cx1="http://schemas.microsoft.com/office/drawing/2015/9/8/chartex">
        <mc:Choice Requires="cx1">
          <p:graphicFrame>
            <p:nvGraphicFramePr>
              <p:cNvPr id="35" name="Chart 34">
                <a:extLst>
                  <a:ext uri="{FF2B5EF4-FFF2-40B4-BE49-F238E27FC236}">
                    <a16:creationId xmlns:a16="http://schemas.microsoft.com/office/drawing/2014/main" id="{EF3B8691-BF34-18F3-2F04-63502BAC5901}"/>
                  </a:ext>
                </a:extLst>
              </p:cNvPr>
              <p:cNvGraphicFramePr/>
              <p:nvPr/>
            </p:nvGraphicFramePr>
            <p:xfrm>
              <a:off x="4322512" y="2636124"/>
              <a:ext cx="3444115" cy="949874"/>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35" name="Chart 34">
                <a:extLst>
                  <a:ext uri="{FF2B5EF4-FFF2-40B4-BE49-F238E27FC236}">
                    <a16:creationId xmlns:a16="http://schemas.microsoft.com/office/drawing/2014/main" id="{EF3B8691-BF34-18F3-2F04-63502BAC5901}"/>
                  </a:ext>
                </a:extLst>
              </p:cNvPr>
              <p:cNvPicPr>
                <a:picLocks noGrp="1" noRot="1" noChangeAspect="1" noMove="1" noResize="1" noEditPoints="1" noAdjustHandles="1" noChangeArrowheads="1" noChangeShapeType="1"/>
              </p:cNvPicPr>
              <p:nvPr/>
            </p:nvPicPr>
            <p:blipFill>
              <a:blip r:embed="rId8"/>
              <a:stretch>
                <a:fillRect/>
              </a:stretch>
            </p:blipFill>
            <p:spPr>
              <a:xfrm>
                <a:off x="4322512" y="2636124"/>
                <a:ext cx="3444115" cy="949874"/>
              </a:xfrm>
              <a:prstGeom prst="rect">
                <a:avLst/>
              </a:prstGeom>
            </p:spPr>
          </p:pic>
        </mc:Fallback>
      </mc:AlternateContent>
      <p:sp>
        <p:nvSpPr>
          <p:cNvPr id="37" name="TextBox 36">
            <a:extLst>
              <a:ext uri="{FF2B5EF4-FFF2-40B4-BE49-F238E27FC236}">
                <a16:creationId xmlns:a16="http://schemas.microsoft.com/office/drawing/2014/main" id="{1EF2E3FE-E260-AD8B-5D3D-DDC26FB47FA3}"/>
              </a:ext>
            </a:extLst>
          </p:cNvPr>
          <p:cNvSpPr txBox="1"/>
          <p:nvPr/>
        </p:nvSpPr>
        <p:spPr>
          <a:xfrm>
            <a:off x="5827802" y="2205179"/>
            <a:ext cx="765111" cy="276999"/>
          </a:xfrm>
          <a:prstGeom prst="rect">
            <a:avLst/>
          </a:prstGeom>
          <a:noFill/>
        </p:spPr>
        <p:txBody>
          <a:bodyPr wrap="square" rtlCol="0">
            <a:spAutoFit/>
          </a:bodyPr>
          <a:lstStyle/>
          <a:p>
            <a:r>
              <a:rPr lang="en-CA" sz="1200" b="1" dirty="0">
                <a:latin typeface="Raleway" pitchFamily="2" charset="0"/>
              </a:rPr>
              <a:t>97%</a:t>
            </a:r>
          </a:p>
        </p:txBody>
      </p:sp>
      <p:sp>
        <p:nvSpPr>
          <p:cNvPr id="39" name="TextBox 38">
            <a:extLst>
              <a:ext uri="{FF2B5EF4-FFF2-40B4-BE49-F238E27FC236}">
                <a16:creationId xmlns:a16="http://schemas.microsoft.com/office/drawing/2014/main" id="{7DDE8DB2-3D7B-9DB1-C21A-D9DD9F78225A}"/>
              </a:ext>
            </a:extLst>
          </p:cNvPr>
          <p:cNvSpPr txBox="1"/>
          <p:nvPr/>
        </p:nvSpPr>
        <p:spPr>
          <a:xfrm>
            <a:off x="7396841" y="2198579"/>
            <a:ext cx="765111" cy="276999"/>
          </a:xfrm>
          <a:prstGeom prst="rect">
            <a:avLst/>
          </a:prstGeom>
          <a:noFill/>
        </p:spPr>
        <p:txBody>
          <a:bodyPr wrap="square" rtlCol="0">
            <a:spAutoFit/>
          </a:bodyPr>
          <a:lstStyle/>
          <a:p>
            <a:r>
              <a:rPr lang="en-CA" sz="1200" dirty="0">
                <a:latin typeface="Raleway" pitchFamily="2" charset="0"/>
              </a:rPr>
              <a:t>3%</a:t>
            </a:r>
          </a:p>
        </p:txBody>
      </p:sp>
      <p:cxnSp>
        <p:nvCxnSpPr>
          <p:cNvPr id="41" name="Straight Connector 40">
            <a:extLst>
              <a:ext uri="{FF2B5EF4-FFF2-40B4-BE49-F238E27FC236}">
                <a16:creationId xmlns:a16="http://schemas.microsoft.com/office/drawing/2014/main" id="{885DE152-818F-BEA5-8BC2-2B52209E0978}"/>
              </a:ext>
            </a:extLst>
          </p:cNvPr>
          <p:cNvCxnSpPr>
            <a:cxnSpLocks/>
          </p:cNvCxnSpPr>
          <p:nvPr/>
        </p:nvCxnSpPr>
        <p:spPr>
          <a:xfrm>
            <a:off x="6044569" y="2482178"/>
            <a:ext cx="0" cy="226798"/>
          </a:xfrm>
          <a:prstGeom prst="line">
            <a:avLst/>
          </a:prstGeom>
          <a:ln w="317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5A6F33D-992E-DF5D-E1DD-8B4DDF01EE24}"/>
              </a:ext>
            </a:extLst>
          </p:cNvPr>
          <p:cNvCxnSpPr>
            <a:cxnSpLocks/>
          </p:cNvCxnSpPr>
          <p:nvPr/>
        </p:nvCxnSpPr>
        <p:spPr>
          <a:xfrm>
            <a:off x="7575140" y="2475578"/>
            <a:ext cx="0" cy="226798"/>
          </a:xfrm>
          <a:prstGeom prst="line">
            <a:avLst/>
          </a:prstGeom>
          <a:ln w="317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3480848B-DBCB-817D-53F1-170D572E54FF}"/>
              </a:ext>
            </a:extLst>
          </p:cNvPr>
          <p:cNvSpPr txBox="1"/>
          <p:nvPr/>
        </p:nvSpPr>
        <p:spPr>
          <a:xfrm>
            <a:off x="727010" y="6046281"/>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46" name="TextBox 45">
            <a:extLst>
              <a:ext uri="{FF2B5EF4-FFF2-40B4-BE49-F238E27FC236}">
                <a16:creationId xmlns:a16="http://schemas.microsoft.com/office/drawing/2014/main" id="{F3606150-B4EC-664A-E3EC-50C095AFDCE7}"/>
              </a:ext>
            </a:extLst>
          </p:cNvPr>
          <p:cNvSpPr txBox="1"/>
          <p:nvPr/>
        </p:nvSpPr>
        <p:spPr>
          <a:xfrm>
            <a:off x="5026704" y="6046280"/>
            <a:ext cx="2895881" cy="424475"/>
          </a:xfrm>
          <a:prstGeom prst="rect">
            <a:avLst/>
          </a:prstGeom>
          <a:noFill/>
        </p:spPr>
        <p:txBody>
          <a:bodyPr wrap="square" rtlCol="0">
            <a:spAutoFit/>
          </a:bodyPr>
          <a:lstStyle/>
          <a:p>
            <a:pPr>
              <a:lnSpc>
                <a:spcPct val="150000"/>
              </a:lnSpc>
            </a:pPr>
            <a:r>
              <a:rPr lang="en-CA" sz="1600" b="1" dirty="0">
                <a:solidFill>
                  <a:srgbClr val="D7D210"/>
                </a:solidFill>
                <a:latin typeface="Raleway" pitchFamily="2" charset="0"/>
              </a:rPr>
              <a:t>BEING MONITORED</a:t>
            </a:r>
          </a:p>
        </p:txBody>
      </p:sp>
      <p:sp>
        <p:nvSpPr>
          <p:cNvPr id="47" name="TextBox 46">
            <a:extLst>
              <a:ext uri="{FF2B5EF4-FFF2-40B4-BE49-F238E27FC236}">
                <a16:creationId xmlns:a16="http://schemas.microsoft.com/office/drawing/2014/main" id="{A916610E-C5C6-3595-7F31-694AFF12D9A9}"/>
              </a:ext>
            </a:extLst>
          </p:cNvPr>
          <p:cNvSpPr txBox="1"/>
          <p:nvPr/>
        </p:nvSpPr>
        <p:spPr>
          <a:xfrm>
            <a:off x="8610600" y="6063063"/>
            <a:ext cx="2895881" cy="424475"/>
          </a:xfrm>
          <a:prstGeom prst="rect">
            <a:avLst/>
          </a:prstGeom>
          <a:noFill/>
        </p:spPr>
        <p:txBody>
          <a:bodyPr wrap="square" rtlCol="0">
            <a:spAutoFit/>
          </a:bodyPr>
          <a:lstStyle/>
          <a:p>
            <a:pPr>
              <a:lnSpc>
                <a:spcPct val="150000"/>
              </a:lnSpc>
            </a:pPr>
            <a:r>
              <a:rPr lang="en-CA" sz="1600" b="1">
                <a:solidFill>
                  <a:srgbClr val="00B050"/>
                </a:solidFill>
                <a:latin typeface="Raleway" pitchFamily="2" charset="0"/>
              </a:rPr>
              <a:t>PROCEEDING AS PLANNED</a:t>
            </a:r>
          </a:p>
        </p:txBody>
      </p:sp>
      <p:sp>
        <p:nvSpPr>
          <p:cNvPr id="2" name="TextBox 1">
            <a:extLst>
              <a:ext uri="{FF2B5EF4-FFF2-40B4-BE49-F238E27FC236}">
                <a16:creationId xmlns:a16="http://schemas.microsoft.com/office/drawing/2014/main" id="{EDDE2291-0175-5006-4399-4398A38256B7}"/>
              </a:ext>
            </a:extLst>
          </p:cNvPr>
          <p:cNvSpPr txBox="1"/>
          <p:nvPr/>
        </p:nvSpPr>
        <p:spPr>
          <a:xfrm>
            <a:off x="4425880" y="3962044"/>
            <a:ext cx="3606237" cy="1487587"/>
          </a:xfrm>
          <a:prstGeom prst="rect">
            <a:avLst/>
          </a:prstGeom>
          <a:noFill/>
        </p:spPr>
        <p:txBody>
          <a:bodyPr wrap="square" lIns="91440" tIns="45720" rIns="91440" bIns="45720" rtlCol="0" anchor="t">
            <a:spAutoFit/>
          </a:bodyPr>
          <a:lstStyle/>
          <a:p>
            <a:pPr>
              <a:spcAft>
                <a:spcPts val="800"/>
              </a:spcAft>
            </a:pPr>
            <a:r>
              <a:rPr lang="en-CA" sz="1400" dirty="0"/>
              <a:t>☑ </a:t>
            </a:r>
            <a:r>
              <a:rPr lang="en-CA" sz="1400" dirty="0">
                <a:solidFill>
                  <a:schemeClr val="accent6"/>
                </a:solidFill>
                <a:latin typeface="Raleway" pitchFamily="2" charset="0"/>
              </a:rPr>
              <a:t>Update </a:t>
            </a:r>
            <a:r>
              <a:rPr lang="en-CA" sz="1400" dirty="0">
                <a:latin typeface="Raleway" pitchFamily="2" charset="0"/>
              </a:rPr>
              <a:t>of Corporate Emissions Energy Management and Conservation Plan (CEMCP) </a:t>
            </a:r>
          </a:p>
          <a:p>
            <a:pPr>
              <a:spcAft>
                <a:spcPts val="800"/>
              </a:spcAft>
            </a:pPr>
            <a:r>
              <a:rPr lang="en-CA" sz="1400" dirty="0">
                <a:latin typeface="Raleway" pitchFamily="2" charset="0"/>
              </a:rPr>
              <a:t>☑ Brought Draft Update to Senior Leadership Team for comment &amp; feedback</a:t>
            </a:r>
          </a:p>
        </p:txBody>
      </p:sp>
    </p:spTree>
    <p:extLst>
      <p:ext uri="{BB962C8B-B14F-4D97-AF65-F5344CB8AC3E}">
        <p14:creationId xmlns:p14="http://schemas.microsoft.com/office/powerpoint/2010/main" val="39427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Graphic spid="20" grpId="0">
        <p:bldAsOne/>
      </p:bldGraphic>
      <p:bldP spid="22" grpId="0"/>
      <p:bldGraphic spid="23" grpId="0">
        <p:bldAsOne/>
      </p:bldGraphic>
      <p:bldP spid="24" grpId="0"/>
      <p:bldP spid="37" grpId="0"/>
      <p:bldP spid="39" grpId="0"/>
      <p:bldP spid="45" grpId="0"/>
      <p:bldP spid="46" grpId="0"/>
      <p:bldP spid="4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04BE3E-BB18-7180-3F9B-95EA89F8B5DD}"/>
              </a:ext>
            </a:extLst>
          </p:cNvPr>
          <p:cNvSpPr>
            <a:spLocks noGrp="1"/>
          </p:cNvSpPr>
          <p:nvPr>
            <p:ph type="dt" sz="half" idx="10"/>
          </p:nvPr>
        </p:nvSpPr>
        <p:spPr>
          <a:xfrm>
            <a:off x="188420" y="6492875"/>
            <a:ext cx="2743200" cy="365125"/>
          </a:xfrm>
        </p:spPr>
        <p:txBody>
          <a:bodyPr/>
          <a:lstStyle/>
          <a:p>
            <a:r>
              <a:rPr lang="en-US" dirty="0"/>
              <a:t>2024-04-29</a:t>
            </a:r>
            <a:endParaRPr lang="en-CA" dirty="0"/>
          </a:p>
        </p:txBody>
      </p:sp>
      <p:sp>
        <p:nvSpPr>
          <p:cNvPr id="5" name="Footer Placeholder 4">
            <a:extLst>
              <a:ext uri="{FF2B5EF4-FFF2-40B4-BE49-F238E27FC236}">
                <a16:creationId xmlns:a16="http://schemas.microsoft.com/office/drawing/2014/main" id="{40232439-BEDF-8C46-65DB-717BE8C0BF15}"/>
              </a:ext>
            </a:extLst>
          </p:cNvPr>
          <p:cNvSpPr>
            <a:spLocks noGrp="1"/>
          </p:cNvSpPr>
          <p:nvPr>
            <p:ph type="ftr" sz="quarter" idx="11"/>
          </p:nvPr>
        </p:nvSpPr>
        <p:spPr>
          <a:xfrm>
            <a:off x="3995514" y="6499752"/>
            <a:ext cx="4114800" cy="365125"/>
          </a:xfrm>
        </p:spPr>
        <p:txBody>
          <a:bodyPr/>
          <a:lstStyle/>
          <a:p>
            <a:r>
              <a:rPr lang="en-US"/>
              <a:t>The Corporation of the Township of King</a:t>
            </a:r>
            <a:endParaRPr lang="en-CA"/>
          </a:p>
        </p:txBody>
      </p:sp>
      <p:sp>
        <p:nvSpPr>
          <p:cNvPr id="6" name="Slide Number Placeholder 5">
            <a:extLst>
              <a:ext uri="{FF2B5EF4-FFF2-40B4-BE49-F238E27FC236}">
                <a16:creationId xmlns:a16="http://schemas.microsoft.com/office/drawing/2014/main" id="{4D2EBCEE-14E1-C21E-F17F-14BFE553BD7C}"/>
              </a:ext>
            </a:extLst>
          </p:cNvPr>
          <p:cNvSpPr>
            <a:spLocks noGrp="1"/>
          </p:cNvSpPr>
          <p:nvPr>
            <p:ph type="sldNum" sz="quarter" idx="12"/>
          </p:nvPr>
        </p:nvSpPr>
        <p:spPr>
          <a:xfrm>
            <a:off x="9197412" y="6538912"/>
            <a:ext cx="2743200" cy="365125"/>
          </a:xfrm>
        </p:spPr>
        <p:txBody>
          <a:bodyPr/>
          <a:lstStyle/>
          <a:p>
            <a:fld id="{6145A6C7-802C-4219-8E5C-90BE8300A255}" type="slidenum">
              <a:rPr lang="en-CA" smtClean="0"/>
              <a:t>16</a:t>
            </a:fld>
            <a:endParaRPr lang="en-CA" dirty="0"/>
          </a:p>
        </p:txBody>
      </p:sp>
      <p:pic>
        <p:nvPicPr>
          <p:cNvPr id="7" name="Picture 6" descr="A picture containing drawing&#10;&#10;Description automatically generated">
            <a:extLst>
              <a:ext uri="{FF2B5EF4-FFF2-40B4-BE49-F238E27FC236}">
                <a16:creationId xmlns:a16="http://schemas.microsoft.com/office/drawing/2014/main" id="{CF08C828-98EC-D156-2F39-32C5E493AA2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36828" y="280783"/>
            <a:ext cx="1202743" cy="504376"/>
          </a:xfrm>
          <a:prstGeom prst="rect">
            <a:avLst/>
          </a:prstGeom>
        </p:spPr>
      </p:pic>
      <p:sp>
        <p:nvSpPr>
          <p:cNvPr id="16" name="Rectangle 15">
            <a:extLst>
              <a:ext uri="{FF2B5EF4-FFF2-40B4-BE49-F238E27FC236}">
                <a16:creationId xmlns:a16="http://schemas.microsoft.com/office/drawing/2014/main" id="{0A52DE1F-7791-1FF4-BA31-DB3F40E96250}"/>
              </a:ext>
            </a:extLst>
          </p:cNvPr>
          <p:cNvSpPr/>
          <p:nvPr/>
        </p:nvSpPr>
        <p:spPr>
          <a:xfrm>
            <a:off x="242924" y="160364"/>
            <a:ext cx="11697688" cy="735208"/>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CA" sz="2000" b="1" kern="100">
                <a:solidFill>
                  <a:schemeClr val="tx1"/>
                </a:solidFill>
                <a:effectLst/>
                <a:latin typeface="Raleway" pitchFamily="2" charset="0"/>
                <a:ea typeface="Aptos" panose="020B0004020202020204" pitchFamily="34" charset="0"/>
                <a:cs typeface="Times New Roman" panose="02020603050405020304" pitchFamily="18" charset="0"/>
              </a:rPr>
              <a:t>Promote Tree Canopy Growth and Enhance Natural Lands</a:t>
            </a:r>
            <a:endParaRPr lang="en-CA" sz="2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C3DCDD85-39E7-2469-B639-02048F5E975F}"/>
              </a:ext>
            </a:extLst>
          </p:cNvPr>
          <p:cNvSpPr/>
          <p:nvPr/>
        </p:nvSpPr>
        <p:spPr>
          <a:xfrm>
            <a:off x="251388" y="1106356"/>
            <a:ext cx="3778660" cy="5400273"/>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Inventory all Township Natural Assets by </a:t>
            </a:r>
            <a:r>
              <a:rPr lang="en-CA" b="1" dirty="0">
                <a:solidFill>
                  <a:schemeClr val="tx1"/>
                </a:solidFill>
                <a:latin typeface="Raleway" pitchFamily="2" charset="0"/>
              </a:rPr>
              <a:t>2026</a:t>
            </a:r>
            <a:r>
              <a:rPr lang="en-CA" dirty="0">
                <a:solidFill>
                  <a:schemeClr val="tx1"/>
                </a:solidFill>
                <a:latin typeface="Raleway" pitchFamily="2" charset="0"/>
              </a:rPr>
              <a:t>.</a:t>
            </a:r>
          </a:p>
        </p:txBody>
      </p:sp>
      <p:sp>
        <p:nvSpPr>
          <p:cNvPr id="18" name="Rectangle 17">
            <a:extLst>
              <a:ext uri="{FF2B5EF4-FFF2-40B4-BE49-F238E27FC236}">
                <a16:creationId xmlns:a16="http://schemas.microsoft.com/office/drawing/2014/main" id="{42BC7164-9B60-3053-707A-92D7337BB88A}"/>
              </a:ext>
            </a:extLst>
          </p:cNvPr>
          <p:cNvSpPr/>
          <p:nvPr/>
        </p:nvSpPr>
        <p:spPr>
          <a:xfrm>
            <a:off x="4202394" y="1106354"/>
            <a:ext cx="3778660" cy="3695224"/>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Develop an Invasive Species Management Strategy by </a:t>
            </a:r>
            <a:r>
              <a:rPr lang="en-CA" b="1" dirty="0">
                <a:solidFill>
                  <a:schemeClr val="tx1"/>
                </a:solidFill>
                <a:latin typeface="Raleway" pitchFamily="2" charset="0"/>
              </a:rPr>
              <a:t>2026</a:t>
            </a:r>
            <a:r>
              <a:rPr lang="en-CA" dirty="0">
                <a:solidFill>
                  <a:schemeClr val="tx1"/>
                </a:solidFill>
                <a:latin typeface="Raleway" pitchFamily="2" charset="0"/>
              </a:rPr>
              <a:t>.</a:t>
            </a:r>
          </a:p>
        </p:txBody>
      </p:sp>
      <p:sp>
        <p:nvSpPr>
          <p:cNvPr id="19" name="Rectangle 18">
            <a:extLst>
              <a:ext uri="{FF2B5EF4-FFF2-40B4-BE49-F238E27FC236}">
                <a16:creationId xmlns:a16="http://schemas.microsoft.com/office/drawing/2014/main" id="{3A9C105B-0287-190B-49DA-36800DF6FC4E}"/>
              </a:ext>
            </a:extLst>
          </p:cNvPr>
          <p:cNvSpPr/>
          <p:nvPr/>
        </p:nvSpPr>
        <p:spPr>
          <a:xfrm>
            <a:off x="4157918" y="4919350"/>
            <a:ext cx="7782693" cy="1587279"/>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Plant </a:t>
            </a:r>
            <a:r>
              <a:rPr lang="en-CA" b="1" dirty="0">
                <a:solidFill>
                  <a:schemeClr val="tx1"/>
                </a:solidFill>
                <a:latin typeface="Raleway" pitchFamily="2" charset="0"/>
              </a:rPr>
              <a:t>50,000</a:t>
            </a:r>
            <a:r>
              <a:rPr lang="en-CA" dirty="0">
                <a:solidFill>
                  <a:schemeClr val="tx1"/>
                </a:solidFill>
                <a:latin typeface="Raleway" pitchFamily="2" charset="0"/>
              </a:rPr>
              <a:t> trees, shrubs and wildflowers.</a:t>
            </a:r>
            <a:endParaRPr lang="en-CA" b="1" dirty="0">
              <a:solidFill>
                <a:schemeClr val="tx1"/>
              </a:solidFill>
              <a:latin typeface="Raleway" pitchFamily="2" charset="0"/>
            </a:endParaRPr>
          </a:p>
        </p:txBody>
      </p:sp>
      <p:graphicFrame>
        <p:nvGraphicFramePr>
          <p:cNvPr id="20" name="Chart 19">
            <a:extLst>
              <a:ext uri="{FF2B5EF4-FFF2-40B4-BE49-F238E27FC236}">
                <a16:creationId xmlns:a16="http://schemas.microsoft.com/office/drawing/2014/main" id="{C06C9414-2259-0B2C-A87C-0D7A1DC0F1C8}"/>
              </a:ext>
            </a:extLst>
          </p:cNvPr>
          <p:cNvGraphicFramePr/>
          <p:nvPr>
            <p:extLst>
              <p:ext uri="{D42A27DB-BD31-4B8C-83A1-F6EECF244321}">
                <p14:modId xmlns:p14="http://schemas.microsoft.com/office/powerpoint/2010/main" val="2852941676"/>
              </p:ext>
            </p:extLst>
          </p:nvPr>
        </p:nvGraphicFramePr>
        <p:xfrm>
          <a:off x="228456" y="3666277"/>
          <a:ext cx="3778660" cy="2368764"/>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a:extLst>
              <a:ext uri="{FF2B5EF4-FFF2-40B4-BE49-F238E27FC236}">
                <a16:creationId xmlns:a16="http://schemas.microsoft.com/office/drawing/2014/main" id="{F6CAD749-3E67-73E2-3EA8-7E2C0ACDB32F}"/>
              </a:ext>
            </a:extLst>
          </p:cNvPr>
          <p:cNvSpPr txBox="1"/>
          <p:nvPr/>
        </p:nvSpPr>
        <p:spPr>
          <a:xfrm>
            <a:off x="261677" y="2220640"/>
            <a:ext cx="3778660" cy="700833"/>
          </a:xfrm>
          <a:prstGeom prst="rect">
            <a:avLst/>
          </a:prstGeom>
          <a:noFill/>
        </p:spPr>
        <p:txBody>
          <a:bodyPr wrap="square" rtlCol="0">
            <a:spAutoFit/>
          </a:bodyPr>
          <a:lstStyle/>
          <a:p>
            <a:pPr>
              <a:lnSpc>
                <a:spcPct val="150000"/>
              </a:lnSpc>
            </a:pPr>
            <a:endParaRPr lang="en-CA" sz="1400" dirty="0">
              <a:latin typeface="Raleway" pitchFamily="2" charset="0"/>
            </a:endParaRPr>
          </a:p>
          <a:p>
            <a:pPr>
              <a:lnSpc>
                <a:spcPct val="150000"/>
              </a:lnSpc>
            </a:pPr>
            <a:endParaRPr lang="en-CA" sz="1400" dirty="0">
              <a:latin typeface="Raleway" pitchFamily="2" charset="0"/>
            </a:endParaRPr>
          </a:p>
        </p:txBody>
      </p:sp>
      <p:sp>
        <p:nvSpPr>
          <p:cNvPr id="8" name="TextBox 7">
            <a:extLst>
              <a:ext uri="{FF2B5EF4-FFF2-40B4-BE49-F238E27FC236}">
                <a16:creationId xmlns:a16="http://schemas.microsoft.com/office/drawing/2014/main" id="{B4DEA17D-4F97-36C1-DDF0-5542DC5CACD5}"/>
              </a:ext>
            </a:extLst>
          </p:cNvPr>
          <p:cNvSpPr txBox="1"/>
          <p:nvPr/>
        </p:nvSpPr>
        <p:spPr>
          <a:xfrm>
            <a:off x="4348214" y="1834550"/>
            <a:ext cx="3632840" cy="1805623"/>
          </a:xfrm>
          <a:prstGeom prst="rect">
            <a:avLst/>
          </a:prstGeom>
          <a:noFill/>
        </p:spPr>
        <p:txBody>
          <a:bodyPr wrap="square" rtlCol="0">
            <a:spAutoFit/>
          </a:bodyPr>
          <a:lstStyle/>
          <a:p>
            <a:pPr>
              <a:spcAft>
                <a:spcPts val="800"/>
              </a:spcAft>
            </a:pPr>
            <a:r>
              <a:rPr lang="en-CA" sz="1400" dirty="0"/>
              <a:t>☑ </a:t>
            </a:r>
            <a:r>
              <a:rPr lang="en-CA" sz="1400" dirty="0">
                <a:latin typeface="Raleway" pitchFamily="2" charset="0"/>
              </a:rPr>
              <a:t> Completed a </a:t>
            </a:r>
            <a:r>
              <a:rPr lang="en-CA" sz="1400" dirty="0">
                <a:solidFill>
                  <a:schemeClr val="accent6"/>
                </a:solidFill>
                <a:latin typeface="Raleway" pitchFamily="2" charset="0"/>
              </a:rPr>
              <a:t>Benchmark analysis </a:t>
            </a:r>
            <a:r>
              <a:rPr lang="en-CA" sz="1400" dirty="0">
                <a:latin typeface="Raleway" pitchFamily="2" charset="0"/>
              </a:rPr>
              <a:t>of municipal Invasive Species Management Strategies (ISMS) </a:t>
            </a:r>
          </a:p>
          <a:p>
            <a:pPr>
              <a:spcAft>
                <a:spcPts val="800"/>
              </a:spcAft>
            </a:pPr>
            <a:r>
              <a:rPr lang="en-CA" sz="1400" dirty="0">
                <a:latin typeface="Raleway" pitchFamily="2" charset="0"/>
              </a:rPr>
              <a:t>☑ Obtained a Consultant from the </a:t>
            </a:r>
            <a:r>
              <a:rPr lang="en-CA" sz="1400" dirty="0">
                <a:solidFill>
                  <a:schemeClr val="accent6"/>
                </a:solidFill>
                <a:latin typeface="Raleway" pitchFamily="2" charset="0"/>
              </a:rPr>
              <a:t>Invasive Species Management Center </a:t>
            </a:r>
          </a:p>
          <a:p>
            <a:pPr>
              <a:spcAft>
                <a:spcPts val="800"/>
              </a:spcAft>
            </a:pPr>
            <a:r>
              <a:rPr lang="en-CA" sz="1400" dirty="0">
                <a:latin typeface="Raleway" pitchFamily="2" charset="0"/>
              </a:rPr>
              <a:t>☑ Planned external and internal </a:t>
            </a:r>
            <a:r>
              <a:rPr lang="en-CA" sz="1400" dirty="0">
                <a:solidFill>
                  <a:schemeClr val="accent6"/>
                </a:solidFill>
                <a:latin typeface="Raleway" pitchFamily="2" charset="0"/>
              </a:rPr>
              <a:t>stakeholder </a:t>
            </a:r>
            <a:r>
              <a:rPr lang="en-CA" sz="1400" dirty="0">
                <a:latin typeface="Raleway" pitchFamily="2" charset="0"/>
              </a:rPr>
              <a:t>consultations</a:t>
            </a:r>
          </a:p>
        </p:txBody>
      </p:sp>
      <p:sp>
        <p:nvSpPr>
          <p:cNvPr id="9" name="Rectangle 8">
            <a:extLst>
              <a:ext uri="{FF2B5EF4-FFF2-40B4-BE49-F238E27FC236}">
                <a16:creationId xmlns:a16="http://schemas.microsoft.com/office/drawing/2014/main" id="{21C2D5C1-B073-3CEB-F1AA-71C54072018D}"/>
              </a:ext>
            </a:extLst>
          </p:cNvPr>
          <p:cNvSpPr/>
          <p:nvPr/>
        </p:nvSpPr>
        <p:spPr>
          <a:xfrm>
            <a:off x="8110314" y="1090457"/>
            <a:ext cx="3778660" cy="3695224"/>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Achieve the York Region minimum canopy cover recommendation for King of </a:t>
            </a:r>
            <a:r>
              <a:rPr lang="en-CA" b="1" dirty="0">
                <a:solidFill>
                  <a:schemeClr val="tx1"/>
                </a:solidFill>
                <a:latin typeface="Raleway" pitchFamily="2" charset="0"/>
              </a:rPr>
              <a:t>36%</a:t>
            </a:r>
          </a:p>
        </p:txBody>
      </p:sp>
      <p:sp>
        <p:nvSpPr>
          <p:cNvPr id="25" name="TextBox 24">
            <a:extLst>
              <a:ext uri="{FF2B5EF4-FFF2-40B4-BE49-F238E27FC236}">
                <a16:creationId xmlns:a16="http://schemas.microsoft.com/office/drawing/2014/main" id="{F16FC2F6-079A-A6E7-7043-7CB123CD6AE1}"/>
              </a:ext>
            </a:extLst>
          </p:cNvPr>
          <p:cNvSpPr txBox="1"/>
          <p:nvPr/>
        </p:nvSpPr>
        <p:spPr>
          <a:xfrm>
            <a:off x="8227954" y="2130868"/>
            <a:ext cx="3672356" cy="1230273"/>
          </a:xfrm>
          <a:prstGeom prst="rect">
            <a:avLst/>
          </a:prstGeom>
          <a:noFill/>
        </p:spPr>
        <p:txBody>
          <a:bodyPr wrap="square" rtlCol="0">
            <a:spAutoFit/>
          </a:bodyPr>
          <a:lstStyle/>
          <a:p>
            <a:pPr lvl="0">
              <a:lnSpc>
                <a:spcPct val="107000"/>
              </a:lnSpc>
            </a:pPr>
            <a:r>
              <a:rPr lang="en-CA" sz="1400" dirty="0"/>
              <a:t>☑ </a:t>
            </a:r>
            <a:r>
              <a:rPr lang="en-CA" sz="1400" kern="100" dirty="0">
                <a:latin typeface="Raleway" pitchFamily="2" charset="0"/>
                <a:cs typeface="Times New Roman" panose="02020603050405020304" pitchFamily="18" charset="0"/>
              </a:rPr>
              <a:t>Presented the </a:t>
            </a:r>
            <a:r>
              <a:rPr lang="en-CA" sz="1400" kern="100" dirty="0">
                <a:solidFill>
                  <a:schemeClr val="accent6"/>
                </a:solidFill>
                <a:latin typeface="Raleway" pitchFamily="2" charset="0"/>
                <a:cs typeface="Times New Roman" panose="02020603050405020304" pitchFamily="18" charset="0"/>
              </a:rPr>
              <a:t>King Forest Study </a:t>
            </a:r>
            <a:endParaRPr lang="en-CA" sz="1400" kern="100" dirty="0">
              <a:solidFill>
                <a:schemeClr val="accent6"/>
              </a:solidFill>
              <a:effectLst/>
              <a:latin typeface="Raleway" pitchFamily="2" charset="0"/>
              <a:ea typeface="Aptos" panose="020B0004020202020204" pitchFamily="34" charset="0"/>
              <a:cs typeface="Times New Roman" panose="02020603050405020304" pitchFamily="18" charset="0"/>
            </a:endParaRPr>
          </a:p>
          <a:p>
            <a:pPr lvl="0">
              <a:lnSpc>
                <a:spcPct val="107000"/>
              </a:lnSpc>
            </a:pPr>
            <a:r>
              <a:rPr lang="en-CA" sz="1400" dirty="0"/>
              <a:t>☑</a:t>
            </a:r>
            <a:r>
              <a:rPr lang="en-CA" sz="1400" dirty="0">
                <a:latin typeface="Raleway" pitchFamily="2" charset="0"/>
              </a:rPr>
              <a:t> </a:t>
            </a:r>
            <a:r>
              <a:rPr lang="en-CA" sz="1400" kern="100" dirty="0">
                <a:effectLst/>
                <a:latin typeface="Raleway" pitchFamily="2" charset="0"/>
                <a:ea typeface="Aptos" panose="020B0004020202020204" pitchFamily="34" charset="0"/>
                <a:cs typeface="Times New Roman" panose="02020603050405020304" pitchFamily="18" charset="0"/>
              </a:rPr>
              <a:t>Identified new </a:t>
            </a:r>
            <a:r>
              <a:rPr lang="en-CA" sz="1400" kern="100" dirty="0">
                <a:solidFill>
                  <a:schemeClr val="accent6"/>
                </a:solidFill>
                <a:effectLst/>
                <a:latin typeface="Raleway" pitchFamily="2" charset="0"/>
                <a:ea typeface="Aptos" panose="020B0004020202020204" pitchFamily="34" charset="0"/>
                <a:cs typeface="Times New Roman" panose="02020603050405020304" pitchFamily="18" charset="0"/>
              </a:rPr>
              <a:t>restoration locations </a:t>
            </a:r>
            <a:r>
              <a:rPr lang="en-CA" sz="1400" kern="100" dirty="0">
                <a:effectLst/>
                <a:latin typeface="Raleway" pitchFamily="2" charset="0"/>
                <a:ea typeface="Aptos" panose="020B0004020202020204" pitchFamily="34" charset="0"/>
                <a:cs typeface="Times New Roman" panose="02020603050405020304" pitchFamily="18" charset="0"/>
              </a:rPr>
              <a:t>for plantings in 2025</a:t>
            </a:r>
          </a:p>
          <a:p>
            <a:pPr>
              <a:lnSpc>
                <a:spcPct val="107000"/>
              </a:lnSpc>
            </a:pPr>
            <a:r>
              <a:rPr lang="en-CA" sz="1400" kern="100" dirty="0">
                <a:latin typeface="Raleway" pitchFamily="2" charset="0"/>
                <a:cs typeface="Times New Roman" panose="02020603050405020304" pitchFamily="18" charset="0"/>
              </a:rPr>
              <a:t>☑ Developed</a:t>
            </a:r>
            <a:r>
              <a:rPr lang="en-CA" sz="1400" kern="100" dirty="0">
                <a:solidFill>
                  <a:schemeClr val="accent6"/>
                </a:solidFill>
                <a:latin typeface="Raleway" pitchFamily="2" charset="0"/>
                <a:cs typeface="Times New Roman" panose="02020603050405020304" pitchFamily="18" charset="0"/>
              </a:rPr>
              <a:t> </a:t>
            </a:r>
            <a:r>
              <a:rPr lang="en-CA" sz="1400" kern="100" dirty="0">
                <a:latin typeface="Raleway" pitchFamily="2" charset="0"/>
                <a:cs typeface="Times New Roman" panose="02020603050405020304" pitchFamily="18" charset="0"/>
              </a:rPr>
              <a:t>a </a:t>
            </a:r>
            <a:r>
              <a:rPr lang="en-CA" sz="1400" kern="100" dirty="0">
                <a:solidFill>
                  <a:schemeClr val="accent6"/>
                </a:solidFill>
                <a:latin typeface="Raleway" pitchFamily="2" charset="0"/>
                <a:cs typeface="Times New Roman" panose="02020603050405020304" pitchFamily="18" charset="0"/>
              </a:rPr>
              <a:t>Process </a:t>
            </a:r>
            <a:r>
              <a:rPr lang="en-CA" sz="1400" kern="100" dirty="0">
                <a:latin typeface="Raleway" pitchFamily="2" charset="0"/>
                <a:cs typeface="Times New Roman" panose="02020603050405020304" pitchFamily="18" charset="0"/>
              </a:rPr>
              <a:t>for Environmental Impact Reviews on new developments</a:t>
            </a:r>
          </a:p>
        </p:txBody>
      </p:sp>
      <p:sp>
        <p:nvSpPr>
          <p:cNvPr id="27" name="TextBox 26">
            <a:extLst>
              <a:ext uri="{FF2B5EF4-FFF2-40B4-BE49-F238E27FC236}">
                <a16:creationId xmlns:a16="http://schemas.microsoft.com/office/drawing/2014/main" id="{FEA2964C-2E3D-8D5E-FE79-7F43212B52ED}"/>
              </a:ext>
            </a:extLst>
          </p:cNvPr>
          <p:cNvSpPr txBox="1"/>
          <p:nvPr/>
        </p:nvSpPr>
        <p:spPr>
          <a:xfrm>
            <a:off x="728538" y="6049871"/>
            <a:ext cx="2895881" cy="424475"/>
          </a:xfrm>
          <a:prstGeom prst="rect">
            <a:avLst/>
          </a:prstGeom>
          <a:noFill/>
        </p:spPr>
        <p:txBody>
          <a:bodyPr wrap="square" rtlCol="0">
            <a:spAutoFit/>
          </a:bodyPr>
          <a:lstStyle/>
          <a:p>
            <a:pPr>
              <a:lnSpc>
                <a:spcPct val="150000"/>
              </a:lnSpc>
            </a:pPr>
            <a:r>
              <a:rPr lang="en-CA" sz="1600" b="1">
                <a:solidFill>
                  <a:srgbClr val="00B050"/>
                </a:solidFill>
                <a:latin typeface="Raleway" pitchFamily="2" charset="0"/>
              </a:rPr>
              <a:t>PROCEEDING AS PLANNED</a:t>
            </a:r>
          </a:p>
        </p:txBody>
      </p:sp>
      <p:sp>
        <p:nvSpPr>
          <p:cNvPr id="28" name="TextBox 27">
            <a:extLst>
              <a:ext uri="{FF2B5EF4-FFF2-40B4-BE49-F238E27FC236}">
                <a16:creationId xmlns:a16="http://schemas.microsoft.com/office/drawing/2014/main" id="{C000C9C0-F7F0-AB26-68D1-2BC2F8403331}"/>
              </a:ext>
            </a:extLst>
          </p:cNvPr>
          <p:cNvSpPr txBox="1"/>
          <p:nvPr/>
        </p:nvSpPr>
        <p:spPr>
          <a:xfrm>
            <a:off x="4643783" y="4361206"/>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29" name="TextBox 28">
            <a:extLst>
              <a:ext uri="{FF2B5EF4-FFF2-40B4-BE49-F238E27FC236}">
                <a16:creationId xmlns:a16="http://schemas.microsoft.com/office/drawing/2014/main" id="{55B59BE6-3621-7DE8-D345-82808F3BDA32}"/>
              </a:ext>
            </a:extLst>
          </p:cNvPr>
          <p:cNvSpPr txBox="1"/>
          <p:nvPr/>
        </p:nvSpPr>
        <p:spPr>
          <a:xfrm>
            <a:off x="8603341" y="4366414"/>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30" name="TextBox 29">
            <a:extLst>
              <a:ext uri="{FF2B5EF4-FFF2-40B4-BE49-F238E27FC236}">
                <a16:creationId xmlns:a16="http://schemas.microsoft.com/office/drawing/2014/main" id="{DA9E5E62-5B44-5DC2-4105-1A8B888BC219}"/>
              </a:ext>
            </a:extLst>
          </p:cNvPr>
          <p:cNvSpPr txBox="1"/>
          <p:nvPr/>
        </p:nvSpPr>
        <p:spPr>
          <a:xfrm>
            <a:off x="6533113" y="6068726"/>
            <a:ext cx="2895881" cy="424475"/>
          </a:xfrm>
          <a:prstGeom prst="rect">
            <a:avLst/>
          </a:prstGeom>
          <a:noFill/>
        </p:spPr>
        <p:txBody>
          <a:bodyPr wrap="square" rtlCol="0">
            <a:spAutoFit/>
          </a:bodyPr>
          <a:lstStyle/>
          <a:p>
            <a:pPr>
              <a:lnSpc>
                <a:spcPct val="150000"/>
              </a:lnSpc>
            </a:pPr>
            <a:r>
              <a:rPr lang="en-CA" sz="1600" b="1" dirty="0">
                <a:solidFill>
                  <a:srgbClr val="D7D210"/>
                </a:solidFill>
                <a:latin typeface="Raleway" pitchFamily="2" charset="0"/>
              </a:rPr>
              <a:t>BEING MONITORED</a:t>
            </a:r>
          </a:p>
        </p:txBody>
      </p:sp>
      <p:graphicFrame>
        <p:nvGraphicFramePr>
          <p:cNvPr id="2" name="Chart 1">
            <a:extLst>
              <a:ext uri="{FF2B5EF4-FFF2-40B4-BE49-F238E27FC236}">
                <a16:creationId xmlns:a16="http://schemas.microsoft.com/office/drawing/2014/main" id="{56E3A2E6-2466-7B3A-B417-AA6291EE0406}"/>
              </a:ext>
            </a:extLst>
          </p:cNvPr>
          <p:cNvGraphicFramePr/>
          <p:nvPr>
            <p:extLst>
              <p:ext uri="{D42A27DB-BD31-4B8C-83A1-F6EECF244321}">
                <p14:modId xmlns:p14="http://schemas.microsoft.com/office/powerpoint/2010/main" val="749240202"/>
              </p:ext>
            </p:extLst>
          </p:nvPr>
        </p:nvGraphicFramePr>
        <p:xfrm>
          <a:off x="4494332" y="3350130"/>
          <a:ext cx="3117163" cy="1346407"/>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CC554B2B-DBA6-BFF1-3839-D6806A0C5075}"/>
              </a:ext>
            </a:extLst>
          </p:cNvPr>
          <p:cNvSpPr txBox="1"/>
          <p:nvPr/>
        </p:nvSpPr>
        <p:spPr>
          <a:xfrm>
            <a:off x="6475295" y="3806492"/>
            <a:ext cx="765111" cy="276999"/>
          </a:xfrm>
          <a:prstGeom prst="rect">
            <a:avLst/>
          </a:prstGeom>
          <a:noFill/>
        </p:spPr>
        <p:txBody>
          <a:bodyPr wrap="square" rtlCol="0">
            <a:spAutoFit/>
          </a:bodyPr>
          <a:lstStyle/>
          <a:p>
            <a:r>
              <a:rPr lang="en-CA" sz="1200" dirty="0">
                <a:latin typeface="Raleway" pitchFamily="2" charset="0"/>
              </a:rPr>
              <a:t>50%</a:t>
            </a:r>
          </a:p>
        </p:txBody>
      </p:sp>
      <p:sp>
        <p:nvSpPr>
          <p:cNvPr id="11" name="TextBox 10">
            <a:extLst>
              <a:ext uri="{FF2B5EF4-FFF2-40B4-BE49-F238E27FC236}">
                <a16:creationId xmlns:a16="http://schemas.microsoft.com/office/drawing/2014/main" id="{8027D474-7D63-18FC-59DB-5CF55BFD2DC0}"/>
              </a:ext>
            </a:extLst>
          </p:cNvPr>
          <p:cNvSpPr txBox="1"/>
          <p:nvPr/>
        </p:nvSpPr>
        <p:spPr>
          <a:xfrm>
            <a:off x="5093725" y="3795097"/>
            <a:ext cx="765111" cy="276999"/>
          </a:xfrm>
          <a:prstGeom prst="rect">
            <a:avLst/>
          </a:prstGeom>
          <a:noFill/>
        </p:spPr>
        <p:txBody>
          <a:bodyPr wrap="square" rtlCol="0">
            <a:spAutoFit/>
          </a:bodyPr>
          <a:lstStyle/>
          <a:p>
            <a:r>
              <a:rPr lang="en-CA" sz="1200" b="1" dirty="0">
                <a:latin typeface="Raleway" pitchFamily="2" charset="0"/>
              </a:rPr>
              <a:t>50%</a:t>
            </a:r>
          </a:p>
        </p:txBody>
      </p:sp>
      <p:sp>
        <p:nvSpPr>
          <p:cNvPr id="13" name="TextBox 12">
            <a:extLst>
              <a:ext uri="{FF2B5EF4-FFF2-40B4-BE49-F238E27FC236}">
                <a16:creationId xmlns:a16="http://schemas.microsoft.com/office/drawing/2014/main" id="{76ACEB78-6CB1-A776-8EA2-65EBCB49D844}"/>
              </a:ext>
            </a:extLst>
          </p:cNvPr>
          <p:cNvSpPr txBox="1"/>
          <p:nvPr/>
        </p:nvSpPr>
        <p:spPr>
          <a:xfrm>
            <a:off x="388656" y="2100130"/>
            <a:ext cx="3632840" cy="2226250"/>
          </a:xfrm>
          <a:prstGeom prst="rect">
            <a:avLst/>
          </a:prstGeom>
          <a:noFill/>
        </p:spPr>
        <p:txBody>
          <a:bodyPr wrap="square" rtlCol="0">
            <a:spAutoFit/>
          </a:bodyPr>
          <a:lstStyle/>
          <a:p>
            <a:pPr>
              <a:spcAft>
                <a:spcPts val="800"/>
              </a:spcAft>
            </a:pPr>
            <a:r>
              <a:rPr lang="en-CA" sz="1400" dirty="0"/>
              <a:t>☑ </a:t>
            </a:r>
            <a:r>
              <a:rPr lang="en-CA" sz="1400" dirty="0">
                <a:latin typeface="Raleway" pitchFamily="2" charset="0"/>
              </a:rPr>
              <a:t>Completed a </a:t>
            </a:r>
            <a:r>
              <a:rPr lang="en-CA" sz="1400" dirty="0">
                <a:solidFill>
                  <a:schemeClr val="accent6"/>
                </a:solidFill>
                <a:latin typeface="Raleway" pitchFamily="2" charset="0"/>
              </a:rPr>
              <a:t>Benchmark analysis </a:t>
            </a:r>
            <a:r>
              <a:rPr lang="en-CA" sz="1400" dirty="0">
                <a:latin typeface="Raleway" pitchFamily="2" charset="0"/>
              </a:rPr>
              <a:t>of municipal Natural Asset Inventories</a:t>
            </a:r>
          </a:p>
          <a:p>
            <a:pPr>
              <a:spcAft>
                <a:spcPts val="800"/>
              </a:spcAft>
            </a:pPr>
            <a:r>
              <a:rPr lang="en-CA" sz="1400" dirty="0">
                <a:latin typeface="Raleway" pitchFamily="2" charset="0"/>
              </a:rPr>
              <a:t>☑ Applied &amp; Secured external </a:t>
            </a:r>
            <a:r>
              <a:rPr lang="en-CA" sz="1400" dirty="0">
                <a:solidFill>
                  <a:schemeClr val="accent6"/>
                </a:solidFill>
                <a:latin typeface="Raleway" pitchFamily="2" charset="0"/>
              </a:rPr>
              <a:t>Funding</a:t>
            </a:r>
            <a:r>
              <a:rPr lang="en-CA" sz="1400" dirty="0">
                <a:latin typeface="Raleway" pitchFamily="2" charset="0"/>
              </a:rPr>
              <a:t> from Greenbelt</a:t>
            </a:r>
          </a:p>
          <a:p>
            <a:pPr>
              <a:spcAft>
                <a:spcPts val="800"/>
              </a:spcAft>
            </a:pPr>
            <a:r>
              <a:rPr lang="en-CA" sz="1400" dirty="0">
                <a:latin typeface="Raleway" pitchFamily="2" charset="0"/>
              </a:rPr>
              <a:t>☑ Completed Natural Asset </a:t>
            </a:r>
            <a:r>
              <a:rPr lang="en-CA" sz="1400" dirty="0">
                <a:solidFill>
                  <a:schemeClr val="accent6"/>
                </a:solidFill>
                <a:latin typeface="Raleway" pitchFamily="2" charset="0"/>
              </a:rPr>
              <a:t>Current State Analysis</a:t>
            </a:r>
          </a:p>
          <a:p>
            <a:pPr>
              <a:spcAft>
                <a:spcPts val="800"/>
              </a:spcAft>
            </a:pPr>
            <a:endParaRPr lang="en-CA" sz="1400" dirty="0">
              <a:latin typeface="Raleway" pitchFamily="2" charset="0"/>
            </a:endParaRPr>
          </a:p>
          <a:p>
            <a:pPr>
              <a:spcAft>
                <a:spcPts val="800"/>
              </a:spcAft>
            </a:pPr>
            <a:endParaRPr lang="en-CA" sz="1400" dirty="0">
              <a:latin typeface="Raleway" pitchFamily="2" charset="0"/>
            </a:endParaRPr>
          </a:p>
        </p:txBody>
      </p:sp>
      <p:graphicFrame>
        <p:nvGraphicFramePr>
          <p:cNvPr id="14" name="Chart 13">
            <a:extLst>
              <a:ext uri="{FF2B5EF4-FFF2-40B4-BE49-F238E27FC236}">
                <a16:creationId xmlns:a16="http://schemas.microsoft.com/office/drawing/2014/main" id="{D2088FC3-7D6F-CC93-54A3-7D7137706CC4}"/>
              </a:ext>
            </a:extLst>
          </p:cNvPr>
          <p:cNvGraphicFramePr/>
          <p:nvPr/>
        </p:nvGraphicFramePr>
        <p:xfrm>
          <a:off x="8227954" y="5012362"/>
          <a:ext cx="3677120" cy="1393938"/>
        </p:xfrm>
        <a:graphic>
          <a:graphicData uri="http://schemas.openxmlformats.org/drawingml/2006/chart">
            <c:chart xmlns:c="http://schemas.openxmlformats.org/drawingml/2006/chart" xmlns:r="http://schemas.openxmlformats.org/officeDocument/2006/relationships" r:id="rId7"/>
          </a:graphicData>
        </a:graphic>
      </p:graphicFrame>
      <p:sp>
        <p:nvSpPr>
          <p:cNvPr id="21" name="TextBox 20">
            <a:extLst>
              <a:ext uri="{FF2B5EF4-FFF2-40B4-BE49-F238E27FC236}">
                <a16:creationId xmlns:a16="http://schemas.microsoft.com/office/drawing/2014/main" id="{3EC9E95B-F4BE-5B78-4DAE-308597DE27B6}"/>
              </a:ext>
            </a:extLst>
          </p:cNvPr>
          <p:cNvSpPr txBox="1"/>
          <p:nvPr/>
        </p:nvSpPr>
        <p:spPr>
          <a:xfrm>
            <a:off x="4296218" y="5343842"/>
            <a:ext cx="3672356" cy="815608"/>
          </a:xfrm>
          <a:prstGeom prst="rect">
            <a:avLst/>
          </a:prstGeom>
          <a:noFill/>
        </p:spPr>
        <p:txBody>
          <a:bodyPr wrap="square" rtlCol="0">
            <a:spAutoFit/>
          </a:bodyPr>
          <a:lstStyle/>
          <a:p>
            <a:pPr lvl="0">
              <a:spcAft>
                <a:spcPts val="600"/>
              </a:spcAft>
            </a:pPr>
            <a:r>
              <a:rPr lang="en-CA" sz="1400" kern="100" dirty="0">
                <a:latin typeface="Raleway" pitchFamily="2" charset="0"/>
                <a:cs typeface="Times New Roman" panose="02020603050405020304" pitchFamily="18" charset="0"/>
              </a:rPr>
              <a:t>☑ 9,045 plantings in 2024</a:t>
            </a:r>
          </a:p>
          <a:p>
            <a:pPr lvl="0">
              <a:spcAft>
                <a:spcPts val="600"/>
              </a:spcAft>
            </a:pPr>
            <a:r>
              <a:rPr lang="en-CA" sz="1400" kern="100" dirty="0">
                <a:latin typeface="Raleway" pitchFamily="2" charset="0"/>
                <a:cs typeface="Times New Roman" panose="02020603050405020304" pitchFamily="18" charset="0"/>
              </a:rPr>
              <a:t>☑ Developed</a:t>
            </a:r>
            <a:r>
              <a:rPr lang="en-CA" sz="1400" kern="100" dirty="0">
                <a:solidFill>
                  <a:schemeClr val="accent6"/>
                </a:solidFill>
                <a:latin typeface="Raleway" pitchFamily="2" charset="0"/>
                <a:cs typeface="Times New Roman" panose="02020603050405020304" pitchFamily="18" charset="0"/>
              </a:rPr>
              <a:t> </a:t>
            </a:r>
            <a:r>
              <a:rPr lang="en-CA" sz="1400" kern="100" dirty="0">
                <a:latin typeface="Raleway" pitchFamily="2" charset="0"/>
                <a:cs typeface="Times New Roman" panose="02020603050405020304" pitchFamily="18" charset="0"/>
              </a:rPr>
              <a:t>Community Tree Planting and Maintenance </a:t>
            </a:r>
            <a:r>
              <a:rPr lang="en-CA" sz="1400" kern="100" dirty="0">
                <a:solidFill>
                  <a:schemeClr val="accent6"/>
                </a:solidFill>
                <a:latin typeface="Raleway" pitchFamily="2" charset="0"/>
                <a:cs typeface="Times New Roman" panose="02020603050405020304" pitchFamily="18" charset="0"/>
              </a:rPr>
              <a:t>Procedure</a:t>
            </a:r>
            <a:r>
              <a:rPr lang="en-CA" sz="1400" kern="100" dirty="0">
                <a:solidFill>
                  <a:schemeClr val="accent6"/>
                </a:solidFill>
                <a:effectLst/>
                <a:latin typeface="Raleway" pitchFamily="2" charset="0"/>
                <a:ea typeface="Aptos" panose="020B0004020202020204" pitchFamily="34" charset="0"/>
                <a:cs typeface="Times New Roman" panose="02020603050405020304" pitchFamily="18" charset="0"/>
              </a:rPr>
              <a:t>.</a:t>
            </a:r>
            <a:endParaRPr lang="en-CA" sz="1400" dirty="0">
              <a:solidFill>
                <a:schemeClr val="accent6"/>
              </a:solidFill>
              <a:latin typeface="Raleway" pitchFamily="2" charset="0"/>
            </a:endParaRPr>
          </a:p>
        </p:txBody>
      </p:sp>
      <mc:AlternateContent xmlns:mc="http://schemas.openxmlformats.org/markup-compatibility/2006">
        <mc:Choice xmlns:cx1="http://schemas.microsoft.com/office/drawing/2015/9/8/chartex" Requires="cx1">
          <p:graphicFrame>
            <p:nvGraphicFramePr>
              <p:cNvPr id="32" name="Chart 31">
                <a:extLst>
                  <a:ext uri="{FF2B5EF4-FFF2-40B4-BE49-F238E27FC236}">
                    <a16:creationId xmlns:a16="http://schemas.microsoft.com/office/drawing/2014/main" id="{DED1E181-0769-D56A-3EEA-36638BD1B5FD}"/>
                  </a:ext>
                </a:extLst>
              </p:cNvPr>
              <p:cNvGraphicFramePr/>
              <p:nvPr/>
            </p:nvGraphicFramePr>
            <p:xfrm>
              <a:off x="8247646" y="3775076"/>
              <a:ext cx="3444115" cy="664525"/>
            </p:xfrm>
            <a:graphic>
              <a:graphicData uri="http://schemas.microsoft.com/office/drawing/2014/chartex">
                <cx:chart xmlns:cx="http://schemas.microsoft.com/office/drawing/2014/chartex" xmlns:r="http://schemas.openxmlformats.org/officeDocument/2006/relationships" r:id="rId8"/>
              </a:graphicData>
            </a:graphic>
          </p:graphicFrame>
        </mc:Choice>
        <mc:Fallback>
          <p:pic>
            <p:nvPicPr>
              <p:cNvPr id="32" name="Chart 31">
                <a:extLst>
                  <a:ext uri="{FF2B5EF4-FFF2-40B4-BE49-F238E27FC236}">
                    <a16:creationId xmlns:a16="http://schemas.microsoft.com/office/drawing/2014/main" id="{DED1E181-0769-D56A-3EEA-36638BD1B5FD}"/>
                  </a:ext>
                </a:extLst>
              </p:cNvPr>
              <p:cNvPicPr>
                <a:picLocks noGrp="1" noRot="1" noChangeAspect="1" noMove="1" noResize="1" noEditPoints="1" noAdjustHandles="1" noChangeArrowheads="1" noChangeShapeType="1"/>
              </p:cNvPicPr>
              <p:nvPr/>
            </p:nvPicPr>
            <p:blipFill>
              <a:blip r:embed="rId9"/>
              <a:stretch>
                <a:fillRect/>
              </a:stretch>
            </p:blipFill>
            <p:spPr>
              <a:xfrm>
                <a:off x="8247646" y="3775076"/>
                <a:ext cx="3444115" cy="664525"/>
              </a:xfrm>
              <a:prstGeom prst="rect">
                <a:avLst/>
              </a:prstGeom>
            </p:spPr>
          </p:pic>
        </mc:Fallback>
      </mc:AlternateContent>
      <p:sp>
        <p:nvSpPr>
          <p:cNvPr id="33" name="TextBox 32">
            <a:extLst>
              <a:ext uri="{FF2B5EF4-FFF2-40B4-BE49-F238E27FC236}">
                <a16:creationId xmlns:a16="http://schemas.microsoft.com/office/drawing/2014/main" id="{23F9F3CC-95EF-7D11-6765-DE09E607EA03}"/>
              </a:ext>
            </a:extLst>
          </p:cNvPr>
          <p:cNvSpPr txBox="1"/>
          <p:nvPr/>
        </p:nvSpPr>
        <p:spPr>
          <a:xfrm>
            <a:off x="9803901" y="3361556"/>
            <a:ext cx="765111" cy="276999"/>
          </a:xfrm>
          <a:prstGeom prst="rect">
            <a:avLst/>
          </a:prstGeom>
          <a:noFill/>
        </p:spPr>
        <p:txBody>
          <a:bodyPr wrap="square" rtlCol="0">
            <a:spAutoFit/>
          </a:bodyPr>
          <a:lstStyle/>
          <a:p>
            <a:r>
              <a:rPr lang="en-CA" sz="1200" b="1" dirty="0">
                <a:latin typeface="Raleway" pitchFamily="2" charset="0"/>
              </a:rPr>
              <a:t>94%</a:t>
            </a:r>
          </a:p>
        </p:txBody>
      </p:sp>
      <p:sp>
        <p:nvSpPr>
          <p:cNvPr id="34" name="TextBox 33">
            <a:extLst>
              <a:ext uri="{FF2B5EF4-FFF2-40B4-BE49-F238E27FC236}">
                <a16:creationId xmlns:a16="http://schemas.microsoft.com/office/drawing/2014/main" id="{366FEA88-21D9-10C8-38E2-809D24EDB787}"/>
              </a:ext>
            </a:extLst>
          </p:cNvPr>
          <p:cNvSpPr txBox="1"/>
          <p:nvPr/>
        </p:nvSpPr>
        <p:spPr>
          <a:xfrm>
            <a:off x="11351966" y="3332288"/>
            <a:ext cx="765111" cy="276999"/>
          </a:xfrm>
          <a:prstGeom prst="rect">
            <a:avLst/>
          </a:prstGeom>
          <a:noFill/>
        </p:spPr>
        <p:txBody>
          <a:bodyPr wrap="square" rtlCol="0">
            <a:spAutoFit/>
          </a:bodyPr>
          <a:lstStyle/>
          <a:p>
            <a:r>
              <a:rPr lang="en-CA" sz="1200" dirty="0">
                <a:latin typeface="Raleway" pitchFamily="2" charset="0"/>
              </a:rPr>
              <a:t>6%</a:t>
            </a:r>
          </a:p>
        </p:txBody>
      </p:sp>
      <p:cxnSp>
        <p:nvCxnSpPr>
          <p:cNvPr id="35" name="Straight Connector 34">
            <a:extLst>
              <a:ext uri="{FF2B5EF4-FFF2-40B4-BE49-F238E27FC236}">
                <a16:creationId xmlns:a16="http://schemas.microsoft.com/office/drawing/2014/main" id="{45F9B222-132B-5E2F-8D9F-A15C744E082A}"/>
              </a:ext>
            </a:extLst>
          </p:cNvPr>
          <p:cNvCxnSpPr>
            <a:cxnSpLocks/>
          </p:cNvCxnSpPr>
          <p:nvPr/>
        </p:nvCxnSpPr>
        <p:spPr>
          <a:xfrm>
            <a:off x="9969703" y="3609445"/>
            <a:ext cx="0" cy="226798"/>
          </a:xfrm>
          <a:prstGeom prst="line">
            <a:avLst/>
          </a:prstGeom>
          <a:ln w="317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EC77665-BCCA-24DD-2093-6C564DE0A776}"/>
              </a:ext>
            </a:extLst>
          </p:cNvPr>
          <p:cNvCxnSpPr>
            <a:cxnSpLocks/>
          </p:cNvCxnSpPr>
          <p:nvPr/>
        </p:nvCxnSpPr>
        <p:spPr>
          <a:xfrm>
            <a:off x="11516094" y="3601318"/>
            <a:ext cx="0" cy="226798"/>
          </a:xfrm>
          <a:prstGeom prst="line">
            <a:avLst/>
          </a:prstGeom>
          <a:ln w="317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62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Graphic spid="20" grpId="0">
        <p:bldAsOne/>
      </p:bldGraphic>
      <p:bldP spid="22" grpId="0"/>
      <p:bldP spid="8" grpId="0"/>
      <p:bldP spid="9" grpId="0" animBg="1"/>
      <p:bldP spid="25" grpId="0"/>
      <p:bldP spid="27" grpId="0"/>
      <p:bldP spid="28" grpId="0"/>
      <p:bldP spid="29" grpId="0"/>
      <p:bldP spid="30" grpId="0"/>
      <p:bldGraphic spid="2" grpId="0">
        <p:bldAsOne/>
      </p:bldGraphic>
      <p:bldP spid="3" grpId="0"/>
      <p:bldP spid="11" grpId="0"/>
      <p:bldP spid="13" grpId="0"/>
      <p:bldGraphic spid="14" grpId="0">
        <p:bldAsOne/>
      </p:bldGraphic>
      <p:bldP spid="21"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erial view of a construction site&#10;&#10;Description automatically generated">
            <a:extLst>
              <a:ext uri="{FF2B5EF4-FFF2-40B4-BE49-F238E27FC236}">
                <a16:creationId xmlns:a16="http://schemas.microsoft.com/office/drawing/2014/main" id="{A8873D8F-632C-C6B7-4AE9-089410069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2500"/>
          <a:stretch/>
        </p:blipFill>
        <p:spPr>
          <a:xfrm>
            <a:off x="-1" y="0"/>
            <a:ext cx="12191999" cy="6858000"/>
          </a:xfrm>
          <a:prstGeom prst="rect">
            <a:avLst/>
          </a:prstGeom>
        </p:spPr>
      </p:pic>
      <p:sp>
        <p:nvSpPr>
          <p:cNvPr id="2" name="Title 1">
            <a:extLst>
              <a:ext uri="{FF2B5EF4-FFF2-40B4-BE49-F238E27FC236}">
                <a16:creationId xmlns:a16="http://schemas.microsoft.com/office/drawing/2014/main" id="{8723B5E9-0CA1-72BB-07CE-499258A38A64}"/>
              </a:ext>
            </a:extLst>
          </p:cNvPr>
          <p:cNvSpPr>
            <a:spLocks noGrp="1"/>
          </p:cNvSpPr>
          <p:nvPr>
            <p:ph type="title"/>
          </p:nvPr>
        </p:nvSpPr>
        <p:spPr>
          <a:xfrm>
            <a:off x="1823483" y="440003"/>
            <a:ext cx="8545033" cy="4880344"/>
          </a:xfrm>
        </p:spPr>
        <p:txBody>
          <a:bodyPr>
            <a:normAutofit/>
          </a:bodyPr>
          <a:lstStyle/>
          <a:p>
            <a:pPr algn="ctr"/>
            <a:r>
              <a:rPr lang="en-CA" sz="8000" b="1">
                <a:ln w="0"/>
                <a:solidFill>
                  <a:schemeClr val="accent2"/>
                </a:solidFill>
                <a:effectLst>
                  <a:outerShdw blurRad="50800" dist="38100" dir="2700000" algn="tl" rotWithShape="0">
                    <a:prstClr val="black">
                      <a:alpha val="40000"/>
                    </a:prstClr>
                  </a:outerShdw>
                </a:effectLst>
                <a:latin typeface="Raleway" pitchFamily="2" charset="0"/>
              </a:rPr>
              <a:t>SUSTAINABLE ASSET MANAGEMENT</a:t>
            </a:r>
          </a:p>
        </p:txBody>
      </p:sp>
      <p:sp>
        <p:nvSpPr>
          <p:cNvPr id="3" name="Date Placeholder 2">
            <a:extLst>
              <a:ext uri="{FF2B5EF4-FFF2-40B4-BE49-F238E27FC236}">
                <a16:creationId xmlns:a16="http://schemas.microsoft.com/office/drawing/2014/main" id="{83E28263-9605-9CB9-EC2C-83A396EDDAE1}"/>
              </a:ext>
            </a:extLst>
          </p:cNvPr>
          <p:cNvSpPr>
            <a:spLocks noGrp="1"/>
          </p:cNvSpPr>
          <p:nvPr>
            <p:ph type="dt" sz="half" idx="10"/>
          </p:nvPr>
        </p:nvSpPr>
        <p:spPr/>
        <p:txBody>
          <a:bodyPr/>
          <a:lstStyle/>
          <a:p>
            <a:r>
              <a:rPr lang="en-US" dirty="0"/>
              <a:t>April 29, 2025</a:t>
            </a:r>
          </a:p>
        </p:txBody>
      </p:sp>
      <p:sp>
        <p:nvSpPr>
          <p:cNvPr id="4" name="Footer Placeholder 3">
            <a:extLst>
              <a:ext uri="{FF2B5EF4-FFF2-40B4-BE49-F238E27FC236}">
                <a16:creationId xmlns:a16="http://schemas.microsoft.com/office/drawing/2014/main" id="{7B43B8D2-B4F8-DEB9-C567-7A39E66D0E05}"/>
              </a:ext>
            </a:extLst>
          </p:cNvPr>
          <p:cNvSpPr>
            <a:spLocks noGrp="1"/>
          </p:cNvSpPr>
          <p:nvPr>
            <p:ph type="ftr" sz="quarter" idx="11"/>
          </p:nvPr>
        </p:nvSpPr>
        <p:spPr/>
        <p:txBody>
          <a:bodyPr/>
          <a:lstStyle/>
          <a:p>
            <a:r>
              <a:rPr lang="en-US"/>
              <a:t>The Corporation of the Township of King</a:t>
            </a:r>
            <a:endParaRPr lang="en-CA"/>
          </a:p>
        </p:txBody>
      </p:sp>
      <p:sp>
        <p:nvSpPr>
          <p:cNvPr id="7" name="Slide Number Placeholder 6">
            <a:extLst>
              <a:ext uri="{FF2B5EF4-FFF2-40B4-BE49-F238E27FC236}">
                <a16:creationId xmlns:a16="http://schemas.microsoft.com/office/drawing/2014/main" id="{53B96B7F-DD59-A0D9-1166-117AD942E1BF}"/>
              </a:ext>
            </a:extLst>
          </p:cNvPr>
          <p:cNvSpPr>
            <a:spLocks noGrp="1"/>
          </p:cNvSpPr>
          <p:nvPr>
            <p:ph type="sldNum" sz="quarter" idx="12"/>
          </p:nvPr>
        </p:nvSpPr>
        <p:spPr/>
        <p:txBody>
          <a:bodyPr/>
          <a:lstStyle/>
          <a:p>
            <a:fld id="{6145A6C7-802C-4219-8E5C-90BE8300A255}" type="slidenum">
              <a:rPr lang="en-CA" smtClean="0"/>
              <a:t>17</a:t>
            </a:fld>
            <a:endParaRPr lang="en-CA"/>
          </a:p>
        </p:txBody>
      </p:sp>
      <p:sp>
        <p:nvSpPr>
          <p:cNvPr id="10" name="Rectangle 9">
            <a:extLst>
              <a:ext uri="{FF2B5EF4-FFF2-40B4-BE49-F238E27FC236}">
                <a16:creationId xmlns:a16="http://schemas.microsoft.com/office/drawing/2014/main" id="{A8161755-0B67-F1C0-B3DD-24DC8B821C7F}"/>
              </a:ext>
            </a:extLst>
          </p:cNvPr>
          <p:cNvSpPr/>
          <p:nvPr/>
        </p:nvSpPr>
        <p:spPr>
          <a:xfrm>
            <a:off x="-2" y="0"/>
            <a:ext cx="12191999" cy="6858000"/>
          </a:xfrm>
          <a:prstGeom prst="rect">
            <a:avLst/>
          </a:prstGeom>
          <a:solidFill>
            <a:srgbClr val="E97132">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240806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62D6547-1DB6-D0A7-1E6E-09DFFF49F4D9}"/>
              </a:ext>
            </a:extLst>
          </p:cNvPr>
          <p:cNvSpPr/>
          <p:nvPr/>
        </p:nvSpPr>
        <p:spPr>
          <a:xfrm>
            <a:off x="242924" y="160364"/>
            <a:ext cx="11697688" cy="735208"/>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800" b="1">
                <a:solidFill>
                  <a:schemeClr val="tx1"/>
                </a:solidFill>
                <a:effectLst/>
                <a:latin typeface="Raleway" pitchFamily="2" charset="0"/>
                <a:ea typeface="Aptos" panose="020B0004020202020204" pitchFamily="34" charset="0"/>
                <a:cs typeface="Times New Roman" panose="02020603050405020304" pitchFamily="18" charset="0"/>
              </a:rPr>
              <a:t>Develop asset funding strategies which ensure long term fiscal sustainability.</a:t>
            </a:r>
            <a:endParaRPr lang="en-CA" b="1" i="1">
              <a:solidFill>
                <a:schemeClr val="tx1"/>
              </a:solidFill>
              <a:latin typeface="Raleway" pitchFamily="2" charset="0"/>
            </a:endParaRPr>
          </a:p>
        </p:txBody>
      </p:sp>
      <p:sp>
        <p:nvSpPr>
          <p:cNvPr id="4" name="Rectangle 3">
            <a:extLst>
              <a:ext uri="{FF2B5EF4-FFF2-40B4-BE49-F238E27FC236}">
                <a16:creationId xmlns:a16="http://schemas.microsoft.com/office/drawing/2014/main" id="{4EC1D803-6CFE-B7A7-1D08-6BF6805FC9A1}"/>
              </a:ext>
            </a:extLst>
          </p:cNvPr>
          <p:cNvSpPr/>
          <p:nvPr/>
        </p:nvSpPr>
        <p:spPr>
          <a:xfrm>
            <a:off x="283352" y="1106355"/>
            <a:ext cx="5164775" cy="1484182"/>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Raleway" pitchFamily="2" charset="0"/>
              </a:rPr>
              <a:t>Implement a Stormwater Charge by </a:t>
            </a:r>
            <a:r>
              <a:rPr lang="en-US" b="1" dirty="0">
                <a:solidFill>
                  <a:schemeClr val="tx1"/>
                </a:solidFill>
                <a:latin typeface="Raleway" pitchFamily="2" charset="0"/>
              </a:rPr>
              <a:t>2023 </a:t>
            </a:r>
            <a:endParaRPr lang="en-CA" b="1" dirty="0">
              <a:solidFill>
                <a:schemeClr val="tx1"/>
              </a:solidFill>
              <a:latin typeface="Raleway" pitchFamily="2" charset="0"/>
            </a:endParaRPr>
          </a:p>
        </p:txBody>
      </p:sp>
      <p:sp>
        <p:nvSpPr>
          <p:cNvPr id="24" name="TextBox 23">
            <a:extLst>
              <a:ext uri="{FF2B5EF4-FFF2-40B4-BE49-F238E27FC236}">
                <a16:creationId xmlns:a16="http://schemas.microsoft.com/office/drawing/2014/main" id="{B5412EFB-C2AA-5235-3B96-E1BE184277D8}"/>
              </a:ext>
            </a:extLst>
          </p:cNvPr>
          <p:cNvSpPr txBox="1"/>
          <p:nvPr/>
        </p:nvSpPr>
        <p:spPr>
          <a:xfrm>
            <a:off x="399361" y="1541689"/>
            <a:ext cx="4936568" cy="870110"/>
          </a:xfrm>
          <a:prstGeom prst="rect">
            <a:avLst/>
          </a:prstGeom>
          <a:noFill/>
        </p:spPr>
        <p:txBody>
          <a:bodyPr wrap="square" rtlCol="0">
            <a:spAutoFit/>
          </a:bodyPr>
          <a:lstStyle/>
          <a:p>
            <a:r>
              <a:rPr lang="en-CA" sz="1600" dirty="0"/>
              <a:t>☑ </a:t>
            </a:r>
            <a:r>
              <a:rPr lang="en-CA" sz="1600" dirty="0">
                <a:latin typeface="Raleway" pitchFamily="2" charset="0"/>
              </a:rPr>
              <a:t>Stormwater Charge Implemented and Key Result </a:t>
            </a:r>
            <a:r>
              <a:rPr lang="en-CA" sz="1600" dirty="0">
                <a:solidFill>
                  <a:schemeClr val="accent2"/>
                </a:solidFill>
                <a:latin typeface="Raleway" pitchFamily="2" charset="0"/>
              </a:rPr>
              <a:t>completed in 2023 reporting year</a:t>
            </a:r>
          </a:p>
          <a:p>
            <a:pPr>
              <a:lnSpc>
                <a:spcPct val="150000"/>
              </a:lnSpc>
            </a:pPr>
            <a:endParaRPr lang="en-CA" sz="1400" dirty="0">
              <a:latin typeface="Raleway" pitchFamily="2" charset="0"/>
            </a:endParaRPr>
          </a:p>
        </p:txBody>
      </p:sp>
      <p:sp>
        <p:nvSpPr>
          <p:cNvPr id="2" name="Rectangle 1">
            <a:extLst>
              <a:ext uri="{FF2B5EF4-FFF2-40B4-BE49-F238E27FC236}">
                <a16:creationId xmlns:a16="http://schemas.microsoft.com/office/drawing/2014/main" id="{995F8631-4E66-21B8-80D9-19E5BE7CB487}"/>
              </a:ext>
            </a:extLst>
          </p:cNvPr>
          <p:cNvSpPr/>
          <p:nvPr/>
        </p:nvSpPr>
        <p:spPr>
          <a:xfrm>
            <a:off x="283352" y="2796328"/>
            <a:ext cx="5164775" cy="3669728"/>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Create and Implement an Asset-Funding strategy by </a:t>
            </a:r>
            <a:r>
              <a:rPr lang="en-CA" b="1" dirty="0">
                <a:solidFill>
                  <a:schemeClr val="tx1"/>
                </a:solidFill>
                <a:latin typeface="Raleway" pitchFamily="2" charset="0"/>
              </a:rPr>
              <a:t>2025</a:t>
            </a:r>
            <a:r>
              <a:rPr lang="en-CA" dirty="0">
                <a:solidFill>
                  <a:schemeClr val="tx1"/>
                </a:solidFill>
                <a:latin typeface="Raleway" pitchFamily="2" charset="0"/>
              </a:rPr>
              <a:t>.</a:t>
            </a:r>
          </a:p>
        </p:txBody>
      </p:sp>
      <p:sp>
        <p:nvSpPr>
          <p:cNvPr id="3" name="Rectangle 2">
            <a:extLst>
              <a:ext uri="{FF2B5EF4-FFF2-40B4-BE49-F238E27FC236}">
                <a16:creationId xmlns:a16="http://schemas.microsoft.com/office/drawing/2014/main" id="{2CF083FC-1AD9-689E-9386-6268543B7969}"/>
              </a:ext>
            </a:extLst>
          </p:cNvPr>
          <p:cNvSpPr/>
          <p:nvPr/>
        </p:nvSpPr>
        <p:spPr>
          <a:xfrm>
            <a:off x="5657241" y="1106354"/>
            <a:ext cx="6283370" cy="5359701"/>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Finalize and Implement the Asset Management Program by </a:t>
            </a:r>
            <a:r>
              <a:rPr lang="en-CA" b="1" dirty="0">
                <a:solidFill>
                  <a:schemeClr val="tx1"/>
                </a:solidFill>
                <a:latin typeface="Raleway" pitchFamily="2" charset="0"/>
              </a:rPr>
              <a:t>2025.</a:t>
            </a:r>
          </a:p>
        </p:txBody>
      </p:sp>
      <p:sp>
        <p:nvSpPr>
          <p:cNvPr id="13" name="TextBox 12">
            <a:extLst>
              <a:ext uri="{FF2B5EF4-FFF2-40B4-BE49-F238E27FC236}">
                <a16:creationId xmlns:a16="http://schemas.microsoft.com/office/drawing/2014/main" id="{F067DA6E-34A6-3A11-3087-E503C53004BA}"/>
              </a:ext>
            </a:extLst>
          </p:cNvPr>
          <p:cNvSpPr txBox="1"/>
          <p:nvPr/>
        </p:nvSpPr>
        <p:spPr>
          <a:xfrm>
            <a:off x="5830583" y="1909369"/>
            <a:ext cx="5962056" cy="2603661"/>
          </a:xfrm>
          <a:prstGeom prst="rect">
            <a:avLst/>
          </a:prstGeom>
          <a:noFill/>
        </p:spPr>
        <p:txBody>
          <a:bodyPr wrap="square" rtlCol="0">
            <a:spAutoFit/>
          </a:bodyPr>
          <a:lstStyle/>
          <a:p>
            <a:pPr>
              <a:spcAft>
                <a:spcPts val="600"/>
              </a:spcAft>
            </a:pPr>
            <a:r>
              <a:rPr lang="en-CA" sz="1600" dirty="0"/>
              <a:t>☑ </a:t>
            </a:r>
            <a:r>
              <a:rPr lang="en-CA" sz="1600" kern="100" dirty="0">
                <a:solidFill>
                  <a:srgbClr val="000000"/>
                </a:solidFill>
                <a:effectLst/>
                <a:latin typeface="Raleway" pitchFamily="2" charset="0"/>
                <a:ea typeface="Aptos" panose="020B0004020202020204" pitchFamily="34" charset="0"/>
                <a:cs typeface="Calibri" panose="020F0502020204030204" pitchFamily="34" charset="0"/>
              </a:rPr>
              <a:t>Updated the </a:t>
            </a:r>
            <a:r>
              <a:rPr lang="en-CA" sz="1600" kern="100" dirty="0">
                <a:solidFill>
                  <a:schemeClr val="accent2"/>
                </a:solidFill>
                <a:effectLst/>
                <a:latin typeface="Raleway" pitchFamily="2" charset="0"/>
                <a:ea typeface="Aptos" panose="020B0004020202020204" pitchFamily="34" charset="0"/>
                <a:cs typeface="Calibri" panose="020F0502020204030204" pitchFamily="34" charset="0"/>
              </a:rPr>
              <a:t>Corporate Asset Management Policy</a:t>
            </a:r>
            <a:r>
              <a:rPr lang="en-CA" sz="1600" kern="100" dirty="0">
                <a:solidFill>
                  <a:srgbClr val="000000"/>
                </a:solidFill>
                <a:effectLst/>
                <a:latin typeface="Raleway" pitchFamily="2" charset="0"/>
                <a:ea typeface="Aptos" panose="020B0004020202020204" pitchFamily="34" charset="0"/>
                <a:cs typeface="Calibri" panose="020F0502020204030204" pitchFamily="34" charset="0"/>
              </a:rPr>
              <a:t> </a:t>
            </a:r>
            <a:endParaRPr lang="en-CA" sz="1600" dirty="0"/>
          </a:p>
          <a:p>
            <a:pPr>
              <a:spcAft>
                <a:spcPts val="600"/>
              </a:spcAft>
            </a:pPr>
            <a:r>
              <a:rPr lang="en-CA" sz="1600" dirty="0"/>
              <a:t>☑ </a:t>
            </a:r>
            <a:r>
              <a:rPr lang="en-CA" sz="1600" dirty="0">
                <a:solidFill>
                  <a:srgbClr val="000000"/>
                </a:solidFill>
                <a:effectLst/>
                <a:latin typeface="Raleway" pitchFamily="2" charset="0"/>
                <a:ea typeface="Aptos" panose="020B0004020202020204" pitchFamily="34" charset="0"/>
                <a:cs typeface="Calibri" panose="020F0502020204030204" pitchFamily="34" charset="0"/>
              </a:rPr>
              <a:t>Completed Phase 1 of the</a:t>
            </a:r>
            <a:r>
              <a:rPr lang="en-CA" sz="1600" dirty="0">
                <a:solidFill>
                  <a:schemeClr val="accent2"/>
                </a:solidFill>
                <a:effectLst/>
                <a:latin typeface="Raleway" pitchFamily="2" charset="0"/>
                <a:ea typeface="Aptos" panose="020B0004020202020204" pitchFamily="34" charset="0"/>
                <a:cs typeface="Calibri" panose="020F0502020204030204" pitchFamily="34" charset="0"/>
              </a:rPr>
              <a:t> non-core Asset Management Program </a:t>
            </a:r>
          </a:p>
          <a:p>
            <a:pPr>
              <a:spcAft>
                <a:spcPts val="600"/>
              </a:spcAft>
            </a:pPr>
            <a:r>
              <a:rPr lang="en-CA" sz="1600" dirty="0"/>
              <a:t>☑ </a:t>
            </a:r>
            <a:r>
              <a:rPr lang="en-CA" sz="1600" kern="100" dirty="0">
                <a:solidFill>
                  <a:srgbClr val="000000"/>
                </a:solidFill>
                <a:latin typeface="Raleway" pitchFamily="2" charset="0"/>
                <a:cs typeface="Calibri" panose="020F0502020204030204" pitchFamily="34" charset="0"/>
              </a:rPr>
              <a:t>Continued our Asset Inventory and </a:t>
            </a:r>
            <a:r>
              <a:rPr lang="en-CA" sz="1600" kern="100" dirty="0">
                <a:solidFill>
                  <a:schemeClr val="accent2"/>
                </a:solidFill>
                <a:latin typeface="Raleway" pitchFamily="2" charset="0"/>
                <a:cs typeface="Calibri" panose="020F0502020204030204" pitchFamily="34" charset="0"/>
              </a:rPr>
              <a:t>Condition Assessments</a:t>
            </a:r>
            <a:endParaRPr lang="en-CA" sz="1600" dirty="0">
              <a:solidFill>
                <a:schemeClr val="accent2"/>
              </a:solidFill>
              <a:effectLst/>
              <a:latin typeface="Raleway" pitchFamily="2" charset="0"/>
              <a:ea typeface="Aptos" panose="020B0004020202020204" pitchFamily="34" charset="0"/>
              <a:cs typeface="Calibri" panose="020F0502020204030204" pitchFamily="34" charset="0"/>
            </a:endParaRPr>
          </a:p>
          <a:p>
            <a:pPr>
              <a:spcAft>
                <a:spcPts val="600"/>
              </a:spcAft>
            </a:pPr>
            <a:r>
              <a:rPr lang="en-CA" sz="1600" dirty="0"/>
              <a:t>☑ </a:t>
            </a:r>
            <a:r>
              <a:rPr lang="en-CA" sz="1600" kern="100" dirty="0">
                <a:solidFill>
                  <a:srgbClr val="000000"/>
                </a:solidFill>
                <a:latin typeface="Raleway" pitchFamily="2" charset="0"/>
                <a:cs typeface="Calibri" panose="020F0502020204030204" pitchFamily="34" charset="0"/>
              </a:rPr>
              <a:t>Began the development of the </a:t>
            </a:r>
            <a:r>
              <a:rPr lang="en-CA" sz="1600" kern="100" dirty="0">
                <a:solidFill>
                  <a:schemeClr val="accent2"/>
                </a:solidFill>
                <a:latin typeface="Raleway" pitchFamily="2" charset="0"/>
                <a:cs typeface="Calibri" panose="020F0502020204030204" pitchFamily="34" charset="0"/>
              </a:rPr>
              <a:t>10-year expenditure and revenue forecast </a:t>
            </a:r>
            <a:endParaRPr lang="en-CA" sz="1600" b="1" dirty="0">
              <a:solidFill>
                <a:schemeClr val="accent2"/>
              </a:solidFill>
              <a:latin typeface="Raleway" pitchFamily="2" charset="0"/>
            </a:endParaRPr>
          </a:p>
          <a:p>
            <a:pPr>
              <a:spcAft>
                <a:spcPts val="1200"/>
              </a:spcAft>
            </a:pPr>
            <a:endParaRPr lang="en-CA" sz="1600" b="1" dirty="0">
              <a:solidFill>
                <a:schemeClr val="accent2"/>
              </a:solidFill>
              <a:latin typeface="Raleway" pitchFamily="2" charset="0"/>
            </a:endParaRPr>
          </a:p>
          <a:p>
            <a:pPr>
              <a:lnSpc>
                <a:spcPct val="150000"/>
              </a:lnSpc>
            </a:pPr>
            <a:endParaRPr lang="en-CA" sz="1600" dirty="0">
              <a:latin typeface="Raleway" pitchFamily="2" charset="0"/>
            </a:endParaRPr>
          </a:p>
        </p:txBody>
      </p:sp>
      <p:graphicFrame>
        <p:nvGraphicFramePr>
          <p:cNvPr id="18" name="Chart 17">
            <a:extLst>
              <a:ext uri="{FF2B5EF4-FFF2-40B4-BE49-F238E27FC236}">
                <a16:creationId xmlns:a16="http://schemas.microsoft.com/office/drawing/2014/main" id="{D0E1915C-890B-EBD2-33B0-7675037CEB53}"/>
              </a:ext>
            </a:extLst>
          </p:cNvPr>
          <p:cNvGraphicFramePr/>
          <p:nvPr>
            <p:extLst>
              <p:ext uri="{D42A27DB-BD31-4B8C-83A1-F6EECF244321}">
                <p14:modId xmlns:p14="http://schemas.microsoft.com/office/powerpoint/2010/main" val="4085927605"/>
              </p:ext>
            </p:extLst>
          </p:nvPr>
        </p:nvGraphicFramePr>
        <p:xfrm>
          <a:off x="6202492" y="3542664"/>
          <a:ext cx="5071250" cy="2453053"/>
        </p:xfrm>
        <a:graphic>
          <a:graphicData uri="http://schemas.openxmlformats.org/drawingml/2006/chart">
            <c:chart xmlns:c="http://schemas.openxmlformats.org/drawingml/2006/chart" xmlns:r="http://schemas.openxmlformats.org/officeDocument/2006/relationships" r:id="rId3"/>
          </a:graphicData>
        </a:graphic>
      </p:graphicFrame>
      <p:pic>
        <p:nvPicPr>
          <p:cNvPr id="8" name="Graphic 7" descr="Badge Tick1 with solid fill">
            <a:extLst>
              <a:ext uri="{FF2B5EF4-FFF2-40B4-BE49-F238E27FC236}">
                <a16:creationId xmlns:a16="http://schemas.microsoft.com/office/drawing/2014/main" id="{38FAD50E-4EB8-F26B-8514-862997F8F6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5663" y="1878850"/>
            <a:ext cx="630266" cy="630266"/>
          </a:xfrm>
          <a:prstGeom prst="rect">
            <a:avLst/>
          </a:prstGeom>
        </p:spPr>
      </p:pic>
      <p:sp>
        <p:nvSpPr>
          <p:cNvPr id="11" name="TextBox 10">
            <a:extLst>
              <a:ext uri="{FF2B5EF4-FFF2-40B4-BE49-F238E27FC236}">
                <a16:creationId xmlns:a16="http://schemas.microsoft.com/office/drawing/2014/main" id="{ADBFF663-51C4-5A55-20D1-1640C9E2646D}"/>
              </a:ext>
            </a:extLst>
          </p:cNvPr>
          <p:cNvSpPr txBox="1"/>
          <p:nvPr/>
        </p:nvSpPr>
        <p:spPr>
          <a:xfrm>
            <a:off x="2080981" y="2166061"/>
            <a:ext cx="2895881" cy="424475"/>
          </a:xfrm>
          <a:prstGeom prst="rect">
            <a:avLst/>
          </a:prstGeom>
          <a:noFill/>
        </p:spPr>
        <p:txBody>
          <a:bodyPr wrap="square" rtlCol="0">
            <a:spAutoFit/>
          </a:bodyPr>
          <a:lstStyle/>
          <a:p>
            <a:pPr>
              <a:lnSpc>
                <a:spcPct val="150000"/>
              </a:lnSpc>
            </a:pPr>
            <a:r>
              <a:rPr lang="en-CA" sz="1600" b="1" dirty="0">
                <a:solidFill>
                  <a:schemeClr val="accent6">
                    <a:lumMod val="50000"/>
                  </a:schemeClr>
                </a:solidFill>
                <a:latin typeface="Raleway" pitchFamily="2" charset="0"/>
              </a:rPr>
              <a:t>COMPLETE</a:t>
            </a:r>
          </a:p>
        </p:txBody>
      </p:sp>
      <p:sp>
        <p:nvSpPr>
          <p:cNvPr id="12" name="Date Placeholder 3">
            <a:extLst>
              <a:ext uri="{FF2B5EF4-FFF2-40B4-BE49-F238E27FC236}">
                <a16:creationId xmlns:a16="http://schemas.microsoft.com/office/drawing/2014/main" id="{1E7E4BD9-4271-63A0-33C9-6203418632DC}"/>
              </a:ext>
            </a:extLst>
          </p:cNvPr>
          <p:cNvSpPr>
            <a:spLocks noGrp="1"/>
          </p:cNvSpPr>
          <p:nvPr>
            <p:ph type="dt" sz="half" idx="10"/>
          </p:nvPr>
        </p:nvSpPr>
        <p:spPr>
          <a:xfrm>
            <a:off x="188420" y="6492875"/>
            <a:ext cx="2743200" cy="365125"/>
          </a:xfrm>
        </p:spPr>
        <p:txBody>
          <a:bodyPr/>
          <a:lstStyle/>
          <a:p>
            <a:r>
              <a:rPr lang="en-US" dirty="0"/>
              <a:t>April 29, 2025</a:t>
            </a:r>
          </a:p>
        </p:txBody>
      </p:sp>
      <p:sp>
        <p:nvSpPr>
          <p:cNvPr id="17" name="Footer Placeholder 4">
            <a:extLst>
              <a:ext uri="{FF2B5EF4-FFF2-40B4-BE49-F238E27FC236}">
                <a16:creationId xmlns:a16="http://schemas.microsoft.com/office/drawing/2014/main" id="{7A261134-0D24-5FC0-241C-8889702FEACD}"/>
              </a:ext>
            </a:extLst>
          </p:cNvPr>
          <p:cNvSpPr>
            <a:spLocks noGrp="1"/>
          </p:cNvSpPr>
          <p:nvPr>
            <p:ph type="ftr" sz="quarter" idx="11"/>
          </p:nvPr>
        </p:nvSpPr>
        <p:spPr>
          <a:xfrm>
            <a:off x="3995514" y="6499752"/>
            <a:ext cx="4114800" cy="365125"/>
          </a:xfrm>
        </p:spPr>
        <p:txBody>
          <a:bodyPr/>
          <a:lstStyle/>
          <a:p>
            <a:r>
              <a:rPr lang="en-US"/>
              <a:t>The Corporation of the Township of King</a:t>
            </a:r>
            <a:endParaRPr lang="en-CA"/>
          </a:p>
        </p:txBody>
      </p:sp>
      <p:sp>
        <p:nvSpPr>
          <p:cNvPr id="20" name="Slide Number Placeholder 5">
            <a:extLst>
              <a:ext uri="{FF2B5EF4-FFF2-40B4-BE49-F238E27FC236}">
                <a16:creationId xmlns:a16="http://schemas.microsoft.com/office/drawing/2014/main" id="{C35C0267-79B7-E741-15DC-C30B0AF0B501}"/>
              </a:ext>
            </a:extLst>
          </p:cNvPr>
          <p:cNvSpPr>
            <a:spLocks noGrp="1"/>
          </p:cNvSpPr>
          <p:nvPr>
            <p:ph type="sldNum" sz="quarter" idx="12"/>
          </p:nvPr>
        </p:nvSpPr>
        <p:spPr>
          <a:xfrm>
            <a:off x="9197412" y="6538912"/>
            <a:ext cx="2743200" cy="365125"/>
          </a:xfrm>
        </p:spPr>
        <p:txBody>
          <a:bodyPr/>
          <a:lstStyle/>
          <a:p>
            <a:fld id="{6145A6C7-802C-4219-8E5C-90BE8300A255}" type="slidenum">
              <a:rPr lang="en-CA" smtClean="0"/>
              <a:t>18</a:t>
            </a:fld>
            <a:endParaRPr lang="en-CA"/>
          </a:p>
        </p:txBody>
      </p:sp>
      <p:sp>
        <p:nvSpPr>
          <p:cNvPr id="21" name="TextBox 20">
            <a:extLst>
              <a:ext uri="{FF2B5EF4-FFF2-40B4-BE49-F238E27FC236}">
                <a16:creationId xmlns:a16="http://schemas.microsoft.com/office/drawing/2014/main" id="{E5FCEBC3-9F61-2CCF-1022-E26720459179}"/>
              </a:ext>
            </a:extLst>
          </p:cNvPr>
          <p:cNvSpPr txBox="1"/>
          <p:nvPr/>
        </p:nvSpPr>
        <p:spPr>
          <a:xfrm>
            <a:off x="7349665" y="5995718"/>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5" name="TextBox 4">
            <a:extLst>
              <a:ext uri="{FF2B5EF4-FFF2-40B4-BE49-F238E27FC236}">
                <a16:creationId xmlns:a16="http://schemas.microsoft.com/office/drawing/2014/main" id="{B9DA2767-B8AA-8DBE-204D-B6DA47F416E7}"/>
              </a:ext>
            </a:extLst>
          </p:cNvPr>
          <p:cNvSpPr txBox="1"/>
          <p:nvPr/>
        </p:nvSpPr>
        <p:spPr>
          <a:xfrm>
            <a:off x="405854" y="3605166"/>
            <a:ext cx="5084540" cy="1839606"/>
          </a:xfrm>
          <a:prstGeom prst="rect">
            <a:avLst/>
          </a:prstGeom>
          <a:noFill/>
        </p:spPr>
        <p:txBody>
          <a:bodyPr wrap="square" rtlCol="0">
            <a:spAutoFit/>
          </a:bodyPr>
          <a:lstStyle/>
          <a:p>
            <a:pPr>
              <a:spcAft>
                <a:spcPts val="600"/>
              </a:spcAft>
            </a:pPr>
            <a:r>
              <a:rPr lang="en-CA" sz="1600" dirty="0">
                <a:latin typeface="Raleway" pitchFamily="2" charset="0"/>
              </a:rPr>
              <a:t>☑ Conducted workshops for the Asset Management Program </a:t>
            </a:r>
            <a:r>
              <a:rPr lang="en-CA" sz="1600" dirty="0">
                <a:solidFill>
                  <a:schemeClr val="accent2"/>
                </a:solidFill>
                <a:latin typeface="Raleway" pitchFamily="2" charset="0"/>
              </a:rPr>
              <a:t>Financial Data Review </a:t>
            </a:r>
          </a:p>
          <a:p>
            <a:pPr>
              <a:spcAft>
                <a:spcPts val="600"/>
              </a:spcAft>
            </a:pPr>
            <a:r>
              <a:rPr lang="en-CA" sz="1600" dirty="0">
                <a:latin typeface="Raleway" pitchFamily="2" charset="0"/>
              </a:rPr>
              <a:t>☑ Initiated a </a:t>
            </a:r>
            <a:r>
              <a:rPr lang="en-CA" sz="1600" dirty="0">
                <a:solidFill>
                  <a:schemeClr val="accent2"/>
                </a:solidFill>
                <a:latin typeface="Raleway" pitchFamily="2" charset="0"/>
              </a:rPr>
              <a:t>financial strategy </a:t>
            </a:r>
            <a:r>
              <a:rPr lang="en-CA" sz="1600" dirty="0">
                <a:latin typeface="Raleway" pitchFamily="2" charset="0"/>
              </a:rPr>
              <a:t>for current, medium, and high Levels of Service </a:t>
            </a:r>
          </a:p>
          <a:p>
            <a:pPr>
              <a:spcAft>
                <a:spcPts val="600"/>
              </a:spcAft>
            </a:pPr>
            <a:r>
              <a:rPr lang="en-CA" sz="1600" dirty="0">
                <a:latin typeface="Raleway" pitchFamily="2" charset="0"/>
              </a:rPr>
              <a:t>☑ Initiated the Development Charges Study</a:t>
            </a:r>
            <a:endParaRPr lang="en-CA" sz="1600" b="1" dirty="0">
              <a:solidFill>
                <a:srgbClr val="FF0000"/>
              </a:solidFill>
              <a:latin typeface="Raleway" pitchFamily="2" charset="0"/>
            </a:endParaRPr>
          </a:p>
          <a:p>
            <a:pPr>
              <a:lnSpc>
                <a:spcPct val="150000"/>
              </a:lnSpc>
            </a:pPr>
            <a:endParaRPr lang="en-CA" sz="1400" dirty="0">
              <a:latin typeface="Raleway" pitchFamily="2" charset="0"/>
            </a:endParaRPr>
          </a:p>
        </p:txBody>
      </p:sp>
      <p:graphicFrame>
        <p:nvGraphicFramePr>
          <p:cNvPr id="7" name="Chart 6">
            <a:extLst>
              <a:ext uri="{FF2B5EF4-FFF2-40B4-BE49-F238E27FC236}">
                <a16:creationId xmlns:a16="http://schemas.microsoft.com/office/drawing/2014/main" id="{4A0F58A0-2A81-54AE-B072-FFB746FB531E}"/>
              </a:ext>
            </a:extLst>
          </p:cNvPr>
          <p:cNvGraphicFramePr/>
          <p:nvPr>
            <p:extLst>
              <p:ext uri="{D42A27DB-BD31-4B8C-83A1-F6EECF244321}">
                <p14:modId xmlns:p14="http://schemas.microsoft.com/office/powerpoint/2010/main" val="569960538"/>
              </p:ext>
            </p:extLst>
          </p:nvPr>
        </p:nvGraphicFramePr>
        <p:xfrm>
          <a:off x="380484" y="4953590"/>
          <a:ext cx="4936568" cy="1199494"/>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B0C055F5-2205-038A-3628-E9808DE774E9}"/>
              </a:ext>
            </a:extLst>
          </p:cNvPr>
          <p:cNvSpPr txBox="1"/>
          <p:nvPr/>
        </p:nvSpPr>
        <p:spPr>
          <a:xfrm>
            <a:off x="1842341" y="5296920"/>
            <a:ext cx="907525" cy="276999"/>
          </a:xfrm>
          <a:prstGeom prst="rect">
            <a:avLst/>
          </a:prstGeom>
          <a:noFill/>
        </p:spPr>
        <p:txBody>
          <a:bodyPr wrap="square" rtlCol="0">
            <a:spAutoFit/>
          </a:bodyPr>
          <a:lstStyle/>
          <a:p>
            <a:r>
              <a:rPr lang="en-CA" sz="1200" b="1" dirty="0">
                <a:latin typeface="Raleway" pitchFamily="2" charset="0"/>
              </a:rPr>
              <a:t>70%</a:t>
            </a:r>
          </a:p>
        </p:txBody>
      </p:sp>
      <p:sp>
        <p:nvSpPr>
          <p:cNvPr id="10" name="TextBox 9">
            <a:extLst>
              <a:ext uri="{FF2B5EF4-FFF2-40B4-BE49-F238E27FC236}">
                <a16:creationId xmlns:a16="http://schemas.microsoft.com/office/drawing/2014/main" id="{1ED591E0-AB51-11FF-9EFD-D6C846D7C718}"/>
              </a:ext>
            </a:extLst>
          </p:cNvPr>
          <p:cNvSpPr txBox="1"/>
          <p:nvPr/>
        </p:nvSpPr>
        <p:spPr>
          <a:xfrm>
            <a:off x="4169276" y="5306273"/>
            <a:ext cx="907525" cy="276999"/>
          </a:xfrm>
          <a:prstGeom prst="rect">
            <a:avLst/>
          </a:prstGeom>
          <a:noFill/>
        </p:spPr>
        <p:txBody>
          <a:bodyPr wrap="square" rtlCol="0">
            <a:spAutoFit/>
          </a:bodyPr>
          <a:lstStyle/>
          <a:p>
            <a:r>
              <a:rPr lang="en-CA" sz="1200" dirty="0">
                <a:latin typeface="Raleway" pitchFamily="2" charset="0"/>
              </a:rPr>
              <a:t>30%</a:t>
            </a:r>
          </a:p>
        </p:txBody>
      </p:sp>
      <p:sp>
        <p:nvSpPr>
          <p:cNvPr id="14" name="TextBox 13">
            <a:extLst>
              <a:ext uri="{FF2B5EF4-FFF2-40B4-BE49-F238E27FC236}">
                <a16:creationId xmlns:a16="http://schemas.microsoft.com/office/drawing/2014/main" id="{89103B5E-F6DD-BA13-A8BB-3EA7FB2DEBA8}"/>
              </a:ext>
            </a:extLst>
          </p:cNvPr>
          <p:cNvSpPr txBox="1"/>
          <p:nvPr/>
        </p:nvSpPr>
        <p:spPr>
          <a:xfrm>
            <a:off x="1483679" y="6054055"/>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Tree>
    <p:extLst>
      <p:ext uri="{BB962C8B-B14F-4D97-AF65-F5344CB8AC3E}">
        <p14:creationId xmlns:p14="http://schemas.microsoft.com/office/powerpoint/2010/main" val="3144118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62D6547-1DB6-D0A7-1E6E-09DFFF49F4D9}"/>
              </a:ext>
            </a:extLst>
          </p:cNvPr>
          <p:cNvSpPr/>
          <p:nvPr/>
        </p:nvSpPr>
        <p:spPr>
          <a:xfrm>
            <a:off x="242924" y="160364"/>
            <a:ext cx="11697688" cy="735208"/>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500" b="1">
                <a:solidFill>
                  <a:schemeClr val="tx1"/>
                </a:solidFill>
                <a:effectLst/>
                <a:latin typeface="Raleway" pitchFamily="2" charset="0"/>
                <a:ea typeface="Aptos" panose="020B0004020202020204" pitchFamily="34" charset="0"/>
                <a:cs typeface="Times New Roman" panose="02020603050405020304" pitchFamily="18" charset="0"/>
              </a:rPr>
              <a:t>Improve our capital assets (transportation, environmental, facilities and parks) for continued community use and enjoyment.</a:t>
            </a:r>
            <a:endParaRPr lang="en-CA" sz="1500" b="1" i="1">
              <a:solidFill>
                <a:schemeClr val="tx1"/>
              </a:solidFill>
              <a:latin typeface="Raleway" pitchFamily="2" charset="0"/>
            </a:endParaRPr>
          </a:p>
        </p:txBody>
      </p:sp>
      <p:sp>
        <p:nvSpPr>
          <p:cNvPr id="4" name="Rectangle 3">
            <a:extLst>
              <a:ext uri="{FF2B5EF4-FFF2-40B4-BE49-F238E27FC236}">
                <a16:creationId xmlns:a16="http://schemas.microsoft.com/office/drawing/2014/main" id="{4EC1D803-6CFE-B7A7-1D08-6BF6805FC9A1}"/>
              </a:ext>
            </a:extLst>
          </p:cNvPr>
          <p:cNvSpPr/>
          <p:nvPr/>
        </p:nvSpPr>
        <p:spPr>
          <a:xfrm>
            <a:off x="251388" y="1128628"/>
            <a:ext cx="7698487" cy="2960973"/>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Develop and Implement a Stormwater Monitoring and Maintenance Strategy by </a:t>
            </a:r>
            <a:r>
              <a:rPr lang="en-CA" b="1" dirty="0">
                <a:solidFill>
                  <a:schemeClr val="tx1"/>
                </a:solidFill>
                <a:latin typeface="Raleway" pitchFamily="2" charset="0"/>
              </a:rPr>
              <a:t>2026</a:t>
            </a:r>
            <a:r>
              <a:rPr lang="en-CA" dirty="0">
                <a:solidFill>
                  <a:schemeClr val="tx1"/>
                </a:solidFill>
                <a:latin typeface="Raleway" pitchFamily="2" charset="0"/>
              </a:rPr>
              <a:t>.</a:t>
            </a:r>
          </a:p>
        </p:txBody>
      </p:sp>
      <p:sp>
        <p:nvSpPr>
          <p:cNvPr id="2" name="Rectangle 1">
            <a:extLst>
              <a:ext uri="{FF2B5EF4-FFF2-40B4-BE49-F238E27FC236}">
                <a16:creationId xmlns:a16="http://schemas.microsoft.com/office/drawing/2014/main" id="{995F8631-4E66-21B8-80D9-19E5BE7CB487}"/>
              </a:ext>
            </a:extLst>
          </p:cNvPr>
          <p:cNvSpPr/>
          <p:nvPr/>
        </p:nvSpPr>
        <p:spPr>
          <a:xfrm>
            <a:off x="8091042" y="1080538"/>
            <a:ext cx="3849570" cy="5467333"/>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a:solidFill>
                  <a:schemeClr val="tx1"/>
                </a:solidFill>
                <a:latin typeface="Raleway" pitchFamily="2" charset="0"/>
              </a:rPr>
              <a:t>Update (5) asset-related Master Plans &amp; Strategies by </a:t>
            </a:r>
            <a:r>
              <a:rPr lang="en-CA" b="1">
                <a:solidFill>
                  <a:schemeClr val="tx1"/>
                </a:solidFill>
                <a:latin typeface="Raleway" pitchFamily="2" charset="0"/>
              </a:rPr>
              <a:t>2025.</a:t>
            </a:r>
            <a:endParaRPr lang="en-CA">
              <a:solidFill>
                <a:schemeClr val="tx1"/>
              </a:solidFill>
              <a:latin typeface="Raleway" pitchFamily="2" charset="0"/>
            </a:endParaRPr>
          </a:p>
        </p:txBody>
      </p:sp>
      <p:sp>
        <p:nvSpPr>
          <p:cNvPr id="3" name="Rectangle 2">
            <a:extLst>
              <a:ext uri="{FF2B5EF4-FFF2-40B4-BE49-F238E27FC236}">
                <a16:creationId xmlns:a16="http://schemas.microsoft.com/office/drawing/2014/main" id="{2CF083FC-1AD9-689E-9386-6268543B7969}"/>
              </a:ext>
            </a:extLst>
          </p:cNvPr>
          <p:cNvSpPr/>
          <p:nvPr/>
        </p:nvSpPr>
        <p:spPr>
          <a:xfrm>
            <a:off x="251387" y="4179627"/>
            <a:ext cx="4204761" cy="2368244"/>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Establish the levels of service for all capital assets by </a:t>
            </a:r>
            <a:r>
              <a:rPr lang="en-CA" b="1" dirty="0">
                <a:solidFill>
                  <a:schemeClr val="tx1"/>
                </a:solidFill>
                <a:latin typeface="Raleway" pitchFamily="2" charset="0"/>
              </a:rPr>
              <a:t>2025</a:t>
            </a:r>
            <a:r>
              <a:rPr lang="en-CA" dirty="0">
                <a:solidFill>
                  <a:schemeClr val="tx1"/>
                </a:solidFill>
                <a:latin typeface="Raleway" pitchFamily="2" charset="0"/>
              </a:rPr>
              <a:t>.</a:t>
            </a:r>
          </a:p>
        </p:txBody>
      </p:sp>
      <p:sp>
        <p:nvSpPr>
          <p:cNvPr id="13" name="TextBox 12">
            <a:extLst>
              <a:ext uri="{FF2B5EF4-FFF2-40B4-BE49-F238E27FC236}">
                <a16:creationId xmlns:a16="http://schemas.microsoft.com/office/drawing/2014/main" id="{F067DA6E-34A6-3A11-3087-E503C53004BA}"/>
              </a:ext>
            </a:extLst>
          </p:cNvPr>
          <p:cNvSpPr txBox="1"/>
          <p:nvPr/>
        </p:nvSpPr>
        <p:spPr>
          <a:xfrm>
            <a:off x="322299" y="1845738"/>
            <a:ext cx="4900802" cy="2010807"/>
          </a:xfrm>
          <a:prstGeom prst="rect">
            <a:avLst/>
          </a:prstGeom>
          <a:noFill/>
        </p:spPr>
        <p:txBody>
          <a:bodyPr wrap="square" rtlCol="0">
            <a:spAutoFit/>
          </a:bodyPr>
          <a:lstStyle/>
          <a:p>
            <a:pPr lvl="0">
              <a:spcAft>
                <a:spcPts val="800"/>
              </a:spcAft>
            </a:pPr>
            <a:r>
              <a:rPr lang="en-CA" sz="1400" dirty="0">
                <a:latin typeface="Raleway" pitchFamily="2" charset="0"/>
              </a:rPr>
              <a:t>☑ </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Completed the stormwater asset draft inspection, maintenance, and prioritization </a:t>
            </a:r>
            <a:r>
              <a:rPr lang="en-CA" sz="1400" kern="100" dirty="0">
                <a:solidFill>
                  <a:schemeClr val="accent2"/>
                </a:solidFill>
                <a:effectLst/>
                <a:latin typeface="Raleway" pitchFamily="2" charset="0"/>
                <a:ea typeface="Aptos" panose="020B0004020202020204" pitchFamily="34" charset="0"/>
                <a:cs typeface="Calibri" panose="020F0502020204030204" pitchFamily="34" charset="0"/>
              </a:rPr>
              <a:t>internal report</a:t>
            </a:r>
            <a:endParaRPr lang="en-CA" sz="1400" kern="100" dirty="0">
              <a:solidFill>
                <a:schemeClr val="accent2"/>
              </a:solidFill>
              <a:effectLst/>
              <a:latin typeface="Aptos" panose="020B0004020202020204" pitchFamily="34" charset="0"/>
              <a:ea typeface="Aptos" panose="020B0004020202020204" pitchFamily="34" charset="0"/>
              <a:cs typeface="Calibri" panose="020F0502020204030204" pitchFamily="34" charset="0"/>
            </a:endParaRPr>
          </a:p>
          <a:p>
            <a:pPr lvl="0">
              <a:spcAft>
                <a:spcPts val="800"/>
              </a:spcAft>
            </a:pPr>
            <a:r>
              <a:rPr lang="en-CA" sz="1400" dirty="0">
                <a:latin typeface="Raleway" pitchFamily="2" charset="0"/>
              </a:rPr>
              <a:t>☑ </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Completed </a:t>
            </a:r>
            <a:r>
              <a:rPr lang="en-CA" sz="1400" kern="100" dirty="0">
                <a:solidFill>
                  <a:schemeClr val="accent2"/>
                </a:solidFill>
                <a:effectLst/>
                <a:latin typeface="Raleway" pitchFamily="2" charset="0"/>
                <a:ea typeface="Aptos" panose="020B0004020202020204" pitchFamily="34" charset="0"/>
                <a:cs typeface="Calibri" panose="020F0502020204030204" pitchFamily="34" charset="0"/>
              </a:rPr>
              <a:t>staff training </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on stormwater infrastructure.</a:t>
            </a:r>
          </a:p>
          <a:p>
            <a:pPr lvl="0">
              <a:spcAft>
                <a:spcPts val="800"/>
              </a:spcAft>
            </a:pPr>
            <a:r>
              <a:rPr lang="en-CA" sz="1400" dirty="0">
                <a:latin typeface="Raleway" pitchFamily="2" charset="0"/>
              </a:rPr>
              <a:t>☑ </a:t>
            </a:r>
            <a:r>
              <a:rPr lang="en-CA" sz="1400" kern="100" dirty="0">
                <a:solidFill>
                  <a:srgbClr val="000000"/>
                </a:solidFill>
                <a:latin typeface="Raleway" pitchFamily="2" charset="0"/>
                <a:ea typeface="Aptos" panose="020B0004020202020204" pitchFamily="34" charset="0"/>
                <a:cs typeface="Calibri" panose="020F0502020204030204" pitchFamily="34" charset="0"/>
              </a:rPr>
              <a:t>Completed stormwater modelling</a:t>
            </a:r>
          </a:p>
          <a:p>
            <a:pPr lvl="0">
              <a:spcAft>
                <a:spcPts val="800"/>
              </a:spcAft>
            </a:pPr>
            <a:r>
              <a:rPr lang="en-CA" sz="1400" dirty="0">
                <a:latin typeface="Raleway" pitchFamily="2" charset="0"/>
              </a:rPr>
              <a:t>☑</a:t>
            </a:r>
            <a:r>
              <a:rPr lang="en-CA" sz="1400" kern="100" dirty="0">
                <a:solidFill>
                  <a:srgbClr val="000000"/>
                </a:solidFill>
                <a:latin typeface="Raleway" pitchFamily="2" charset="0"/>
                <a:cs typeface="Calibri" panose="020F0502020204030204" pitchFamily="34" charset="0"/>
              </a:rPr>
              <a:t> Initiated the first draft of the </a:t>
            </a:r>
            <a:r>
              <a:rPr lang="en-CA" sz="1400" kern="100" dirty="0">
                <a:solidFill>
                  <a:schemeClr val="accent2"/>
                </a:solidFill>
                <a:latin typeface="Raleway" pitchFamily="2" charset="0"/>
                <a:cs typeface="Calibri" panose="020F0502020204030204" pitchFamily="34" charset="0"/>
              </a:rPr>
              <a:t>Operations and Maintenance Manual </a:t>
            </a:r>
            <a:endParaRPr lang="en-CA" sz="1400" kern="100" dirty="0">
              <a:solidFill>
                <a:schemeClr val="accent2"/>
              </a:solidFill>
              <a:latin typeface="Raleway" pitchFamily="2" charset="0"/>
              <a:ea typeface="Aptos" panose="020B0004020202020204" pitchFamily="34" charset="0"/>
              <a:cs typeface="Calibri" panose="020F0502020204030204" pitchFamily="34" charset="0"/>
            </a:endParaRPr>
          </a:p>
          <a:p>
            <a:pPr lvl="0">
              <a:spcAft>
                <a:spcPts val="800"/>
              </a:spcAft>
            </a:pPr>
            <a:endParaRPr lang="en-CA" sz="1400" kern="100" dirty="0">
              <a:effectLst/>
              <a:latin typeface="Aptos" panose="020B0004020202020204" pitchFamily="34" charset="0"/>
              <a:ea typeface="Aptos" panose="020B0004020202020204" pitchFamily="34" charset="0"/>
              <a:cs typeface="Calibri" panose="020F0502020204030204" pitchFamily="34" charset="0"/>
            </a:endParaRPr>
          </a:p>
        </p:txBody>
      </p:sp>
      <p:graphicFrame>
        <p:nvGraphicFramePr>
          <p:cNvPr id="18" name="Chart 17">
            <a:extLst>
              <a:ext uri="{FF2B5EF4-FFF2-40B4-BE49-F238E27FC236}">
                <a16:creationId xmlns:a16="http://schemas.microsoft.com/office/drawing/2014/main" id="{D0E1915C-890B-EBD2-33B0-7675037CEB53}"/>
              </a:ext>
            </a:extLst>
          </p:cNvPr>
          <p:cNvGraphicFramePr/>
          <p:nvPr/>
        </p:nvGraphicFramePr>
        <p:xfrm>
          <a:off x="4676040" y="1272594"/>
          <a:ext cx="3450457" cy="251755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BF9D0B30-2641-FC2B-174E-FABF4A9A274E}"/>
              </a:ext>
            </a:extLst>
          </p:cNvPr>
          <p:cNvSpPr/>
          <p:nvPr/>
        </p:nvSpPr>
        <p:spPr>
          <a:xfrm>
            <a:off x="4585245" y="4179627"/>
            <a:ext cx="3376213" cy="2368244"/>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Develop an Asset Disposition Strategy by </a:t>
            </a:r>
            <a:r>
              <a:rPr lang="en-CA" b="1" dirty="0">
                <a:solidFill>
                  <a:schemeClr val="tx1"/>
                </a:solidFill>
                <a:latin typeface="Raleway" pitchFamily="2" charset="0"/>
              </a:rPr>
              <a:t>2025</a:t>
            </a:r>
            <a:r>
              <a:rPr lang="en-CA" dirty="0">
                <a:solidFill>
                  <a:schemeClr val="tx1"/>
                </a:solidFill>
                <a:latin typeface="Raleway" pitchFamily="2" charset="0"/>
              </a:rPr>
              <a:t>.</a:t>
            </a:r>
          </a:p>
        </p:txBody>
      </p:sp>
      <p:graphicFrame>
        <p:nvGraphicFramePr>
          <p:cNvPr id="10" name="Chart 9">
            <a:extLst>
              <a:ext uri="{FF2B5EF4-FFF2-40B4-BE49-F238E27FC236}">
                <a16:creationId xmlns:a16="http://schemas.microsoft.com/office/drawing/2014/main" id="{FA9CA10D-5341-243C-19ED-C3ECE36FF2B3}"/>
              </a:ext>
            </a:extLst>
          </p:cNvPr>
          <p:cNvGraphicFramePr/>
          <p:nvPr/>
        </p:nvGraphicFramePr>
        <p:xfrm>
          <a:off x="8161953" y="1428153"/>
          <a:ext cx="3707748" cy="2361992"/>
        </p:xfrm>
        <a:graphic>
          <a:graphicData uri="http://schemas.openxmlformats.org/drawingml/2006/chart">
            <c:chart xmlns:c="http://schemas.openxmlformats.org/drawingml/2006/chart" xmlns:r="http://schemas.openxmlformats.org/officeDocument/2006/relationships" r:id="rId4"/>
          </a:graphicData>
        </a:graphic>
      </p:graphicFrame>
      <p:sp>
        <p:nvSpPr>
          <p:cNvPr id="12" name="Date Placeholder 3">
            <a:extLst>
              <a:ext uri="{FF2B5EF4-FFF2-40B4-BE49-F238E27FC236}">
                <a16:creationId xmlns:a16="http://schemas.microsoft.com/office/drawing/2014/main" id="{1FF678D7-1CEF-B286-7AB4-21327CBE4862}"/>
              </a:ext>
            </a:extLst>
          </p:cNvPr>
          <p:cNvSpPr>
            <a:spLocks noGrp="1"/>
          </p:cNvSpPr>
          <p:nvPr>
            <p:ph type="dt" sz="half" idx="10"/>
          </p:nvPr>
        </p:nvSpPr>
        <p:spPr>
          <a:xfrm>
            <a:off x="188420" y="6492875"/>
            <a:ext cx="2743200" cy="365125"/>
          </a:xfrm>
        </p:spPr>
        <p:txBody>
          <a:bodyPr/>
          <a:lstStyle/>
          <a:p>
            <a:r>
              <a:rPr lang="en-US" dirty="0"/>
              <a:t>2025-04-28</a:t>
            </a:r>
            <a:endParaRPr lang="en-CA" dirty="0"/>
          </a:p>
        </p:txBody>
      </p:sp>
      <p:sp>
        <p:nvSpPr>
          <p:cNvPr id="14" name="Footer Placeholder 4">
            <a:extLst>
              <a:ext uri="{FF2B5EF4-FFF2-40B4-BE49-F238E27FC236}">
                <a16:creationId xmlns:a16="http://schemas.microsoft.com/office/drawing/2014/main" id="{7FCD325D-2B2C-4CD9-EB6F-6A858CBD3EAA}"/>
              </a:ext>
            </a:extLst>
          </p:cNvPr>
          <p:cNvSpPr>
            <a:spLocks noGrp="1"/>
          </p:cNvSpPr>
          <p:nvPr>
            <p:ph type="ftr" sz="quarter" idx="11"/>
          </p:nvPr>
        </p:nvSpPr>
        <p:spPr>
          <a:xfrm>
            <a:off x="3995514" y="6499752"/>
            <a:ext cx="4114800" cy="365125"/>
          </a:xfrm>
        </p:spPr>
        <p:txBody>
          <a:bodyPr/>
          <a:lstStyle/>
          <a:p>
            <a:r>
              <a:rPr lang="en-US"/>
              <a:t>The Corporation of the Township of King</a:t>
            </a:r>
            <a:endParaRPr lang="en-CA"/>
          </a:p>
        </p:txBody>
      </p:sp>
      <p:sp>
        <p:nvSpPr>
          <p:cNvPr id="15" name="Slide Number Placeholder 5">
            <a:extLst>
              <a:ext uri="{FF2B5EF4-FFF2-40B4-BE49-F238E27FC236}">
                <a16:creationId xmlns:a16="http://schemas.microsoft.com/office/drawing/2014/main" id="{724D07A3-CEBB-1C53-1A59-94C620D4A0DE}"/>
              </a:ext>
            </a:extLst>
          </p:cNvPr>
          <p:cNvSpPr>
            <a:spLocks noGrp="1"/>
          </p:cNvSpPr>
          <p:nvPr>
            <p:ph type="sldNum" sz="quarter" idx="12"/>
          </p:nvPr>
        </p:nvSpPr>
        <p:spPr>
          <a:xfrm>
            <a:off x="9197412" y="6538912"/>
            <a:ext cx="2743200" cy="365125"/>
          </a:xfrm>
        </p:spPr>
        <p:txBody>
          <a:bodyPr/>
          <a:lstStyle/>
          <a:p>
            <a:fld id="{6145A6C7-802C-4219-8E5C-90BE8300A255}" type="slidenum">
              <a:rPr lang="en-CA" smtClean="0"/>
              <a:t>19</a:t>
            </a:fld>
            <a:endParaRPr lang="en-CA"/>
          </a:p>
        </p:txBody>
      </p:sp>
      <p:sp>
        <p:nvSpPr>
          <p:cNvPr id="22" name="TextBox 21">
            <a:extLst>
              <a:ext uri="{FF2B5EF4-FFF2-40B4-BE49-F238E27FC236}">
                <a16:creationId xmlns:a16="http://schemas.microsoft.com/office/drawing/2014/main" id="{234BFA8C-F156-1F45-7928-EB1D65C8E43B}"/>
              </a:ext>
            </a:extLst>
          </p:cNvPr>
          <p:cNvSpPr txBox="1"/>
          <p:nvPr/>
        </p:nvSpPr>
        <p:spPr>
          <a:xfrm>
            <a:off x="2734858" y="3665126"/>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5" name="TextBox 4">
            <a:extLst>
              <a:ext uri="{FF2B5EF4-FFF2-40B4-BE49-F238E27FC236}">
                <a16:creationId xmlns:a16="http://schemas.microsoft.com/office/drawing/2014/main" id="{FC2FBCC3-9821-D8EE-03C7-FEBE868466F2}"/>
              </a:ext>
            </a:extLst>
          </p:cNvPr>
          <p:cNvSpPr txBox="1"/>
          <p:nvPr/>
        </p:nvSpPr>
        <p:spPr>
          <a:xfrm>
            <a:off x="380484" y="4862812"/>
            <a:ext cx="4075664" cy="523220"/>
          </a:xfrm>
          <a:prstGeom prst="rect">
            <a:avLst/>
          </a:prstGeom>
          <a:noFill/>
        </p:spPr>
        <p:txBody>
          <a:bodyPr wrap="square" rtlCol="0">
            <a:spAutoFit/>
          </a:bodyPr>
          <a:lstStyle/>
          <a:p>
            <a:pPr lvl="0">
              <a:spcAft>
                <a:spcPts val="800"/>
              </a:spcAft>
            </a:pPr>
            <a:r>
              <a:rPr lang="en-CA" sz="1400" dirty="0">
                <a:latin typeface="Raleway" pitchFamily="2" charset="0"/>
              </a:rPr>
              <a:t>☑ Finalized the </a:t>
            </a:r>
            <a:r>
              <a:rPr lang="en-CA" sz="1400" dirty="0">
                <a:solidFill>
                  <a:schemeClr val="accent2"/>
                </a:solidFill>
                <a:latin typeface="Raleway" pitchFamily="2" charset="0"/>
              </a:rPr>
              <a:t>Lifecycle Management Strategy</a:t>
            </a:r>
          </a:p>
        </p:txBody>
      </p:sp>
      <p:graphicFrame>
        <p:nvGraphicFramePr>
          <p:cNvPr id="6" name="Chart 5">
            <a:extLst>
              <a:ext uri="{FF2B5EF4-FFF2-40B4-BE49-F238E27FC236}">
                <a16:creationId xmlns:a16="http://schemas.microsoft.com/office/drawing/2014/main" id="{8331BF4B-1F76-8D83-CAD3-3372B0174797}"/>
              </a:ext>
            </a:extLst>
          </p:cNvPr>
          <p:cNvGraphicFramePr/>
          <p:nvPr/>
        </p:nvGraphicFramePr>
        <p:xfrm>
          <a:off x="341348" y="5147602"/>
          <a:ext cx="4114800" cy="1208559"/>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0089155C-4ECB-7523-344D-71D154FFB9F9}"/>
              </a:ext>
            </a:extLst>
          </p:cNvPr>
          <p:cNvSpPr txBox="1"/>
          <p:nvPr/>
        </p:nvSpPr>
        <p:spPr>
          <a:xfrm>
            <a:off x="1122837" y="6123396"/>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16" name="TextBox 15">
            <a:extLst>
              <a:ext uri="{FF2B5EF4-FFF2-40B4-BE49-F238E27FC236}">
                <a16:creationId xmlns:a16="http://schemas.microsoft.com/office/drawing/2014/main" id="{1A0BD870-E385-9CF0-B5D8-87C6D93418C2}"/>
              </a:ext>
            </a:extLst>
          </p:cNvPr>
          <p:cNvSpPr txBox="1"/>
          <p:nvPr/>
        </p:nvSpPr>
        <p:spPr>
          <a:xfrm>
            <a:off x="4621000" y="4806711"/>
            <a:ext cx="2778056" cy="523220"/>
          </a:xfrm>
          <a:prstGeom prst="rect">
            <a:avLst/>
          </a:prstGeom>
          <a:noFill/>
        </p:spPr>
        <p:txBody>
          <a:bodyPr wrap="square" rtlCol="0">
            <a:spAutoFit/>
          </a:bodyPr>
          <a:lstStyle/>
          <a:p>
            <a:pPr lvl="0">
              <a:spcAft>
                <a:spcPts val="800"/>
              </a:spcAft>
            </a:pPr>
            <a:r>
              <a:rPr lang="en-CA" sz="1400" dirty="0">
                <a:latin typeface="Raleway" pitchFamily="2" charset="0"/>
              </a:rPr>
              <a:t>☑ Initiated a</a:t>
            </a:r>
            <a:r>
              <a:rPr lang="en-CA" sz="1400" dirty="0">
                <a:solidFill>
                  <a:schemeClr val="accent2"/>
                </a:solidFill>
                <a:latin typeface="Raleway" pitchFamily="2" charset="0"/>
              </a:rPr>
              <a:t> Draft Inventory </a:t>
            </a:r>
            <a:r>
              <a:rPr lang="en-CA" sz="1400" dirty="0">
                <a:latin typeface="Raleway" pitchFamily="2" charset="0"/>
              </a:rPr>
              <a:t>of Lands in King</a:t>
            </a:r>
          </a:p>
        </p:txBody>
      </p:sp>
      <p:graphicFrame>
        <p:nvGraphicFramePr>
          <p:cNvPr id="17" name="Chart 16">
            <a:extLst>
              <a:ext uri="{FF2B5EF4-FFF2-40B4-BE49-F238E27FC236}">
                <a16:creationId xmlns:a16="http://schemas.microsoft.com/office/drawing/2014/main" id="{9F6FD4B6-2D33-4F92-3E3E-751A1B9E883D}"/>
              </a:ext>
            </a:extLst>
          </p:cNvPr>
          <p:cNvGraphicFramePr/>
          <p:nvPr/>
        </p:nvGraphicFramePr>
        <p:xfrm>
          <a:off x="4644800" y="5257912"/>
          <a:ext cx="3358759" cy="1081273"/>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8">
            <a:extLst>
              <a:ext uri="{FF2B5EF4-FFF2-40B4-BE49-F238E27FC236}">
                <a16:creationId xmlns:a16="http://schemas.microsoft.com/office/drawing/2014/main" id="{10181916-3805-3882-3F7E-8341744D6B9A}"/>
              </a:ext>
            </a:extLst>
          </p:cNvPr>
          <p:cNvSpPr txBox="1"/>
          <p:nvPr/>
        </p:nvSpPr>
        <p:spPr>
          <a:xfrm>
            <a:off x="8295832" y="3837103"/>
            <a:ext cx="3707748" cy="3185487"/>
          </a:xfrm>
          <a:prstGeom prst="rect">
            <a:avLst/>
          </a:prstGeom>
          <a:noFill/>
        </p:spPr>
        <p:txBody>
          <a:bodyPr wrap="square" rtlCol="0">
            <a:spAutoFit/>
          </a:bodyPr>
          <a:lstStyle/>
          <a:p>
            <a:pPr lvl="0">
              <a:spcAft>
                <a:spcPts val="800"/>
              </a:spcAft>
            </a:pPr>
            <a:r>
              <a:rPr lang="en-CA" sz="1400" dirty="0">
                <a:latin typeface="Raleway" pitchFamily="2" charset="0"/>
              </a:rPr>
              <a:t>☑ </a:t>
            </a:r>
            <a:r>
              <a:rPr lang="en-CA" sz="1400" kern="100" dirty="0">
                <a:solidFill>
                  <a:srgbClr val="000000"/>
                </a:solidFill>
                <a:latin typeface="Raleway" pitchFamily="2" charset="0"/>
                <a:cs typeface="Calibri" panose="020F0502020204030204" pitchFamily="34" charset="0"/>
              </a:rPr>
              <a:t>Held Internal Technical Advisory Meetings and/or o</a:t>
            </a:r>
            <a:r>
              <a:rPr lang="en-CA" sz="1400" dirty="0">
                <a:latin typeface="Raleway" pitchFamily="2" charset="0"/>
              </a:rPr>
              <a:t>ffered multiple public engagement opportunities</a:t>
            </a:r>
            <a:r>
              <a:rPr lang="en-CA" sz="1400" kern="100" dirty="0">
                <a:solidFill>
                  <a:srgbClr val="000000"/>
                </a:solidFill>
                <a:latin typeface="Raleway" pitchFamily="2" charset="0"/>
                <a:cs typeface="Calibri" panose="020F0502020204030204" pitchFamily="34" charset="0"/>
              </a:rPr>
              <a:t> for the development of the:</a:t>
            </a:r>
          </a:p>
          <a:p>
            <a:pPr marL="285750" indent="-285750">
              <a:buFont typeface="Arial" panose="020B0604020202020204" pitchFamily="34" charset="0"/>
              <a:buChar char="•"/>
            </a:pPr>
            <a:r>
              <a:rPr lang="en-CA" sz="1300" dirty="0">
                <a:latin typeface="Raleway" pitchFamily="2" charset="0"/>
              </a:rPr>
              <a:t>Transportation Master Plan (TMP)</a:t>
            </a:r>
          </a:p>
          <a:p>
            <a:pPr marL="285750" indent="-285750">
              <a:buFont typeface="Arial" panose="020B0604020202020204" pitchFamily="34" charset="0"/>
              <a:buChar char="•"/>
            </a:pPr>
            <a:r>
              <a:rPr lang="en-CA" sz="1300" dirty="0">
                <a:latin typeface="Raleway" pitchFamily="2" charset="0"/>
              </a:rPr>
              <a:t>Active Transportation Strategy (ATS)  </a:t>
            </a:r>
          </a:p>
          <a:p>
            <a:pPr marL="285750" indent="-285750">
              <a:buFont typeface="Arial" panose="020B0604020202020204" pitchFamily="34" charset="0"/>
              <a:buChar char="•"/>
            </a:pPr>
            <a:r>
              <a:rPr lang="en-CA" sz="1300" dirty="0">
                <a:latin typeface="Raleway" pitchFamily="2" charset="0"/>
              </a:rPr>
              <a:t>Water/Wastewater Master Plan (WWWMP) </a:t>
            </a:r>
          </a:p>
          <a:p>
            <a:pPr marL="285750" indent="-285750">
              <a:buFont typeface="Arial" panose="020B0604020202020204" pitchFamily="34" charset="0"/>
              <a:buChar char="•"/>
            </a:pPr>
            <a:r>
              <a:rPr lang="en-CA" sz="1300" dirty="0">
                <a:latin typeface="Raleway" pitchFamily="2" charset="0"/>
              </a:rPr>
              <a:t>Parks &amp; Trails Master Plan</a:t>
            </a:r>
          </a:p>
          <a:p>
            <a:pPr marL="285750" indent="-285750">
              <a:spcAft>
                <a:spcPts val="600"/>
              </a:spcAft>
              <a:buFont typeface="Arial" panose="020B0604020202020204" pitchFamily="34" charset="0"/>
              <a:buChar char="•"/>
            </a:pPr>
            <a:r>
              <a:rPr lang="en-CA" sz="1300" dirty="0">
                <a:latin typeface="Raleway" pitchFamily="2" charset="0"/>
              </a:rPr>
              <a:t>Facilities Master Plan</a:t>
            </a:r>
          </a:p>
          <a:p>
            <a:pPr marL="285750" lvl="0" indent="-285750">
              <a:spcAft>
                <a:spcPts val="800"/>
              </a:spcAft>
              <a:buFont typeface="Arial" panose="020B0604020202020204" pitchFamily="34" charset="0"/>
              <a:buChar char="•"/>
            </a:pPr>
            <a:endParaRPr lang="en-CA" sz="1400" kern="100" dirty="0">
              <a:solidFill>
                <a:srgbClr val="000000"/>
              </a:solidFill>
              <a:latin typeface="Raleway" pitchFamily="2" charset="0"/>
              <a:cs typeface="Calibri" panose="020F0502020204030204" pitchFamily="34" charset="0"/>
            </a:endParaRPr>
          </a:p>
          <a:p>
            <a:pPr lvl="0">
              <a:spcAft>
                <a:spcPts val="800"/>
              </a:spcAft>
            </a:pPr>
            <a:endParaRPr lang="en-CA" sz="1400" kern="100" dirty="0">
              <a:solidFill>
                <a:schemeClr val="accent2"/>
              </a:solidFill>
              <a:latin typeface="Raleway" pitchFamily="2" charset="0"/>
              <a:ea typeface="Aptos" panose="020B0004020202020204" pitchFamily="34" charset="0"/>
              <a:cs typeface="Calibri" panose="020F0502020204030204" pitchFamily="34" charset="0"/>
            </a:endParaRPr>
          </a:p>
          <a:p>
            <a:pPr lvl="0">
              <a:spcAft>
                <a:spcPts val="800"/>
              </a:spcAft>
            </a:pPr>
            <a:endParaRPr lang="en-CA" sz="1400" kern="100" dirty="0">
              <a:effectLst/>
              <a:latin typeface="Aptos" panose="020B0004020202020204" pitchFamily="34" charset="0"/>
              <a:ea typeface="Aptos" panose="020B000402020202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2AEC73B-C06E-1B99-9113-AD6872FEDEE4}"/>
              </a:ext>
            </a:extLst>
          </p:cNvPr>
          <p:cNvSpPr txBox="1"/>
          <p:nvPr/>
        </p:nvSpPr>
        <p:spPr>
          <a:xfrm>
            <a:off x="5307192" y="6143923"/>
            <a:ext cx="2895881" cy="424475"/>
          </a:xfrm>
          <a:prstGeom prst="rect">
            <a:avLst/>
          </a:prstGeom>
          <a:noFill/>
        </p:spPr>
        <p:txBody>
          <a:bodyPr wrap="square" rtlCol="0">
            <a:spAutoFit/>
          </a:bodyPr>
          <a:lstStyle/>
          <a:p>
            <a:pPr>
              <a:lnSpc>
                <a:spcPct val="150000"/>
              </a:lnSpc>
            </a:pPr>
            <a:r>
              <a:rPr lang="en-CA" sz="1600" b="1" dirty="0">
                <a:solidFill>
                  <a:srgbClr val="D7D210"/>
                </a:solidFill>
                <a:latin typeface="Raleway" pitchFamily="2" charset="0"/>
              </a:rPr>
              <a:t>BEING MONITORED</a:t>
            </a:r>
          </a:p>
        </p:txBody>
      </p:sp>
      <p:sp>
        <p:nvSpPr>
          <p:cNvPr id="32" name="TextBox 31">
            <a:extLst>
              <a:ext uri="{FF2B5EF4-FFF2-40B4-BE49-F238E27FC236}">
                <a16:creationId xmlns:a16="http://schemas.microsoft.com/office/drawing/2014/main" id="{9DEAE770-2A48-C3DC-6387-864C5DE1E1FF}"/>
              </a:ext>
            </a:extLst>
          </p:cNvPr>
          <p:cNvSpPr txBox="1"/>
          <p:nvPr/>
        </p:nvSpPr>
        <p:spPr>
          <a:xfrm>
            <a:off x="8664251" y="6147982"/>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Tree>
    <p:extLst>
      <p:ext uri="{BB962C8B-B14F-4D97-AF65-F5344CB8AC3E}">
        <p14:creationId xmlns:p14="http://schemas.microsoft.com/office/powerpoint/2010/main" val="13246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13" grpId="0"/>
      <p:bldGraphic spid="18" grpId="0">
        <p:bldAsOne/>
      </p:bldGraphic>
      <p:bldP spid="7" grpId="0" animBg="1"/>
      <p:bldGraphic spid="10" grpId="0">
        <p:bldAsOne/>
      </p:bldGraphic>
      <p:bldP spid="22" grpId="0"/>
      <p:bldP spid="5" grpId="0"/>
      <p:bldGraphic spid="6" grpId="0">
        <p:bldAsOne/>
      </p:bldGraphic>
      <p:bldP spid="8" grpId="0"/>
      <p:bldP spid="16" grpId="0"/>
      <p:bldGraphic spid="17" grpId="0">
        <p:bldAsOne/>
      </p:bldGraphic>
      <p:bldP spid="19" grpId="0"/>
      <p:bldP spid="2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orking at a desk&#10;&#10;Description automatically generated with low confidence">
            <a:extLst>
              <a:ext uri="{FF2B5EF4-FFF2-40B4-BE49-F238E27FC236}">
                <a16:creationId xmlns:a16="http://schemas.microsoft.com/office/drawing/2014/main" id="{93415918-31A6-40CA-ABB6-AF831EFEBE84}"/>
              </a:ext>
            </a:extLst>
          </p:cNvPr>
          <p:cNvPicPr>
            <a:picLocks noChangeAspect="1"/>
          </p:cNvPicPr>
          <p:nvPr/>
        </p:nvPicPr>
        <p:blipFill rotWithShape="1">
          <a:blip r:embed="rId3">
            <a:extLst>
              <a:ext uri="{28A0092B-C50C-407E-A947-70E740481C1C}">
                <a14:useLocalDpi xmlns:a14="http://schemas.microsoft.com/office/drawing/2010/main" val="0"/>
              </a:ext>
            </a:extLst>
          </a:blip>
          <a:srcRect l="3408" r="2475" b="-1"/>
          <a:stretch/>
        </p:blipFill>
        <p:spPr>
          <a:xfrm>
            <a:off x="5396278" y="1299344"/>
            <a:ext cx="6428644" cy="4559380"/>
          </a:xfrm>
          <a:prstGeom prst="rect">
            <a:avLst/>
          </a:prstGeom>
        </p:spPr>
      </p:pic>
      <p:sp>
        <p:nvSpPr>
          <p:cNvPr id="2" name="Title 1">
            <a:extLst>
              <a:ext uri="{FF2B5EF4-FFF2-40B4-BE49-F238E27FC236}">
                <a16:creationId xmlns:a16="http://schemas.microsoft.com/office/drawing/2014/main" id="{58FC72D2-076F-4D8E-991A-C31CF143B94B}"/>
              </a:ext>
            </a:extLst>
          </p:cNvPr>
          <p:cNvSpPr>
            <a:spLocks noGrp="1"/>
          </p:cNvSpPr>
          <p:nvPr>
            <p:ph type="title"/>
          </p:nvPr>
        </p:nvSpPr>
        <p:spPr>
          <a:xfrm>
            <a:off x="838199" y="308350"/>
            <a:ext cx="3822189" cy="1284886"/>
          </a:xfrm>
        </p:spPr>
        <p:txBody>
          <a:bodyPr>
            <a:normAutofit/>
          </a:bodyPr>
          <a:lstStyle/>
          <a:p>
            <a:r>
              <a:rPr lang="en-CA" sz="4800" b="1" dirty="0">
                <a:solidFill>
                  <a:srgbClr val="0078BF"/>
                </a:solidFill>
                <a:latin typeface="Raleway" pitchFamily="2" charset="0"/>
                <a:cs typeface="Arial" panose="020B0604020202020204" pitchFamily="34" charset="0"/>
              </a:rPr>
              <a:t>Agenda</a:t>
            </a:r>
            <a:r>
              <a:rPr lang="en-CA" sz="4800" b="1" dirty="0">
                <a:latin typeface="Raleway" pitchFamily="2" charset="0"/>
                <a:cs typeface="Arial" panose="020B0604020202020204" pitchFamily="34" charset="0"/>
              </a:rPr>
              <a:t>  </a:t>
            </a:r>
          </a:p>
        </p:txBody>
      </p:sp>
      <p:sp>
        <p:nvSpPr>
          <p:cNvPr id="3" name="Content Placeholder 2">
            <a:extLst>
              <a:ext uri="{FF2B5EF4-FFF2-40B4-BE49-F238E27FC236}">
                <a16:creationId xmlns:a16="http://schemas.microsoft.com/office/drawing/2014/main" id="{9216AFA1-02C3-4110-96BB-BD50A3251E52}"/>
              </a:ext>
            </a:extLst>
          </p:cNvPr>
          <p:cNvSpPr>
            <a:spLocks noGrp="1"/>
          </p:cNvSpPr>
          <p:nvPr>
            <p:ph idx="1"/>
          </p:nvPr>
        </p:nvSpPr>
        <p:spPr>
          <a:xfrm>
            <a:off x="713913" y="1891587"/>
            <a:ext cx="4682365" cy="4178374"/>
          </a:xfrm>
        </p:spPr>
        <p:txBody>
          <a:bodyPr>
            <a:normAutofit/>
          </a:bodyPr>
          <a:lstStyle/>
          <a:p>
            <a:r>
              <a:rPr lang="en-US" sz="1700" b="1" dirty="0">
                <a:latin typeface="Raleway" pitchFamily="2" charset="0"/>
                <a:cs typeface="Arial" panose="020B0604020202020204" pitchFamily="34" charset="0"/>
              </a:rPr>
              <a:t>Governance Framework</a:t>
            </a:r>
          </a:p>
          <a:p>
            <a:r>
              <a:rPr lang="en-US" sz="1700" b="1" dirty="0">
                <a:latin typeface="Raleway" pitchFamily="2" charset="0"/>
                <a:cs typeface="Arial" panose="020B0604020202020204" pitchFamily="34" charset="0"/>
              </a:rPr>
              <a:t>Performance Accountability in King</a:t>
            </a:r>
          </a:p>
          <a:p>
            <a:r>
              <a:rPr lang="en-US" sz="1700" b="1" dirty="0">
                <a:latin typeface="Raleway" pitchFamily="2" charset="0"/>
                <a:cs typeface="Arial" panose="020B0604020202020204" pitchFamily="34" charset="0"/>
              </a:rPr>
              <a:t>Framework for Evaluating Strategic Progress: </a:t>
            </a:r>
            <a:r>
              <a:rPr lang="en-US" sz="1700" b="1" i="1" dirty="0">
                <a:latin typeface="Raleway" pitchFamily="2" charset="0"/>
                <a:cs typeface="Arial" panose="020B0604020202020204" pitchFamily="34" charset="0"/>
              </a:rPr>
              <a:t>Objectives &amp; Key Results</a:t>
            </a:r>
          </a:p>
          <a:p>
            <a:r>
              <a:rPr lang="en-US" sz="1700" b="1" dirty="0">
                <a:latin typeface="Raleway" pitchFamily="2" charset="0"/>
                <a:cs typeface="Arial" panose="020B0604020202020204" pitchFamily="34" charset="0"/>
              </a:rPr>
              <a:t>Strategic Performance Summary </a:t>
            </a:r>
          </a:p>
          <a:p>
            <a:r>
              <a:rPr lang="en-US" sz="1700" b="1" dirty="0">
                <a:latin typeface="Raleway" pitchFamily="2" charset="0"/>
                <a:cs typeface="Arial" panose="020B0604020202020204" pitchFamily="34" charset="0"/>
              </a:rPr>
              <a:t>Strategic Performance Highlights </a:t>
            </a:r>
          </a:p>
          <a:p>
            <a:r>
              <a:rPr lang="en-US" sz="1700" b="1" dirty="0">
                <a:latin typeface="Raleway" pitchFamily="2" charset="0"/>
                <a:cs typeface="Arial" panose="020B0604020202020204" pitchFamily="34" charset="0"/>
              </a:rPr>
              <a:t>Communications Plan </a:t>
            </a:r>
          </a:p>
          <a:p>
            <a:r>
              <a:rPr lang="en-US" sz="1700" b="1" dirty="0">
                <a:latin typeface="Raleway" pitchFamily="2" charset="0"/>
                <a:cs typeface="Arial" panose="020B0604020202020204" pitchFamily="34" charset="0"/>
              </a:rPr>
              <a:t>2024 CSP Progress Dashboard </a:t>
            </a:r>
          </a:p>
          <a:p>
            <a:pPr marL="0" indent="0">
              <a:buNone/>
            </a:pPr>
            <a:endParaRPr lang="en-CA" sz="2000" dirty="0">
              <a:latin typeface="Raleway" pitchFamily="2" charset="0"/>
              <a:cs typeface="Arial" panose="020B0604020202020204" pitchFamily="34" charset="0"/>
            </a:endParaRPr>
          </a:p>
          <a:p>
            <a:pPr marL="0" indent="0">
              <a:buNone/>
            </a:pPr>
            <a:endParaRPr lang="en-CA" sz="2000" dirty="0">
              <a:latin typeface="Raleway" pitchFamily="2" charset="0"/>
              <a:cs typeface="Arial" panose="020B0604020202020204" pitchFamily="34" charset="0"/>
            </a:endParaRPr>
          </a:p>
        </p:txBody>
      </p:sp>
      <p:sp>
        <p:nvSpPr>
          <p:cNvPr id="6" name="Date Placeholder 5">
            <a:extLst>
              <a:ext uri="{FF2B5EF4-FFF2-40B4-BE49-F238E27FC236}">
                <a16:creationId xmlns:a16="http://schemas.microsoft.com/office/drawing/2014/main" id="{F97482D2-4D0F-5C3A-3E51-345C8D78EB05}"/>
              </a:ext>
            </a:extLst>
          </p:cNvPr>
          <p:cNvSpPr>
            <a:spLocks noGrp="1"/>
          </p:cNvSpPr>
          <p:nvPr>
            <p:ph type="dt" sz="half" idx="10"/>
          </p:nvPr>
        </p:nvSpPr>
        <p:spPr/>
        <p:txBody>
          <a:bodyPr/>
          <a:lstStyle/>
          <a:p>
            <a:r>
              <a:rPr lang="en-US" dirty="0"/>
              <a:t>April 28, 2025</a:t>
            </a:r>
            <a:endParaRPr lang="en-CA" dirty="0"/>
          </a:p>
        </p:txBody>
      </p:sp>
      <p:sp>
        <p:nvSpPr>
          <p:cNvPr id="8" name="Footer Placeholder 7">
            <a:extLst>
              <a:ext uri="{FF2B5EF4-FFF2-40B4-BE49-F238E27FC236}">
                <a16:creationId xmlns:a16="http://schemas.microsoft.com/office/drawing/2014/main" id="{0C015FB3-D341-2F3E-1984-B3374103C62F}"/>
              </a:ext>
            </a:extLst>
          </p:cNvPr>
          <p:cNvSpPr>
            <a:spLocks noGrp="1"/>
          </p:cNvSpPr>
          <p:nvPr>
            <p:ph type="ftr" sz="quarter" idx="11"/>
          </p:nvPr>
        </p:nvSpPr>
        <p:spPr/>
        <p:txBody>
          <a:bodyPr/>
          <a:lstStyle/>
          <a:p>
            <a:r>
              <a:rPr lang="en-US"/>
              <a:t>The Corporation of the Township of King</a:t>
            </a:r>
            <a:endParaRPr lang="en-CA"/>
          </a:p>
        </p:txBody>
      </p:sp>
      <p:sp>
        <p:nvSpPr>
          <p:cNvPr id="7" name="Slide Number Placeholder 6">
            <a:extLst>
              <a:ext uri="{FF2B5EF4-FFF2-40B4-BE49-F238E27FC236}">
                <a16:creationId xmlns:a16="http://schemas.microsoft.com/office/drawing/2014/main" id="{28C8CEE1-BC20-4AB6-B9E0-35A946241787}"/>
              </a:ext>
            </a:extLst>
          </p:cNvPr>
          <p:cNvSpPr>
            <a:spLocks noGrp="1"/>
          </p:cNvSpPr>
          <p:nvPr>
            <p:ph type="sldNum" sz="quarter" idx="12"/>
          </p:nvPr>
        </p:nvSpPr>
        <p:spPr/>
        <p:txBody>
          <a:bodyPr>
            <a:normAutofit/>
          </a:bodyPr>
          <a:lstStyle/>
          <a:p>
            <a:pPr marL="0" marR="0" lvl="0" indent="0" defTabSz="914400" rtl="0" eaLnBrk="1" fontAlgn="auto" latinLnBrk="0" hangingPunct="1">
              <a:spcBef>
                <a:spcPts val="0"/>
              </a:spcBef>
              <a:spcAft>
                <a:spcPts val="600"/>
              </a:spcAft>
              <a:buClrTx/>
              <a:buSzTx/>
              <a:buFontTx/>
              <a:buNone/>
              <a:tabLst/>
              <a:defRPr/>
            </a:pPr>
            <a:fld id="{9AEC00EE-6472-440A-8C3D-28F1B7253B92}" type="slidenum">
              <a:rPr kumimoji="0" lang="en-CA" b="0" i="0" u="none" strike="noStrike" kern="1200" cap="none" spc="0" normalizeH="0" baseline="0" noProof="0">
                <a:ln>
                  <a:noFill/>
                </a:ln>
                <a:solidFill>
                  <a:schemeClr val="tx1"/>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2</a:t>
            </a:fld>
            <a:endParaRPr kumimoji="0" lang="en-CA" b="0" i="0" u="none" strike="noStrike" kern="1200" cap="none" spc="0" normalizeH="0" baseline="0" noProof="0">
              <a:ln>
                <a:noFill/>
              </a:ln>
              <a:solidFill>
                <a:schemeClr val="tx1"/>
              </a:solidFill>
              <a:effectLst/>
              <a:uLnTx/>
              <a:uFillTx/>
              <a:latin typeface="Calibri"/>
              <a:ea typeface="+mn-ea"/>
              <a:cs typeface="+mn-cs"/>
            </a:endParaRPr>
          </a:p>
        </p:txBody>
      </p:sp>
      <p:pic>
        <p:nvPicPr>
          <p:cNvPr id="16" name="Picture 15" descr="A picture containing drawing&#10;&#10;Description automatically generated">
            <a:extLst>
              <a:ext uri="{FF2B5EF4-FFF2-40B4-BE49-F238E27FC236}">
                <a16:creationId xmlns:a16="http://schemas.microsoft.com/office/drawing/2014/main" id="{EDD61004-B459-49D8-8B0B-47EEBE177E8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10289491" y="227355"/>
            <a:ext cx="1639584" cy="687568"/>
          </a:xfrm>
          <a:prstGeom prst="rect">
            <a:avLst/>
          </a:prstGeom>
        </p:spPr>
      </p:pic>
      <p:cxnSp>
        <p:nvCxnSpPr>
          <p:cNvPr id="4" name="Straight Connector 3">
            <a:extLst>
              <a:ext uri="{FF2B5EF4-FFF2-40B4-BE49-F238E27FC236}">
                <a16:creationId xmlns:a16="http://schemas.microsoft.com/office/drawing/2014/main" id="{40C77939-2A14-C7BB-0C3E-0CE392A59E45}"/>
              </a:ext>
            </a:extLst>
          </p:cNvPr>
          <p:cNvCxnSpPr>
            <a:cxnSpLocks/>
          </p:cNvCxnSpPr>
          <p:nvPr/>
        </p:nvCxnSpPr>
        <p:spPr>
          <a:xfrm flipH="1">
            <a:off x="838199" y="1593236"/>
            <a:ext cx="3069649"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66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reet with cars and flowers&#10;&#10;Description automatically generated">
            <a:extLst>
              <a:ext uri="{FF2B5EF4-FFF2-40B4-BE49-F238E27FC236}">
                <a16:creationId xmlns:a16="http://schemas.microsoft.com/office/drawing/2014/main" id="{12076732-73F1-247E-2D38-7C2B40C7AA42}"/>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Title 1">
            <a:extLst>
              <a:ext uri="{FF2B5EF4-FFF2-40B4-BE49-F238E27FC236}">
                <a16:creationId xmlns:a16="http://schemas.microsoft.com/office/drawing/2014/main" id="{8723B5E9-0CA1-72BB-07CE-499258A38A64}"/>
              </a:ext>
            </a:extLst>
          </p:cNvPr>
          <p:cNvSpPr>
            <a:spLocks noGrp="1"/>
          </p:cNvSpPr>
          <p:nvPr>
            <p:ph type="title"/>
          </p:nvPr>
        </p:nvSpPr>
        <p:spPr>
          <a:xfrm>
            <a:off x="2039112" y="1103901"/>
            <a:ext cx="8300064" cy="3307407"/>
          </a:xfrm>
        </p:spPr>
        <p:txBody>
          <a:bodyPr>
            <a:noAutofit/>
          </a:bodyPr>
          <a:lstStyle/>
          <a:p>
            <a:pPr algn="ctr">
              <a:lnSpc>
                <a:spcPct val="100000"/>
              </a:lnSpc>
            </a:pPr>
            <a:r>
              <a:rPr lang="en-CA" sz="8000" b="1">
                <a:ln w="0"/>
                <a:solidFill>
                  <a:srgbClr val="FF0066"/>
                </a:solidFill>
                <a:effectLst>
                  <a:outerShdw blurRad="38100" dist="19050" dir="2700000" algn="tl" rotWithShape="0">
                    <a:schemeClr val="dk1">
                      <a:alpha val="40000"/>
                    </a:schemeClr>
                  </a:outerShdw>
                </a:effectLst>
                <a:latin typeface="Raleway" pitchFamily="2" charset="0"/>
              </a:rPr>
              <a:t>COMPLETE COMMUNITIES</a:t>
            </a:r>
          </a:p>
        </p:txBody>
      </p:sp>
      <p:sp>
        <p:nvSpPr>
          <p:cNvPr id="7" name="Date Placeholder 6">
            <a:extLst>
              <a:ext uri="{FF2B5EF4-FFF2-40B4-BE49-F238E27FC236}">
                <a16:creationId xmlns:a16="http://schemas.microsoft.com/office/drawing/2014/main" id="{84C1FD61-6B71-8816-94E7-29C43DB296D5}"/>
              </a:ext>
            </a:extLst>
          </p:cNvPr>
          <p:cNvSpPr>
            <a:spLocks noGrp="1"/>
          </p:cNvSpPr>
          <p:nvPr>
            <p:ph type="dt" sz="half" idx="10"/>
          </p:nvPr>
        </p:nvSpPr>
        <p:spPr/>
        <p:txBody>
          <a:bodyPr/>
          <a:lstStyle/>
          <a:p>
            <a:r>
              <a:rPr lang="en-US" dirty="0"/>
              <a:t>April 29, 2025</a:t>
            </a:r>
          </a:p>
        </p:txBody>
      </p:sp>
      <p:sp>
        <p:nvSpPr>
          <p:cNvPr id="8" name="Footer Placeholder 7">
            <a:extLst>
              <a:ext uri="{FF2B5EF4-FFF2-40B4-BE49-F238E27FC236}">
                <a16:creationId xmlns:a16="http://schemas.microsoft.com/office/drawing/2014/main" id="{3BB08580-FAB6-3401-9358-89175046B507}"/>
              </a:ext>
            </a:extLst>
          </p:cNvPr>
          <p:cNvSpPr>
            <a:spLocks noGrp="1"/>
          </p:cNvSpPr>
          <p:nvPr>
            <p:ph type="ftr" sz="quarter" idx="11"/>
          </p:nvPr>
        </p:nvSpPr>
        <p:spPr/>
        <p:txBody>
          <a:bodyPr/>
          <a:lstStyle/>
          <a:p>
            <a:r>
              <a:rPr lang="en-US"/>
              <a:t>The Corporation of the Township of King</a:t>
            </a:r>
            <a:endParaRPr lang="en-CA"/>
          </a:p>
        </p:txBody>
      </p:sp>
      <p:sp>
        <p:nvSpPr>
          <p:cNvPr id="9" name="Slide Number Placeholder 8">
            <a:extLst>
              <a:ext uri="{FF2B5EF4-FFF2-40B4-BE49-F238E27FC236}">
                <a16:creationId xmlns:a16="http://schemas.microsoft.com/office/drawing/2014/main" id="{02E0C4E7-F415-DCC8-2842-DDD7100A24FC}"/>
              </a:ext>
            </a:extLst>
          </p:cNvPr>
          <p:cNvSpPr>
            <a:spLocks noGrp="1"/>
          </p:cNvSpPr>
          <p:nvPr>
            <p:ph type="sldNum" sz="quarter" idx="12"/>
          </p:nvPr>
        </p:nvSpPr>
        <p:spPr/>
        <p:txBody>
          <a:bodyPr/>
          <a:lstStyle/>
          <a:p>
            <a:fld id="{6145A6C7-802C-4219-8E5C-90BE8300A255}" type="slidenum">
              <a:rPr lang="en-CA" smtClean="0"/>
              <a:t>20</a:t>
            </a:fld>
            <a:endParaRPr lang="en-CA"/>
          </a:p>
        </p:txBody>
      </p:sp>
      <p:sp>
        <p:nvSpPr>
          <p:cNvPr id="5" name="Rectangle 4">
            <a:extLst>
              <a:ext uri="{FF2B5EF4-FFF2-40B4-BE49-F238E27FC236}">
                <a16:creationId xmlns:a16="http://schemas.microsoft.com/office/drawing/2014/main" id="{A538EA10-6BDF-F04D-C3A4-9620DA962862}"/>
              </a:ext>
            </a:extLst>
          </p:cNvPr>
          <p:cNvSpPr/>
          <p:nvPr/>
        </p:nvSpPr>
        <p:spPr>
          <a:xfrm>
            <a:off x="1" y="0"/>
            <a:ext cx="12191999" cy="6858000"/>
          </a:xfrm>
          <a:prstGeom prst="rect">
            <a:avLst/>
          </a:prstGeom>
          <a:solidFill>
            <a:srgbClr val="FF33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214333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62D6547-1DB6-D0A7-1E6E-09DFFF49F4D9}"/>
              </a:ext>
            </a:extLst>
          </p:cNvPr>
          <p:cNvSpPr/>
          <p:nvPr/>
        </p:nvSpPr>
        <p:spPr>
          <a:xfrm>
            <a:off x="242924" y="160364"/>
            <a:ext cx="11697688" cy="735208"/>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800" b="1">
                <a:solidFill>
                  <a:schemeClr val="tx1"/>
                </a:solidFill>
                <a:effectLst/>
                <a:latin typeface="Aptos" panose="020B0004020202020204" pitchFamily="34" charset="0"/>
                <a:ea typeface="Aptos" panose="020B0004020202020204" pitchFamily="34" charset="0"/>
                <a:cs typeface="Times New Roman" panose="02020603050405020304" pitchFamily="18" charset="0"/>
              </a:rPr>
              <a:t>Implement regulatory changes to manage growth which best serves King’s unique landscape.</a:t>
            </a:r>
            <a:endParaRPr lang="en-CA" b="1" i="1">
              <a:solidFill>
                <a:schemeClr val="tx1"/>
              </a:solidFill>
              <a:latin typeface="Raleway" pitchFamily="2" charset="0"/>
            </a:endParaRPr>
          </a:p>
        </p:txBody>
      </p:sp>
      <p:sp>
        <p:nvSpPr>
          <p:cNvPr id="2" name="Rectangle 1">
            <a:extLst>
              <a:ext uri="{FF2B5EF4-FFF2-40B4-BE49-F238E27FC236}">
                <a16:creationId xmlns:a16="http://schemas.microsoft.com/office/drawing/2014/main" id="{995F8631-4E66-21B8-80D9-19E5BE7CB487}"/>
              </a:ext>
            </a:extLst>
          </p:cNvPr>
          <p:cNvSpPr/>
          <p:nvPr/>
        </p:nvSpPr>
        <p:spPr>
          <a:xfrm>
            <a:off x="3935558" y="1113830"/>
            <a:ext cx="4747940" cy="1650027"/>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Update Urban Zoning By-law </a:t>
            </a:r>
            <a:r>
              <a:rPr lang="en-CA" b="1" dirty="0">
                <a:solidFill>
                  <a:schemeClr val="tx1"/>
                </a:solidFill>
                <a:latin typeface="Raleway" pitchFamily="2" charset="0"/>
              </a:rPr>
              <a:t>within 1 year </a:t>
            </a:r>
            <a:r>
              <a:rPr lang="en-CA" dirty="0">
                <a:solidFill>
                  <a:schemeClr val="tx1"/>
                </a:solidFill>
                <a:latin typeface="Raleway" pitchFamily="2" charset="0"/>
              </a:rPr>
              <a:t>of the OP update.</a:t>
            </a:r>
          </a:p>
        </p:txBody>
      </p:sp>
      <p:sp>
        <p:nvSpPr>
          <p:cNvPr id="3" name="Rectangle 2">
            <a:extLst>
              <a:ext uri="{FF2B5EF4-FFF2-40B4-BE49-F238E27FC236}">
                <a16:creationId xmlns:a16="http://schemas.microsoft.com/office/drawing/2014/main" id="{2CF083FC-1AD9-689E-9386-6268543B7969}"/>
              </a:ext>
            </a:extLst>
          </p:cNvPr>
          <p:cNvSpPr/>
          <p:nvPr/>
        </p:nvSpPr>
        <p:spPr>
          <a:xfrm>
            <a:off x="242924" y="1106355"/>
            <a:ext cx="3571209" cy="5432557"/>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Complete the Official Plan review and update (to 2051) by </a:t>
            </a:r>
            <a:r>
              <a:rPr lang="en-CA" b="1" dirty="0">
                <a:solidFill>
                  <a:schemeClr val="tx1"/>
                </a:solidFill>
                <a:latin typeface="Raleway" pitchFamily="2" charset="0"/>
              </a:rPr>
              <a:t>2025</a:t>
            </a:r>
            <a:r>
              <a:rPr lang="en-CA" dirty="0">
                <a:solidFill>
                  <a:schemeClr val="tx1"/>
                </a:solidFill>
                <a:latin typeface="Raleway" pitchFamily="2" charset="0"/>
              </a:rPr>
              <a:t>.</a:t>
            </a:r>
          </a:p>
        </p:txBody>
      </p:sp>
      <p:sp>
        <p:nvSpPr>
          <p:cNvPr id="5" name="Rectangle 4">
            <a:extLst>
              <a:ext uri="{FF2B5EF4-FFF2-40B4-BE49-F238E27FC236}">
                <a16:creationId xmlns:a16="http://schemas.microsoft.com/office/drawing/2014/main" id="{DC8C811A-60CF-A4D6-B2E5-4F4FD982B9A6}"/>
              </a:ext>
            </a:extLst>
          </p:cNvPr>
          <p:cNvSpPr/>
          <p:nvPr/>
        </p:nvSpPr>
        <p:spPr>
          <a:xfrm>
            <a:off x="3935558" y="2892179"/>
            <a:ext cx="4747940" cy="3646733"/>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Conduct the Blue Box Transition by </a:t>
            </a:r>
            <a:r>
              <a:rPr lang="en-CA" b="1" dirty="0">
                <a:solidFill>
                  <a:schemeClr val="tx1"/>
                </a:solidFill>
                <a:latin typeface="Raleway" pitchFamily="2" charset="0"/>
              </a:rPr>
              <a:t>2025</a:t>
            </a:r>
            <a:r>
              <a:rPr lang="en-CA" dirty="0">
                <a:solidFill>
                  <a:schemeClr val="tx1"/>
                </a:solidFill>
                <a:latin typeface="Raleway" pitchFamily="2" charset="0"/>
              </a:rPr>
              <a:t>.</a:t>
            </a:r>
          </a:p>
        </p:txBody>
      </p:sp>
      <p:sp>
        <p:nvSpPr>
          <p:cNvPr id="6" name="Rectangle 5">
            <a:extLst>
              <a:ext uri="{FF2B5EF4-FFF2-40B4-BE49-F238E27FC236}">
                <a16:creationId xmlns:a16="http://schemas.microsoft.com/office/drawing/2014/main" id="{059514B4-4B81-3CA7-04D2-2CFE5A621047}"/>
              </a:ext>
            </a:extLst>
          </p:cNvPr>
          <p:cNvSpPr/>
          <p:nvPr/>
        </p:nvSpPr>
        <p:spPr>
          <a:xfrm>
            <a:off x="8769436" y="1106355"/>
            <a:ext cx="3171175" cy="5432556"/>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Explore opportunities for Commercial Licensing and if approved, implement programs by </a:t>
            </a:r>
            <a:r>
              <a:rPr lang="en-CA" b="1" dirty="0">
                <a:solidFill>
                  <a:schemeClr val="tx1"/>
                </a:solidFill>
                <a:latin typeface="Raleway" pitchFamily="2" charset="0"/>
              </a:rPr>
              <a:t>2026</a:t>
            </a:r>
            <a:r>
              <a:rPr lang="en-CA" dirty="0">
                <a:solidFill>
                  <a:schemeClr val="tx1"/>
                </a:solidFill>
                <a:latin typeface="Raleway" pitchFamily="2" charset="0"/>
              </a:rPr>
              <a:t>.</a:t>
            </a:r>
          </a:p>
        </p:txBody>
      </p:sp>
      <p:sp>
        <p:nvSpPr>
          <p:cNvPr id="24" name="TextBox 23">
            <a:extLst>
              <a:ext uri="{FF2B5EF4-FFF2-40B4-BE49-F238E27FC236}">
                <a16:creationId xmlns:a16="http://schemas.microsoft.com/office/drawing/2014/main" id="{B5412EFB-C2AA-5235-3B96-E1BE184277D8}"/>
              </a:ext>
            </a:extLst>
          </p:cNvPr>
          <p:cNvSpPr txBox="1"/>
          <p:nvPr/>
        </p:nvSpPr>
        <p:spPr>
          <a:xfrm>
            <a:off x="370381" y="2196392"/>
            <a:ext cx="3479239" cy="1916550"/>
          </a:xfrm>
          <a:prstGeom prst="rect">
            <a:avLst/>
          </a:prstGeom>
          <a:noFill/>
        </p:spPr>
        <p:txBody>
          <a:bodyPr wrap="square" rtlCol="0">
            <a:spAutoFit/>
          </a:bodyPr>
          <a:lstStyle/>
          <a:p>
            <a:pPr>
              <a:spcAft>
                <a:spcPts val="1200"/>
              </a:spcAft>
            </a:pPr>
            <a:r>
              <a:rPr lang="en-CA" sz="1400" dirty="0"/>
              <a:t>☑ </a:t>
            </a:r>
            <a:r>
              <a:rPr lang="en-CA" sz="1400" kern="100" dirty="0">
                <a:solidFill>
                  <a:srgbClr val="FF0066"/>
                </a:solidFill>
                <a:latin typeface="Raleway" pitchFamily="2" charset="0"/>
                <a:cs typeface="Times New Roman" panose="02020603050405020304" pitchFamily="18" charset="0"/>
              </a:rPr>
              <a:t> </a:t>
            </a:r>
            <a:r>
              <a:rPr lang="en-CA" sz="1400" kern="100" dirty="0">
                <a:latin typeface="Raleway" pitchFamily="2" charset="0"/>
                <a:cs typeface="Times New Roman" panose="02020603050405020304" pitchFamily="18" charset="0"/>
              </a:rPr>
              <a:t>Advanced the </a:t>
            </a:r>
            <a:r>
              <a:rPr lang="en-CA" sz="1400" kern="100" dirty="0">
                <a:solidFill>
                  <a:srgbClr val="FF0066"/>
                </a:solidFill>
                <a:latin typeface="Raleway" pitchFamily="2" charset="0"/>
                <a:cs typeface="Times New Roman" panose="02020603050405020304" pitchFamily="18" charset="0"/>
              </a:rPr>
              <a:t>Growth Management and Employment Lands </a:t>
            </a:r>
            <a:r>
              <a:rPr lang="en-CA" sz="1400" kern="100" dirty="0">
                <a:latin typeface="Raleway" pitchFamily="2" charset="0"/>
                <a:cs typeface="Times New Roman" panose="02020603050405020304" pitchFamily="18" charset="0"/>
              </a:rPr>
              <a:t>Strategies</a:t>
            </a:r>
          </a:p>
          <a:p>
            <a:pPr>
              <a:spcAft>
                <a:spcPts val="1200"/>
              </a:spcAft>
            </a:pPr>
            <a:r>
              <a:rPr lang="en-CA" sz="1400" dirty="0"/>
              <a:t>☑ </a:t>
            </a:r>
            <a:r>
              <a:rPr lang="en-CA" sz="1400" kern="100" dirty="0">
                <a:latin typeface="Raleway" pitchFamily="2" charset="0"/>
                <a:cs typeface="Times New Roman" panose="02020603050405020304" pitchFamily="18" charset="0"/>
              </a:rPr>
              <a:t>Held multiple types of</a:t>
            </a:r>
            <a:r>
              <a:rPr lang="en-CA" sz="1400" kern="100" dirty="0">
                <a:solidFill>
                  <a:srgbClr val="FF0066"/>
                </a:solidFill>
                <a:latin typeface="Raleway" pitchFamily="2" charset="0"/>
                <a:cs typeface="Times New Roman" panose="02020603050405020304" pitchFamily="18" charset="0"/>
              </a:rPr>
              <a:t> Public Engagement </a:t>
            </a:r>
            <a:r>
              <a:rPr lang="en-CA" sz="1400" kern="100" dirty="0">
                <a:latin typeface="Raleway" pitchFamily="2" charset="0"/>
                <a:cs typeface="Times New Roman" panose="02020603050405020304" pitchFamily="18" charset="0"/>
              </a:rPr>
              <a:t>Opportunities</a:t>
            </a:r>
          </a:p>
          <a:p>
            <a:pPr>
              <a:spcAft>
                <a:spcPts val="1200"/>
              </a:spcAft>
            </a:pPr>
            <a:r>
              <a:rPr lang="en-CA" sz="1400" kern="100" dirty="0">
                <a:latin typeface="Raleway" pitchFamily="2" charset="0"/>
                <a:cs typeface="Times New Roman" panose="02020603050405020304" pitchFamily="18" charset="0"/>
              </a:rPr>
              <a:t>☑ Held </a:t>
            </a:r>
            <a:r>
              <a:rPr lang="en-CA" sz="1400" kern="100" dirty="0">
                <a:solidFill>
                  <a:srgbClr val="FF0066"/>
                </a:solidFill>
                <a:latin typeface="Raleway" pitchFamily="2" charset="0"/>
                <a:cs typeface="Times New Roman" panose="02020603050405020304" pitchFamily="18" charset="0"/>
              </a:rPr>
              <a:t>Council Education Sessions</a:t>
            </a:r>
          </a:p>
          <a:p>
            <a:pPr>
              <a:lnSpc>
                <a:spcPct val="150000"/>
              </a:lnSpc>
            </a:pPr>
            <a:endParaRPr lang="en-CA" sz="1400" dirty="0">
              <a:solidFill>
                <a:srgbClr val="FF0066"/>
              </a:solidFill>
              <a:latin typeface="Raleway" pitchFamily="2" charset="0"/>
            </a:endParaRPr>
          </a:p>
        </p:txBody>
      </p:sp>
      <p:graphicFrame>
        <p:nvGraphicFramePr>
          <p:cNvPr id="18" name="Chart 17">
            <a:extLst>
              <a:ext uri="{FF2B5EF4-FFF2-40B4-BE49-F238E27FC236}">
                <a16:creationId xmlns:a16="http://schemas.microsoft.com/office/drawing/2014/main" id="{D0E1915C-890B-EBD2-33B0-7675037CEB53}"/>
              </a:ext>
            </a:extLst>
          </p:cNvPr>
          <p:cNvGraphicFramePr/>
          <p:nvPr/>
        </p:nvGraphicFramePr>
        <p:xfrm>
          <a:off x="8683498" y="4121279"/>
          <a:ext cx="3426194" cy="190180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E00CB5E-0485-6347-B0DF-0661DA08DB0F}"/>
              </a:ext>
            </a:extLst>
          </p:cNvPr>
          <p:cNvSpPr txBox="1"/>
          <p:nvPr/>
        </p:nvSpPr>
        <p:spPr>
          <a:xfrm>
            <a:off x="8847226" y="2405557"/>
            <a:ext cx="3034440" cy="2277547"/>
          </a:xfrm>
          <a:prstGeom prst="rect">
            <a:avLst/>
          </a:prstGeom>
          <a:noFill/>
        </p:spPr>
        <p:txBody>
          <a:bodyPr wrap="square" rtlCol="0">
            <a:spAutoFit/>
          </a:bodyPr>
          <a:lstStyle/>
          <a:p>
            <a:pPr>
              <a:spcAft>
                <a:spcPts val="1200"/>
              </a:spcAft>
            </a:pPr>
            <a:r>
              <a:rPr lang="en-CA" sz="1400" dirty="0">
                <a:latin typeface="Raleway" pitchFamily="2" charset="0"/>
              </a:rPr>
              <a:t>☑ Reviewed </a:t>
            </a:r>
            <a:r>
              <a:rPr lang="en-CA" sz="1400" dirty="0">
                <a:solidFill>
                  <a:srgbClr val="FF3399"/>
                </a:solidFill>
                <a:latin typeface="Raleway" pitchFamily="2" charset="0"/>
              </a:rPr>
              <a:t>Current Business License Model</a:t>
            </a:r>
          </a:p>
          <a:p>
            <a:pPr>
              <a:spcAft>
                <a:spcPts val="1200"/>
              </a:spcAft>
            </a:pPr>
            <a:r>
              <a:rPr lang="en-CA" sz="1400" dirty="0">
                <a:latin typeface="Raleway" pitchFamily="2" charset="0"/>
              </a:rPr>
              <a:t>☑ Conducted a </a:t>
            </a:r>
            <a:r>
              <a:rPr lang="en-CA" sz="1400" dirty="0">
                <a:solidFill>
                  <a:srgbClr val="FF3399"/>
                </a:solidFill>
                <a:latin typeface="Raleway" pitchFamily="2" charset="0"/>
              </a:rPr>
              <a:t>Business Licensing  Inventory</a:t>
            </a:r>
          </a:p>
          <a:p>
            <a:pPr>
              <a:spcAft>
                <a:spcPts val="1200"/>
              </a:spcAft>
            </a:pPr>
            <a:r>
              <a:rPr lang="en-CA" sz="1400" dirty="0">
                <a:latin typeface="Raleway" pitchFamily="2" charset="0"/>
              </a:rPr>
              <a:t>☑ Procured Consulting Services to develop </a:t>
            </a:r>
            <a:r>
              <a:rPr lang="en-CA" sz="1400" dirty="0">
                <a:solidFill>
                  <a:srgbClr val="FF3399"/>
                </a:solidFill>
                <a:latin typeface="Raleway" pitchFamily="2" charset="0"/>
              </a:rPr>
              <a:t>options for licensing framework</a:t>
            </a:r>
          </a:p>
          <a:p>
            <a:endParaRPr lang="en-CA" sz="1400" dirty="0">
              <a:solidFill>
                <a:srgbClr val="FF0066"/>
              </a:solidFill>
              <a:latin typeface="Raleway" pitchFamily="2" charset="0"/>
            </a:endParaRPr>
          </a:p>
        </p:txBody>
      </p:sp>
      <p:graphicFrame>
        <p:nvGraphicFramePr>
          <p:cNvPr id="10" name="Chart 9">
            <a:extLst>
              <a:ext uri="{FF2B5EF4-FFF2-40B4-BE49-F238E27FC236}">
                <a16:creationId xmlns:a16="http://schemas.microsoft.com/office/drawing/2014/main" id="{75B405C1-48A5-97D7-FB00-F16BB7699E52}"/>
              </a:ext>
            </a:extLst>
          </p:cNvPr>
          <p:cNvGraphicFramePr/>
          <p:nvPr/>
        </p:nvGraphicFramePr>
        <p:xfrm>
          <a:off x="-147799" y="3506337"/>
          <a:ext cx="4280037" cy="2589203"/>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6D46F397-57DE-B99A-E5BC-2A278C316DFD}"/>
              </a:ext>
            </a:extLst>
          </p:cNvPr>
          <p:cNvSpPr txBox="1"/>
          <p:nvPr/>
        </p:nvSpPr>
        <p:spPr>
          <a:xfrm>
            <a:off x="4131243" y="3542490"/>
            <a:ext cx="4809212" cy="1029256"/>
          </a:xfrm>
          <a:prstGeom prst="rect">
            <a:avLst/>
          </a:prstGeom>
          <a:noFill/>
        </p:spPr>
        <p:txBody>
          <a:bodyPr wrap="square" rtlCol="0">
            <a:spAutoFit/>
          </a:bodyPr>
          <a:lstStyle/>
          <a:p>
            <a:pPr>
              <a:lnSpc>
                <a:spcPct val="150000"/>
              </a:lnSpc>
            </a:pPr>
            <a:r>
              <a:rPr lang="en-CA" sz="1400" kern="100" dirty="0">
                <a:latin typeface="Raleway" pitchFamily="2" charset="0"/>
                <a:cs typeface="Times New Roman" panose="02020603050405020304" pitchFamily="18" charset="0"/>
              </a:rPr>
              <a:t>☑ Determined </a:t>
            </a:r>
            <a:r>
              <a:rPr lang="en-CA" sz="1400" kern="100" dirty="0">
                <a:solidFill>
                  <a:srgbClr val="FF0066"/>
                </a:solidFill>
                <a:latin typeface="Raleway" pitchFamily="2" charset="0"/>
                <a:cs typeface="Times New Roman" panose="02020603050405020304" pitchFamily="18" charset="0"/>
              </a:rPr>
              <a:t>non-eligible site </a:t>
            </a:r>
            <a:r>
              <a:rPr lang="en-CA" sz="1400" kern="100" dirty="0">
                <a:latin typeface="Raleway" pitchFamily="2" charset="0"/>
                <a:cs typeface="Times New Roman" panose="02020603050405020304" pitchFamily="18" charset="0"/>
              </a:rPr>
              <a:t>locations</a:t>
            </a:r>
          </a:p>
          <a:p>
            <a:pPr>
              <a:lnSpc>
                <a:spcPct val="150000"/>
              </a:lnSpc>
            </a:pPr>
            <a:r>
              <a:rPr lang="en-CA" sz="1400" kern="100" dirty="0">
                <a:latin typeface="Raleway" pitchFamily="2" charset="0"/>
                <a:cs typeface="Times New Roman" panose="02020603050405020304" pitchFamily="18" charset="0"/>
              </a:rPr>
              <a:t>☑ Created other recycling </a:t>
            </a:r>
            <a:r>
              <a:rPr lang="en-CA" sz="1400" kern="100" dirty="0">
                <a:solidFill>
                  <a:srgbClr val="FF0066"/>
                </a:solidFill>
                <a:latin typeface="Raleway" pitchFamily="2" charset="0"/>
                <a:cs typeface="Times New Roman" panose="02020603050405020304" pitchFamily="18" charset="0"/>
              </a:rPr>
              <a:t>options </a:t>
            </a:r>
            <a:r>
              <a:rPr lang="en-CA" sz="1400" kern="100" dirty="0">
                <a:latin typeface="Raleway" pitchFamily="2" charset="0"/>
                <a:cs typeface="Times New Roman" panose="02020603050405020304" pitchFamily="18" charset="0"/>
              </a:rPr>
              <a:t>for ineligible sites </a:t>
            </a:r>
          </a:p>
          <a:p>
            <a:pPr>
              <a:lnSpc>
                <a:spcPct val="150000"/>
              </a:lnSpc>
            </a:pPr>
            <a:r>
              <a:rPr lang="en-CA" sz="1400" kern="100" dirty="0">
                <a:latin typeface="Raleway" pitchFamily="2" charset="0"/>
                <a:cs typeface="Times New Roman" panose="02020603050405020304" pitchFamily="18" charset="0"/>
              </a:rPr>
              <a:t>☑ Obtained </a:t>
            </a:r>
            <a:r>
              <a:rPr lang="en-CA" sz="1400" kern="100" dirty="0">
                <a:solidFill>
                  <a:srgbClr val="FF0066"/>
                </a:solidFill>
                <a:latin typeface="Raleway" pitchFamily="2" charset="0"/>
                <a:cs typeface="Times New Roman" panose="02020603050405020304" pitchFamily="18" charset="0"/>
              </a:rPr>
              <a:t>pricing </a:t>
            </a:r>
            <a:r>
              <a:rPr lang="en-CA" sz="1400" kern="100" dirty="0">
                <a:latin typeface="Raleway" pitchFamily="2" charset="0"/>
                <a:cs typeface="Times New Roman" panose="02020603050405020304" pitchFamily="18" charset="0"/>
              </a:rPr>
              <a:t>for alternative options </a:t>
            </a:r>
          </a:p>
        </p:txBody>
      </p:sp>
      <p:sp>
        <p:nvSpPr>
          <p:cNvPr id="20" name="Date Placeholder 3">
            <a:extLst>
              <a:ext uri="{FF2B5EF4-FFF2-40B4-BE49-F238E27FC236}">
                <a16:creationId xmlns:a16="http://schemas.microsoft.com/office/drawing/2014/main" id="{B3AF7189-D5BF-AA0E-F3F3-85A90AC72085}"/>
              </a:ext>
            </a:extLst>
          </p:cNvPr>
          <p:cNvSpPr>
            <a:spLocks noGrp="1"/>
          </p:cNvSpPr>
          <p:nvPr>
            <p:ph type="dt" sz="half" idx="10"/>
          </p:nvPr>
        </p:nvSpPr>
        <p:spPr>
          <a:xfrm>
            <a:off x="188420" y="6492875"/>
            <a:ext cx="2743200" cy="365125"/>
          </a:xfrm>
        </p:spPr>
        <p:txBody>
          <a:bodyPr/>
          <a:lstStyle/>
          <a:p>
            <a:r>
              <a:rPr lang="en-US" dirty="0"/>
              <a:t>2025-04-29</a:t>
            </a:r>
            <a:endParaRPr lang="en-CA" dirty="0"/>
          </a:p>
        </p:txBody>
      </p:sp>
      <p:sp>
        <p:nvSpPr>
          <p:cNvPr id="21" name="Footer Placeholder 4">
            <a:extLst>
              <a:ext uri="{FF2B5EF4-FFF2-40B4-BE49-F238E27FC236}">
                <a16:creationId xmlns:a16="http://schemas.microsoft.com/office/drawing/2014/main" id="{D1440B0A-612D-2C74-1101-7C8C6D65D0DE}"/>
              </a:ext>
            </a:extLst>
          </p:cNvPr>
          <p:cNvSpPr>
            <a:spLocks noGrp="1"/>
          </p:cNvSpPr>
          <p:nvPr>
            <p:ph type="ftr" sz="quarter" idx="11"/>
          </p:nvPr>
        </p:nvSpPr>
        <p:spPr>
          <a:xfrm>
            <a:off x="3995514" y="6499752"/>
            <a:ext cx="4114800" cy="365125"/>
          </a:xfrm>
        </p:spPr>
        <p:txBody>
          <a:bodyPr/>
          <a:lstStyle/>
          <a:p>
            <a:r>
              <a:rPr lang="en-US"/>
              <a:t>The Corporation of the Township of King</a:t>
            </a:r>
            <a:endParaRPr lang="en-CA"/>
          </a:p>
        </p:txBody>
      </p:sp>
      <p:sp>
        <p:nvSpPr>
          <p:cNvPr id="22" name="Slide Number Placeholder 5">
            <a:extLst>
              <a:ext uri="{FF2B5EF4-FFF2-40B4-BE49-F238E27FC236}">
                <a16:creationId xmlns:a16="http://schemas.microsoft.com/office/drawing/2014/main" id="{FA066B46-590B-EDE5-7F23-EDBD67B7B528}"/>
              </a:ext>
            </a:extLst>
          </p:cNvPr>
          <p:cNvSpPr>
            <a:spLocks noGrp="1"/>
          </p:cNvSpPr>
          <p:nvPr>
            <p:ph type="sldNum" sz="quarter" idx="12"/>
          </p:nvPr>
        </p:nvSpPr>
        <p:spPr>
          <a:xfrm>
            <a:off x="9197412" y="6538912"/>
            <a:ext cx="2743200" cy="365125"/>
          </a:xfrm>
        </p:spPr>
        <p:txBody>
          <a:bodyPr/>
          <a:lstStyle/>
          <a:p>
            <a:fld id="{6145A6C7-802C-4219-8E5C-90BE8300A255}" type="slidenum">
              <a:rPr lang="en-CA" smtClean="0"/>
              <a:t>21</a:t>
            </a:fld>
            <a:endParaRPr lang="en-CA"/>
          </a:p>
        </p:txBody>
      </p:sp>
      <p:sp>
        <p:nvSpPr>
          <p:cNvPr id="25" name="TextBox 24">
            <a:extLst>
              <a:ext uri="{FF2B5EF4-FFF2-40B4-BE49-F238E27FC236}">
                <a16:creationId xmlns:a16="http://schemas.microsoft.com/office/drawing/2014/main" id="{A6A5BC77-20C3-31EA-5187-2426BB8309BD}"/>
              </a:ext>
            </a:extLst>
          </p:cNvPr>
          <p:cNvSpPr txBox="1"/>
          <p:nvPr/>
        </p:nvSpPr>
        <p:spPr>
          <a:xfrm>
            <a:off x="4983879" y="6091157"/>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28" name="TextBox 27">
            <a:extLst>
              <a:ext uri="{FF2B5EF4-FFF2-40B4-BE49-F238E27FC236}">
                <a16:creationId xmlns:a16="http://schemas.microsoft.com/office/drawing/2014/main" id="{9CE7FB04-105A-A4C0-78F1-85CE96DA426F}"/>
              </a:ext>
            </a:extLst>
          </p:cNvPr>
          <p:cNvSpPr txBox="1"/>
          <p:nvPr/>
        </p:nvSpPr>
        <p:spPr>
          <a:xfrm>
            <a:off x="5469512" y="2339382"/>
            <a:ext cx="2895881" cy="424475"/>
          </a:xfrm>
          <a:prstGeom prst="rect">
            <a:avLst/>
          </a:prstGeom>
          <a:noFill/>
        </p:spPr>
        <p:txBody>
          <a:bodyPr wrap="square" rtlCol="0">
            <a:spAutoFit/>
          </a:bodyPr>
          <a:lstStyle/>
          <a:p>
            <a:pPr>
              <a:lnSpc>
                <a:spcPct val="150000"/>
              </a:lnSpc>
            </a:pPr>
            <a:r>
              <a:rPr lang="en-CA" sz="1600" b="1" dirty="0">
                <a:solidFill>
                  <a:schemeClr val="tx1">
                    <a:lumMod val="50000"/>
                    <a:lumOff val="50000"/>
                  </a:schemeClr>
                </a:solidFill>
                <a:latin typeface="Raleway" pitchFamily="2" charset="0"/>
              </a:rPr>
              <a:t>NOT STARTED</a:t>
            </a:r>
          </a:p>
        </p:txBody>
      </p:sp>
      <p:sp>
        <p:nvSpPr>
          <p:cNvPr id="31" name="TextBox 30">
            <a:extLst>
              <a:ext uri="{FF2B5EF4-FFF2-40B4-BE49-F238E27FC236}">
                <a16:creationId xmlns:a16="http://schemas.microsoft.com/office/drawing/2014/main" id="{3D2447F0-3499-AA4C-7510-8315D4BC425A}"/>
              </a:ext>
            </a:extLst>
          </p:cNvPr>
          <p:cNvSpPr txBox="1"/>
          <p:nvPr/>
        </p:nvSpPr>
        <p:spPr>
          <a:xfrm>
            <a:off x="9053195" y="6068400"/>
            <a:ext cx="2895881" cy="424475"/>
          </a:xfrm>
          <a:prstGeom prst="rect">
            <a:avLst/>
          </a:prstGeom>
          <a:noFill/>
        </p:spPr>
        <p:txBody>
          <a:bodyPr wrap="square" rtlCol="0">
            <a:spAutoFit/>
          </a:bodyPr>
          <a:lstStyle/>
          <a:p>
            <a:pPr>
              <a:lnSpc>
                <a:spcPct val="150000"/>
              </a:lnSpc>
            </a:pPr>
            <a:r>
              <a:rPr lang="en-CA" sz="1600" b="1">
                <a:solidFill>
                  <a:srgbClr val="00B050"/>
                </a:solidFill>
                <a:latin typeface="Raleway" pitchFamily="2" charset="0"/>
              </a:rPr>
              <a:t>PROCEEDING AS PLANNED</a:t>
            </a:r>
          </a:p>
        </p:txBody>
      </p:sp>
      <p:sp>
        <p:nvSpPr>
          <p:cNvPr id="32" name="TextBox 31">
            <a:extLst>
              <a:ext uri="{FF2B5EF4-FFF2-40B4-BE49-F238E27FC236}">
                <a16:creationId xmlns:a16="http://schemas.microsoft.com/office/drawing/2014/main" id="{8A9B9E20-97CB-4996-25EB-F99B718B7C0D}"/>
              </a:ext>
            </a:extLst>
          </p:cNvPr>
          <p:cNvSpPr txBox="1"/>
          <p:nvPr/>
        </p:nvSpPr>
        <p:spPr>
          <a:xfrm>
            <a:off x="666225" y="6075277"/>
            <a:ext cx="2895881" cy="424475"/>
          </a:xfrm>
          <a:prstGeom prst="rect">
            <a:avLst/>
          </a:prstGeom>
          <a:noFill/>
        </p:spPr>
        <p:txBody>
          <a:bodyPr wrap="square" rtlCol="0">
            <a:spAutoFit/>
          </a:bodyPr>
          <a:lstStyle/>
          <a:p>
            <a:pPr>
              <a:lnSpc>
                <a:spcPct val="150000"/>
              </a:lnSpc>
            </a:pPr>
            <a:r>
              <a:rPr lang="en-CA" sz="1600" b="1">
                <a:solidFill>
                  <a:srgbClr val="00B050"/>
                </a:solidFill>
                <a:latin typeface="Raleway" pitchFamily="2" charset="0"/>
              </a:rPr>
              <a:t>PROCEEDING AS PLANNED</a:t>
            </a:r>
          </a:p>
        </p:txBody>
      </p:sp>
      <p:sp>
        <p:nvSpPr>
          <p:cNvPr id="33" name="TextBox 32">
            <a:extLst>
              <a:ext uri="{FF2B5EF4-FFF2-40B4-BE49-F238E27FC236}">
                <a16:creationId xmlns:a16="http://schemas.microsoft.com/office/drawing/2014/main" id="{66E53AD6-5FCA-1EF7-5328-CEFF98C2318D}"/>
              </a:ext>
            </a:extLst>
          </p:cNvPr>
          <p:cNvSpPr txBox="1"/>
          <p:nvPr/>
        </p:nvSpPr>
        <p:spPr>
          <a:xfrm>
            <a:off x="5131811" y="1821367"/>
            <a:ext cx="4970452" cy="377667"/>
          </a:xfrm>
          <a:prstGeom prst="rect">
            <a:avLst/>
          </a:prstGeom>
          <a:noFill/>
        </p:spPr>
        <p:txBody>
          <a:bodyPr wrap="square" rtlCol="0">
            <a:spAutoFit/>
          </a:bodyPr>
          <a:lstStyle/>
          <a:p>
            <a:pPr>
              <a:lnSpc>
                <a:spcPct val="150000"/>
              </a:lnSpc>
            </a:pPr>
            <a:r>
              <a:rPr lang="en-CA" sz="1400" i="1" dirty="0">
                <a:latin typeface="Raleway" pitchFamily="2" charset="0"/>
              </a:rPr>
              <a:t>SCHEDULED TO START IN </a:t>
            </a:r>
            <a:r>
              <a:rPr lang="en-CA" sz="1400" b="1" i="1" dirty="0">
                <a:solidFill>
                  <a:srgbClr val="FF0066"/>
                </a:solidFill>
                <a:latin typeface="Raleway" pitchFamily="2" charset="0"/>
              </a:rPr>
              <a:t>2026</a:t>
            </a:r>
          </a:p>
        </p:txBody>
      </p:sp>
      <p:pic>
        <p:nvPicPr>
          <p:cNvPr id="34" name="Graphic 33" descr="Monthly calendar with solid fill">
            <a:extLst>
              <a:ext uri="{FF2B5EF4-FFF2-40B4-BE49-F238E27FC236}">
                <a16:creationId xmlns:a16="http://schemas.microsoft.com/office/drawing/2014/main" id="{894FE637-6239-A15A-44B8-E725561367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8865" y="1794595"/>
            <a:ext cx="532761" cy="532761"/>
          </a:xfrm>
          <a:prstGeom prst="rect">
            <a:avLst/>
          </a:prstGeom>
        </p:spPr>
      </p:pic>
      <p:graphicFrame>
        <p:nvGraphicFramePr>
          <p:cNvPr id="8" name="Chart 7">
            <a:extLst>
              <a:ext uri="{FF2B5EF4-FFF2-40B4-BE49-F238E27FC236}">
                <a16:creationId xmlns:a16="http://schemas.microsoft.com/office/drawing/2014/main" id="{449054B2-FF40-19EB-2F40-E86D6BF101D3}"/>
              </a:ext>
            </a:extLst>
          </p:cNvPr>
          <p:cNvGraphicFramePr/>
          <p:nvPr/>
        </p:nvGraphicFramePr>
        <p:xfrm>
          <a:off x="4132238" y="4739364"/>
          <a:ext cx="4076647" cy="133591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077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24" grpId="0"/>
      <p:bldGraphic spid="18" grpId="0">
        <p:bldAsOne/>
      </p:bldGraphic>
      <p:bldP spid="9" grpId="0"/>
      <p:bldGraphic spid="10" grpId="0">
        <p:bldAsOne/>
      </p:bldGraphic>
      <p:bldP spid="12" grpId="0"/>
      <p:bldP spid="25" grpId="0"/>
      <p:bldP spid="28" grpId="0"/>
      <p:bldP spid="31" grpId="0"/>
      <p:bldP spid="32" grpId="0"/>
      <p:bldP spid="33" grpId="0"/>
      <p:bldGraphic spid="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62D6547-1DB6-D0A7-1E6E-09DFFF49F4D9}"/>
              </a:ext>
            </a:extLst>
          </p:cNvPr>
          <p:cNvSpPr/>
          <p:nvPr/>
        </p:nvSpPr>
        <p:spPr>
          <a:xfrm>
            <a:off x="242924" y="160364"/>
            <a:ext cx="11697688" cy="735208"/>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800" b="1">
                <a:solidFill>
                  <a:schemeClr val="tx1"/>
                </a:solidFill>
                <a:effectLst/>
                <a:latin typeface="Aptos" panose="020B0004020202020204" pitchFamily="34" charset="0"/>
                <a:ea typeface="Aptos" panose="020B0004020202020204" pitchFamily="34" charset="0"/>
                <a:cs typeface="Times New Roman" panose="02020603050405020304" pitchFamily="18" charset="0"/>
              </a:rPr>
              <a:t>Enrich community well-being and make King the ideal place to live, work and play.</a:t>
            </a:r>
            <a:endParaRPr lang="en-CA" b="1" i="1">
              <a:solidFill>
                <a:schemeClr val="tx1"/>
              </a:solidFill>
              <a:latin typeface="Raleway" pitchFamily="2" charset="0"/>
            </a:endParaRPr>
          </a:p>
        </p:txBody>
      </p:sp>
      <p:sp>
        <p:nvSpPr>
          <p:cNvPr id="2" name="Rectangle 1">
            <a:extLst>
              <a:ext uri="{FF2B5EF4-FFF2-40B4-BE49-F238E27FC236}">
                <a16:creationId xmlns:a16="http://schemas.microsoft.com/office/drawing/2014/main" id="{995F8631-4E66-21B8-80D9-19E5BE7CB487}"/>
              </a:ext>
            </a:extLst>
          </p:cNvPr>
          <p:cNvSpPr/>
          <p:nvPr/>
        </p:nvSpPr>
        <p:spPr>
          <a:xfrm>
            <a:off x="4181253" y="1106355"/>
            <a:ext cx="3929060" cy="2678222"/>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Develop an Action Plan and begin implementation to become an “Age-Friendly Community” by </a:t>
            </a:r>
            <a:r>
              <a:rPr lang="en-CA" b="1" dirty="0">
                <a:solidFill>
                  <a:schemeClr val="tx1"/>
                </a:solidFill>
                <a:latin typeface="Raleway" pitchFamily="2" charset="0"/>
              </a:rPr>
              <a:t>2026</a:t>
            </a:r>
            <a:r>
              <a:rPr lang="en-CA" dirty="0">
                <a:solidFill>
                  <a:schemeClr val="tx1"/>
                </a:solidFill>
                <a:latin typeface="Raleway" pitchFamily="2" charset="0"/>
              </a:rPr>
              <a:t>.</a:t>
            </a:r>
          </a:p>
        </p:txBody>
      </p:sp>
      <p:sp>
        <p:nvSpPr>
          <p:cNvPr id="3" name="Rectangle 2">
            <a:extLst>
              <a:ext uri="{FF2B5EF4-FFF2-40B4-BE49-F238E27FC236}">
                <a16:creationId xmlns:a16="http://schemas.microsoft.com/office/drawing/2014/main" id="{2CF083FC-1AD9-689E-9386-6268543B7969}"/>
              </a:ext>
            </a:extLst>
          </p:cNvPr>
          <p:cNvSpPr/>
          <p:nvPr/>
        </p:nvSpPr>
        <p:spPr>
          <a:xfrm>
            <a:off x="242923" y="1106355"/>
            <a:ext cx="3853007" cy="5432558"/>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Develop and implement a streamlined program that consolidates all existing municipal funding, grant programs, donations, and in-kind contribution requests by </a:t>
            </a:r>
            <a:r>
              <a:rPr lang="en-CA" b="1" dirty="0">
                <a:solidFill>
                  <a:schemeClr val="tx1"/>
                </a:solidFill>
                <a:latin typeface="Raleway" pitchFamily="2" charset="0"/>
              </a:rPr>
              <a:t>2024</a:t>
            </a:r>
            <a:r>
              <a:rPr lang="en-CA" dirty="0">
                <a:solidFill>
                  <a:schemeClr val="tx1"/>
                </a:solidFill>
                <a:latin typeface="Raleway" pitchFamily="2" charset="0"/>
              </a:rPr>
              <a:t>.</a:t>
            </a:r>
          </a:p>
        </p:txBody>
      </p:sp>
      <p:sp>
        <p:nvSpPr>
          <p:cNvPr id="5" name="Rectangle 4">
            <a:extLst>
              <a:ext uri="{FF2B5EF4-FFF2-40B4-BE49-F238E27FC236}">
                <a16:creationId xmlns:a16="http://schemas.microsoft.com/office/drawing/2014/main" id="{DC8C811A-60CF-A4D6-B2E5-4F4FD982B9A6}"/>
              </a:ext>
            </a:extLst>
          </p:cNvPr>
          <p:cNvSpPr/>
          <p:nvPr/>
        </p:nvSpPr>
        <p:spPr>
          <a:xfrm>
            <a:off x="8187173" y="1119876"/>
            <a:ext cx="3753439" cy="5432558"/>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Represent King’s interest in major external developments within the Township.</a:t>
            </a:r>
          </a:p>
        </p:txBody>
      </p:sp>
      <p:sp>
        <p:nvSpPr>
          <p:cNvPr id="6" name="Rectangle 5">
            <a:extLst>
              <a:ext uri="{FF2B5EF4-FFF2-40B4-BE49-F238E27FC236}">
                <a16:creationId xmlns:a16="http://schemas.microsoft.com/office/drawing/2014/main" id="{059514B4-4B81-3CA7-04D2-2CFE5A621047}"/>
              </a:ext>
            </a:extLst>
          </p:cNvPr>
          <p:cNvSpPr/>
          <p:nvPr/>
        </p:nvSpPr>
        <p:spPr>
          <a:xfrm>
            <a:off x="4181254" y="3868335"/>
            <a:ext cx="3929060" cy="2670577"/>
          </a:xfrm>
          <a:prstGeom prst="rect">
            <a:avLst/>
          </a:prstGeom>
          <a:solidFill>
            <a:srgbClr val="FFDDDD"/>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Develop and implement an annual Traffic-Safety campaign that runs for </a:t>
            </a:r>
            <a:r>
              <a:rPr lang="en-CA" b="1" dirty="0">
                <a:solidFill>
                  <a:schemeClr val="tx1"/>
                </a:solidFill>
                <a:latin typeface="Raleway" pitchFamily="2" charset="0"/>
              </a:rPr>
              <a:t>(1) month annually</a:t>
            </a:r>
            <a:r>
              <a:rPr lang="en-CA" dirty="0">
                <a:solidFill>
                  <a:schemeClr val="tx1"/>
                </a:solidFill>
                <a:latin typeface="Raleway" pitchFamily="2" charset="0"/>
              </a:rPr>
              <a:t>.</a:t>
            </a:r>
          </a:p>
        </p:txBody>
      </p:sp>
      <p:sp>
        <p:nvSpPr>
          <p:cNvPr id="24" name="TextBox 23">
            <a:extLst>
              <a:ext uri="{FF2B5EF4-FFF2-40B4-BE49-F238E27FC236}">
                <a16:creationId xmlns:a16="http://schemas.microsoft.com/office/drawing/2014/main" id="{B5412EFB-C2AA-5235-3B96-E1BE184277D8}"/>
              </a:ext>
            </a:extLst>
          </p:cNvPr>
          <p:cNvSpPr txBox="1"/>
          <p:nvPr/>
        </p:nvSpPr>
        <p:spPr>
          <a:xfrm>
            <a:off x="382598" y="3078713"/>
            <a:ext cx="3612916" cy="1631216"/>
          </a:xfrm>
          <a:prstGeom prst="rect">
            <a:avLst/>
          </a:prstGeom>
          <a:noFill/>
        </p:spPr>
        <p:txBody>
          <a:bodyPr wrap="square" rtlCol="0">
            <a:spAutoFit/>
          </a:bodyPr>
          <a:lstStyle/>
          <a:p>
            <a:pPr>
              <a:spcAft>
                <a:spcPts val="600"/>
              </a:spcAft>
            </a:pPr>
            <a:r>
              <a:rPr lang="en-CA" sz="1500" dirty="0">
                <a:latin typeface="Raleway" pitchFamily="2" charset="0"/>
              </a:rPr>
              <a:t>☑ Launched the New </a:t>
            </a:r>
            <a:r>
              <a:rPr lang="en-CA" sz="1500" dirty="0">
                <a:solidFill>
                  <a:srgbClr val="FF0066"/>
                </a:solidFill>
                <a:latin typeface="Raleway" pitchFamily="2" charset="0"/>
              </a:rPr>
              <a:t>Program Intake Streams and Eligibility Criteria </a:t>
            </a:r>
          </a:p>
          <a:p>
            <a:pPr>
              <a:spcAft>
                <a:spcPts val="600"/>
              </a:spcAft>
            </a:pPr>
            <a:r>
              <a:rPr lang="en-CA" sz="1500" dirty="0">
                <a:latin typeface="Raleway" pitchFamily="2" charset="0"/>
              </a:rPr>
              <a:t>☑ Launched new </a:t>
            </a:r>
            <a:r>
              <a:rPr lang="en-CA" sz="1500" dirty="0">
                <a:solidFill>
                  <a:srgbClr val="FF0066"/>
                </a:solidFill>
                <a:latin typeface="Raleway" pitchFamily="2" charset="0"/>
              </a:rPr>
              <a:t>funding and grant programs</a:t>
            </a:r>
          </a:p>
          <a:p>
            <a:pPr>
              <a:spcAft>
                <a:spcPts val="600"/>
              </a:spcAft>
            </a:pPr>
            <a:r>
              <a:rPr lang="en-CA" sz="1500" dirty="0">
                <a:latin typeface="Raleway" pitchFamily="2" charset="0"/>
              </a:rPr>
              <a:t>☑ Launched the In-Kind request component of the </a:t>
            </a:r>
            <a:r>
              <a:rPr lang="en-CA" sz="1500" dirty="0" err="1">
                <a:latin typeface="Raleway" pitchFamily="2" charset="0"/>
              </a:rPr>
              <a:t>EnrichKING</a:t>
            </a:r>
            <a:r>
              <a:rPr lang="en-CA" sz="1500" dirty="0">
                <a:latin typeface="Raleway" pitchFamily="2" charset="0"/>
              </a:rPr>
              <a:t> portal</a:t>
            </a:r>
          </a:p>
        </p:txBody>
      </p:sp>
      <p:sp>
        <p:nvSpPr>
          <p:cNvPr id="30" name="TextBox 29">
            <a:extLst>
              <a:ext uri="{FF2B5EF4-FFF2-40B4-BE49-F238E27FC236}">
                <a16:creationId xmlns:a16="http://schemas.microsoft.com/office/drawing/2014/main" id="{35B3AC42-A897-2001-D54C-2F7B8E0FD51A}"/>
              </a:ext>
            </a:extLst>
          </p:cNvPr>
          <p:cNvSpPr txBox="1"/>
          <p:nvPr/>
        </p:nvSpPr>
        <p:spPr>
          <a:xfrm>
            <a:off x="8302845" y="2037945"/>
            <a:ext cx="3646230" cy="2923877"/>
          </a:xfrm>
          <a:prstGeom prst="rect">
            <a:avLst/>
          </a:prstGeom>
          <a:noFill/>
        </p:spPr>
        <p:txBody>
          <a:bodyPr wrap="square" rtlCol="0">
            <a:spAutoFit/>
          </a:bodyPr>
          <a:lstStyle/>
          <a:p>
            <a:r>
              <a:rPr lang="en-CA" sz="1400" dirty="0">
                <a:latin typeface="Raleway" pitchFamily="2" charset="0"/>
              </a:rPr>
              <a:t>☑ </a:t>
            </a:r>
            <a:r>
              <a:rPr lang="en-CA" sz="1400" dirty="0">
                <a:solidFill>
                  <a:srgbClr val="FF0066"/>
                </a:solidFill>
                <a:latin typeface="Raleway" pitchFamily="2" charset="0"/>
              </a:rPr>
              <a:t>Monitored and advocated </a:t>
            </a:r>
            <a:r>
              <a:rPr lang="en-CA" sz="1400" dirty="0">
                <a:latin typeface="Raleway" pitchFamily="2" charset="0"/>
              </a:rPr>
              <a:t>for King in the development of: </a:t>
            </a:r>
          </a:p>
          <a:p>
            <a:pPr marL="285750" indent="-285750">
              <a:buFont typeface="Arial" panose="020B0604020202020204" pitchFamily="34" charset="0"/>
              <a:buChar char="•"/>
            </a:pPr>
            <a:r>
              <a:rPr lang="en-CA" sz="1400" dirty="0">
                <a:latin typeface="Raleway" pitchFamily="2" charset="0"/>
              </a:rPr>
              <a:t>Highway 413</a:t>
            </a:r>
          </a:p>
          <a:p>
            <a:pPr marL="285750" indent="-285750">
              <a:buFont typeface="Arial" panose="020B0604020202020204" pitchFamily="34" charset="0"/>
              <a:buChar char="•"/>
            </a:pPr>
            <a:r>
              <a:rPr lang="en-CA" sz="1400" dirty="0">
                <a:latin typeface="Raleway" pitchFamily="2" charset="0"/>
              </a:rPr>
              <a:t>Bradford by-pass</a:t>
            </a:r>
          </a:p>
          <a:p>
            <a:pPr marL="285750" indent="-285750">
              <a:spcAft>
                <a:spcPts val="1200"/>
              </a:spcAft>
              <a:buFont typeface="Arial" panose="020B0604020202020204" pitchFamily="34" charset="0"/>
              <a:buChar char="•"/>
            </a:pPr>
            <a:r>
              <a:rPr lang="en-CA" sz="1400" dirty="0">
                <a:latin typeface="Raleway" pitchFamily="2" charset="0"/>
              </a:rPr>
              <a:t>Go-Train (2) way service</a:t>
            </a:r>
          </a:p>
          <a:p>
            <a:pPr>
              <a:spcAft>
                <a:spcPts val="1200"/>
              </a:spcAft>
            </a:pPr>
            <a:r>
              <a:rPr lang="en-CA" sz="1400" dirty="0">
                <a:latin typeface="Raleway" pitchFamily="2" charset="0"/>
              </a:rPr>
              <a:t>☑ Collaborated with the </a:t>
            </a:r>
            <a:r>
              <a:rPr lang="en-CA" sz="1400" dirty="0">
                <a:solidFill>
                  <a:srgbClr val="FF0066"/>
                </a:solidFill>
                <a:latin typeface="Raleway" pitchFamily="2" charset="0"/>
              </a:rPr>
              <a:t>Ministry of Agriculture, Farming and Rural Affairs </a:t>
            </a:r>
            <a:r>
              <a:rPr lang="en-CA" sz="1400" dirty="0">
                <a:latin typeface="Raleway" pitchFamily="2" charset="0"/>
              </a:rPr>
              <a:t>to identify farming opportunities </a:t>
            </a:r>
          </a:p>
          <a:p>
            <a:pPr>
              <a:spcAft>
                <a:spcPts val="1200"/>
              </a:spcAft>
            </a:pPr>
            <a:r>
              <a:rPr lang="en-CA" sz="1400" dirty="0">
                <a:latin typeface="Raleway" pitchFamily="2" charset="0"/>
              </a:rPr>
              <a:t>☑ Implemented a </a:t>
            </a:r>
            <a:r>
              <a:rPr lang="en-CA" sz="1400" dirty="0">
                <a:solidFill>
                  <a:srgbClr val="FF0066"/>
                </a:solidFill>
                <a:latin typeface="Raleway" pitchFamily="2" charset="0"/>
              </a:rPr>
              <a:t>new concierge service </a:t>
            </a:r>
            <a:r>
              <a:rPr lang="en-CA" sz="1400" dirty="0">
                <a:latin typeface="Raleway" pitchFamily="2" charset="0"/>
              </a:rPr>
              <a:t>for business moving to King</a:t>
            </a:r>
          </a:p>
          <a:p>
            <a:pPr>
              <a:spcAft>
                <a:spcPts val="600"/>
              </a:spcAft>
            </a:pPr>
            <a:endParaRPr lang="en-CA" sz="1400" dirty="0">
              <a:latin typeface="Raleway" pitchFamily="2" charset="0"/>
            </a:endParaRPr>
          </a:p>
        </p:txBody>
      </p:sp>
      <p:sp>
        <p:nvSpPr>
          <p:cNvPr id="34" name="Date Placeholder 3">
            <a:extLst>
              <a:ext uri="{FF2B5EF4-FFF2-40B4-BE49-F238E27FC236}">
                <a16:creationId xmlns:a16="http://schemas.microsoft.com/office/drawing/2014/main" id="{E067972B-1F38-66E9-C7CC-6657F7FA22D5}"/>
              </a:ext>
            </a:extLst>
          </p:cNvPr>
          <p:cNvSpPr>
            <a:spLocks noGrp="1"/>
          </p:cNvSpPr>
          <p:nvPr>
            <p:ph type="dt" sz="half" idx="10"/>
          </p:nvPr>
        </p:nvSpPr>
        <p:spPr>
          <a:xfrm>
            <a:off x="188420" y="6492875"/>
            <a:ext cx="2743200" cy="365125"/>
          </a:xfrm>
        </p:spPr>
        <p:txBody>
          <a:bodyPr/>
          <a:lstStyle/>
          <a:p>
            <a:r>
              <a:rPr lang="en-US" dirty="0"/>
              <a:t>2025-04-29</a:t>
            </a:r>
            <a:endParaRPr lang="en-CA" dirty="0"/>
          </a:p>
        </p:txBody>
      </p:sp>
      <p:sp>
        <p:nvSpPr>
          <p:cNvPr id="35" name="Footer Placeholder 4">
            <a:extLst>
              <a:ext uri="{FF2B5EF4-FFF2-40B4-BE49-F238E27FC236}">
                <a16:creationId xmlns:a16="http://schemas.microsoft.com/office/drawing/2014/main" id="{D0ED727D-268C-DA33-4E98-F8B50F6C5A00}"/>
              </a:ext>
            </a:extLst>
          </p:cNvPr>
          <p:cNvSpPr>
            <a:spLocks noGrp="1"/>
          </p:cNvSpPr>
          <p:nvPr>
            <p:ph type="ftr" sz="quarter" idx="11"/>
          </p:nvPr>
        </p:nvSpPr>
        <p:spPr>
          <a:xfrm>
            <a:off x="3995514" y="6499752"/>
            <a:ext cx="4114800" cy="365125"/>
          </a:xfrm>
        </p:spPr>
        <p:txBody>
          <a:bodyPr/>
          <a:lstStyle/>
          <a:p>
            <a:r>
              <a:rPr lang="en-US"/>
              <a:t>The Corporation of the Township of King</a:t>
            </a:r>
            <a:endParaRPr lang="en-CA"/>
          </a:p>
        </p:txBody>
      </p:sp>
      <p:sp>
        <p:nvSpPr>
          <p:cNvPr id="36" name="Slide Number Placeholder 5">
            <a:extLst>
              <a:ext uri="{FF2B5EF4-FFF2-40B4-BE49-F238E27FC236}">
                <a16:creationId xmlns:a16="http://schemas.microsoft.com/office/drawing/2014/main" id="{85B60CC4-6A60-7103-521F-E47FFB0DC2CD}"/>
              </a:ext>
            </a:extLst>
          </p:cNvPr>
          <p:cNvSpPr>
            <a:spLocks noGrp="1"/>
          </p:cNvSpPr>
          <p:nvPr>
            <p:ph type="sldNum" sz="quarter" idx="12"/>
          </p:nvPr>
        </p:nvSpPr>
        <p:spPr>
          <a:xfrm>
            <a:off x="9197412" y="6538912"/>
            <a:ext cx="2743200" cy="365125"/>
          </a:xfrm>
        </p:spPr>
        <p:txBody>
          <a:bodyPr/>
          <a:lstStyle/>
          <a:p>
            <a:fld id="{6145A6C7-802C-4219-8E5C-90BE8300A255}" type="slidenum">
              <a:rPr lang="en-CA" smtClean="0"/>
              <a:t>22</a:t>
            </a:fld>
            <a:endParaRPr lang="en-CA"/>
          </a:p>
        </p:txBody>
      </p:sp>
      <p:sp>
        <p:nvSpPr>
          <p:cNvPr id="37" name="TextBox 36">
            <a:extLst>
              <a:ext uri="{FF2B5EF4-FFF2-40B4-BE49-F238E27FC236}">
                <a16:creationId xmlns:a16="http://schemas.microsoft.com/office/drawing/2014/main" id="{8B8D3C33-5A79-CACD-4D02-F065DBE83E70}"/>
              </a:ext>
            </a:extLst>
          </p:cNvPr>
          <p:cNvSpPr txBox="1"/>
          <p:nvPr/>
        </p:nvSpPr>
        <p:spPr>
          <a:xfrm>
            <a:off x="1542770" y="6109031"/>
            <a:ext cx="2895881" cy="424475"/>
          </a:xfrm>
          <a:prstGeom prst="rect">
            <a:avLst/>
          </a:prstGeom>
          <a:noFill/>
        </p:spPr>
        <p:txBody>
          <a:bodyPr wrap="square" rtlCol="0">
            <a:spAutoFit/>
          </a:bodyPr>
          <a:lstStyle/>
          <a:p>
            <a:pPr>
              <a:lnSpc>
                <a:spcPct val="150000"/>
              </a:lnSpc>
            </a:pPr>
            <a:r>
              <a:rPr lang="en-CA" sz="1600" b="1" dirty="0">
                <a:solidFill>
                  <a:schemeClr val="accent6">
                    <a:lumMod val="50000"/>
                  </a:schemeClr>
                </a:solidFill>
                <a:latin typeface="Raleway" pitchFamily="2" charset="0"/>
              </a:rPr>
              <a:t>COMPLETE</a:t>
            </a:r>
          </a:p>
        </p:txBody>
      </p:sp>
      <p:sp>
        <p:nvSpPr>
          <p:cNvPr id="41" name="TextBox 40">
            <a:extLst>
              <a:ext uri="{FF2B5EF4-FFF2-40B4-BE49-F238E27FC236}">
                <a16:creationId xmlns:a16="http://schemas.microsoft.com/office/drawing/2014/main" id="{4326D867-4CFD-EE7D-7645-D099DB489361}"/>
              </a:ext>
            </a:extLst>
          </p:cNvPr>
          <p:cNvSpPr txBox="1"/>
          <p:nvPr/>
        </p:nvSpPr>
        <p:spPr>
          <a:xfrm>
            <a:off x="5044725" y="3358411"/>
            <a:ext cx="2895881" cy="424475"/>
          </a:xfrm>
          <a:prstGeom prst="rect">
            <a:avLst/>
          </a:prstGeom>
          <a:noFill/>
        </p:spPr>
        <p:txBody>
          <a:bodyPr wrap="square" rtlCol="0">
            <a:spAutoFit/>
          </a:bodyPr>
          <a:lstStyle/>
          <a:p>
            <a:pPr>
              <a:lnSpc>
                <a:spcPct val="150000"/>
              </a:lnSpc>
            </a:pPr>
            <a:r>
              <a:rPr lang="en-CA" sz="1600" b="1" dirty="0">
                <a:solidFill>
                  <a:srgbClr val="D7D210"/>
                </a:solidFill>
                <a:latin typeface="Raleway" pitchFamily="2" charset="0"/>
              </a:rPr>
              <a:t>BEING MONITORED</a:t>
            </a:r>
          </a:p>
        </p:txBody>
      </p:sp>
      <p:pic>
        <p:nvPicPr>
          <p:cNvPr id="7" name="Graphic 6" descr="Badge Tick1 with solid fill">
            <a:extLst>
              <a:ext uri="{FF2B5EF4-FFF2-40B4-BE49-F238E27FC236}">
                <a16:creationId xmlns:a16="http://schemas.microsoft.com/office/drawing/2014/main" id="{D4F1B607-AF04-7A0B-7965-51B60C94BC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6918" y="5588428"/>
            <a:ext cx="617429" cy="617429"/>
          </a:xfrm>
          <a:prstGeom prst="rect">
            <a:avLst/>
          </a:prstGeom>
        </p:spPr>
      </p:pic>
      <p:graphicFrame>
        <p:nvGraphicFramePr>
          <p:cNvPr id="9" name="Chart 8">
            <a:extLst>
              <a:ext uri="{FF2B5EF4-FFF2-40B4-BE49-F238E27FC236}">
                <a16:creationId xmlns:a16="http://schemas.microsoft.com/office/drawing/2014/main" id="{D13332E7-CF2C-1097-1696-32D32E72B90F}"/>
              </a:ext>
            </a:extLst>
          </p:cNvPr>
          <p:cNvGraphicFramePr/>
          <p:nvPr/>
        </p:nvGraphicFramePr>
        <p:xfrm>
          <a:off x="362208" y="4815320"/>
          <a:ext cx="3612916" cy="999024"/>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819022E9-8F1F-4866-CE02-2A3A2BFEFD98}"/>
              </a:ext>
            </a:extLst>
          </p:cNvPr>
          <p:cNvSpPr txBox="1"/>
          <p:nvPr/>
        </p:nvSpPr>
        <p:spPr>
          <a:xfrm>
            <a:off x="4624918" y="6127959"/>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11" name="TextBox 10">
            <a:extLst>
              <a:ext uri="{FF2B5EF4-FFF2-40B4-BE49-F238E27FC236}">
                <a16:creationId xmlns:a16="http://schemas.microsoft.com/office/drawing/2014/main" id="{D39EF76C-8798-7DC6-B362-8A3B4DB4A51B}"/>
              </a:ext>
            </a:extLst>
          </p:cNvPr>
          <p:cNvSpPr txBox="1"/>
          <p:nvPr/>
        </p:nvSpPr>
        <p:spPr>
          <a:xfrm>
            <a:off x="8607897" y="6109031"/>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12" name="TextBox 11">
            <a:extLst>
              <a:ext uri="{FF2B5EF4-FFF2-40B4-BE49-F238E27FC236}">
                <a16:creationId xmlns:a16="http://schemas.microsoft.com/office/drawing/2014/main" id="{8C14ACB4-B88D-E03A-C78D-8297D7A88A73}"/>
              </a:ext>
            </a:extLst>
          </p:cNvPr>
          <p:cNvSpPr txBox="1"/>
          <p:nvPr/>
        </p:nvSpPr>
        <p:spPr>
          <a:xfrm>
            <a:off x="4266576" y="2376240"/>
            <a:ext cx="3929060" cy="323165"/>
          </a:xfrm>
          <a:prstGeom prst="rect">
            <a:avLst/>
          </a:prstGeom>
          <a:noFill/>
        </p:spPr>
        <p:txBody>
          <a:bodyPr wrap="square" rtlCol="0">
            <a:spAutoFit/>
          </a:bodyPr>
          <a:lstStyle/>
          <a:p>
            <a:pPr>
              <a:spcAft>
                <a:spcPts val="600"/>
              </a:spcAft>
            </a:pPr>
            <a:r>
              <a:rPr lang="en-CA" sz="1500" dirty="0">
                <a:latin typeface="Raleway" pitchFamily="2" charset="0"/>
              </a:rPr>
              <a:t>☑ Created the AFC Steering Committee</a:t>
            </a:r>
          </a:p>
        </p:txBody>
      </p:sp>
      <p:graphicFrame>
        <p:nvGraphicFramePr>
          <p:cNvPr id="13" name="Chart 12">
            <a:extLst>
              <a:ext uri="{FF2B5EF4-FFF2-40B4-BE49-F238E27FC236}">
                <a16:creationId xmlns:a16="http://schemas.microsoft.com/office/drawing/2014/main" id="{32861FFF-F788-C7D4-A10A-E2FE05F84E85}"/>
              </a:ext>
            </a:extLst>
          </p:cNvPr>
          <p:cNvGraphicFramePr/>
          <p:nvPr/>
        </p:nvGraphicFramePr>
        <p:xfrm>
          <a:off x="4395691" y="2491531"/>
          <a:ext cx="3544915" cy="1098904"/>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6CDCD950-23E5-CBA5-4C61-84439FAF880C}"/>
              </a:ext>
            </a:extLst>
          </p:cNvPr>
          <p:cNvSpPr txBox="1"/>
          <p:nvPr/>
        </p:nvSpPr>
        <p:spPr>
          <a:xfrm>
            <a:off x="4266576" y="4834855"/>
            <a:ext cx="3929060" cy="1169551"/>
          </a:xfrm>
          <a:prstGeom prst="rect">
            <a:avLst/>
          </a:prstGeom>
          <a:noFill/>
        </p:spPr>
        <p:txBody>
          <a:bodyPr wrap="square" rtlCol="0">
            <a:spAutoFit/>
          </a:bodyPr>
          <a:lstStyle/>
          <a:p>
            <a:pPr>
              <a:spcAft>
                <a:spcPts val="600"/>
              </a:spcAft>
            </a:pPr>
            <a:r>
              <a:rPr lang="en-CA" sz="1500" dirty="0">
                <a:latin typeface="Raleway" pitchFamily="2" charset="0"/>
              </a:rPr>
              <a:t>☑ Created the “</a:t>
            </a:r>
            <a:r>
              <a:rPr lang="en-CA" sz="1500" dirty="0">
                <a:solidFill>
                  <a:srgbClr val="FF0066"/>
                </a:solidFill>
                <a:latin typeface="Raleway" pitchFamily="2" charset="0"/>
              </a:rPr>
              <a:t>Safe Streets Campaign</a:t>
            </a:r>
            <a:r>
              <a:rPr lang="en-CA" sz="1500" dirty="0">
                <a:latin typeface="Raleway" pitchFamily="2" charset="0"/>
              </a:rPr>
              <a:t>” and </a:t>
            </a:r>
            <a:r>
              <a:rPr lang="en-CA" sz="1500" dirty="0">
                <a:solidFill>
                  <a:srgbClr val="FF0066"/>
                </a:solidFill>
                <a:latin typeface="Raleway" pitchFamily="2" charset="0"/>
              </a:rPr>
              <a:t>Launched </a:t>
            </a:r>
            <a:r>
              <a:rPr lang="en-CA" sz="1500" dirty="0">
                <a:latin typeface="Raleway" pitchFamily="2" charset="0"/>
              </a:rPr>
              <a:t>the Campaign for 4 weeks</a:t>
            </a:r>
          </a:p>
          <a:p>
            <a:pPr>
              <a:spcAft>
                <a:spcPts val="600"/>
              </a:spcAft>
            </a:pPr>
            <a:r>
              <a:rPr lang="en-CA" sz="1500" dirty="0">
                <a:latin typeface="Raleway" pitchFamily="2" charset="0"/>
              </a:rPr>
              <a:t>☑ Collaborated with </a:t>
            </a:r>
            <a:r>
              <a:rPr lang="en-CA" sz="1500" dirty="0">
                <a:solidFill>
                  <a:srgbClr val="FF0066"/>
                </a:solidFill>
                <a:latin typeface="Raleway" pitchFamily="2" charset="0"/>
              </a:rPr>
              <a:t>York Region Police</a:t>
            </a:r>
          </a:p>
          <a:p>
            <a:pPr>
              <a:spcAft>
                <a:spcPts val="600"/>
              </a:spcAft>
            </a:pPr>
            <a:r>
              <a:rPr lang="en-CA" sz="1500" dirty="0">
                <a:latin typeface="Raleway" pitchFamily="2" charset="0"/>
              </a:rPr>
              <a:t>☑  Began </a:t>
            </a:r>
            <a:r>
              <a:rPr lang="en-CA" sz="1500" dirty="0">
                <a:solidFill>
                  <a:srgbClr val="FF0066"/>
                </a:solidFill>
                <a:latin typeface="Raleway" pitchFamily="2" charset="0"/>
              </a:rPr>
              <a:t>plan</a:t>
            </a:r>
            <a:r>
              <a:rPr lang="en-CA" sz="1500" dirty="0">
                <a:latin typeface="Raleway" pitchFamily="2" charset="0"/>
              </a:rPr>
              <a:t> for 2025 annual campaign</a:t>
            </a:r>
          </a:p>
        </p:txBody>
      </p:sp>
      <p:graphicFrame>
        <p:nvGraphicFramePr>
          <p:cNvPr id="17" name="Chart 16">
            <a:extLst>
              <a:ext uri="{FF2B5EF4-FFF2-40B4-BE49-F238E27FC236}">
                <a16:creationId xmlns:a16="http://schemas.microsoft.com/office/drawing/2014/main" id="{A474ADAE-C9CB-9FAC-98E9-B9D28B7A29A1}"/>
              </a:ext>
            </a:extLst>
          </p:cNvPr>
          <p:cNvGraphicFramePr/>
          <p:nvPr/>
        </p:nvGraphicFramePr>
        <p:xfrm>
          <a:off x="8607896" y="4448386"/>
          <a:ext cx="2895882" cy="161715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4060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24" grpId="0"/>
      <p:bldP spid="30" grpId="0"/>
      <p:bldP spid="37" grpId="0"/>
      <p:bldP spid="41" grpId="0"/>
      <p:bldGraphic spid="9" grpId="0">
        <p:bldAsOne/>
      </p:bldGraphic>
      <p:bldP spid="10" grpId="0"/>
      <p:bldP spid="11" grpId="0"/>
      <p:bldP spid="12" grpId="0"/>
      <p:bldGraphic spid="13" grpId="0">
        <p:bldAsOne/>
      </p:bldGraphic>
      <p:bldP spid="14" grpId="0"/>
      <p:bldGraphic spid="1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ople standing in a line at a counter&#10;&#10;Description automatically generated">
            <a:extLst>
              <a:ext uri="{FF2B5EF4-FFF2-40B4-BE49-F238E27FC236}">
                <a16:creationId xmlns:a16="http://schemas.microsoft.com/office/drawing/2014/main" id="{DA86452C-631D-C451-62BB-6A6ECA5281F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25000"/>
          <a:stretch/>
        </p:blipFill>
        <p:spPr>
          <a:xfrm>
            <a:off x="0" y="0"/>
            <a:ext cx="12191998" cy="6858000"/>
          </a:xfrm>
          <a:prstGeom prst="rect">
            <a:avLst/>
          </a:prstGeom>
        </p:spPr>
      </p:pic>
      <p:sp>
        <p:nvSpPr>
          <p:cNvPr id="2" name="Title 1">
            <a:extLst>
              <a:ext uri="{FF2B5EF4-FFF2-40B4-BE49-F238E27FC236}">
                <a16:creationId xmlns:a16="http://schemas.microsoft.com/office/drawing/2014/main" id="{8723B5E9-0CA1-72BB-07CE-499258A38A64}"/>
              </a:ext>
            </a:extLst>
          </p:cNvPr>
          <p:cNvSpPr>
            <a:spLocks noGrp="1"/>
          </p:cNvSpPr>
          <p:nvPr>
            <p:ph type="title"/>
          </p:nvPr>
        </p:nvSpPr>
        <p:spPr>
          <a:xfrm>
            <a:off x="2519472" y="813282"/>
            <a:ext cx="7153053" cy="4327451"/>
          </a:xfrm>
        </p:spPr>
        <p:txBody>
          <a:bodyPr>
            <a:normAutofit/>
          </a:bodyPr>
          <a:lstStyle/>
          <a:p>
            <a:pPr algn="ctr"/>
            <a:r>
              <a:rPr lang="en-CA" sz="8000" b="1">
                <a:ln w="0"/>
                <a:solidFill>
                  <a:schemeClr val="accent4"/>
                </a:solidFill>
                <a:effectLst>
                  <a:outerShdw blurRad="38100" dist="19050" dir="2700000" algn="tl" rotWithShape="0">
                    <a:schemeClr val="dk1">
                      <a:alpha val="40000"/>
                    </a:schemeClr>
                  </a:outerShdw>
                </a:effectLst>
                <a:latin typeface="Raleway" pitchFamily="2" charset="0"/>
              </a:rPr>
              <a:t>SERVICE EXCELLENCE</a:t>
            </a:r>
            <a:br>
              <a:rPr lang="en-CA" sz="7200" b="1">
                <a:ln w="0"/>
                <a:solidFill>
                  <a:schemeClr val="accent4"/>
                </a:solidFill>
                <a:effectLst>
                  <a:outerShdw blurRad="38100" dist="19050" dir="2700000" algn="tl" rotWithShape="0">
                    <a:schemeClr val="dk1">
                      <a:alpha val="40000"/>
                    </a:schemeClr>
                  </a:outerShdw>
                </a:effectLst>
                <a:latin typeface="Raleway" pitchFamily="2" charset="0"/>
              </a:rPr>
            </a:br>
            <a:endParaRPr lang="en-CA" sz="7200" b="1">
              <a:ln w="0"/>
              <a:solidFill>
                <a:schemeClr val="accent4"/>
              </a:solidFill>
              <a:effectLst>
                <a:outerShdw blurRad="38100" dist="19050" dir="2700000" algn="tl" rotWithShape="0">
                  <a:schemeClr val="dk1">
                    <a:alpha val="40000"/>
                  </a:schemeClr>
                </a:outerShdw>
              </a:effectLst>
              <a:latin typeface="Raleway" pitchFamily="2" charset="0"/>
            </a:endParaRPr>
          </a:p>
        </p:txBody>
      </p:sp>
      <p:sp>
        <p:nvSpPr>
          <p:cNvPr id="3" name="Date Placeholder 2">
            <a:extLst>
              <a:ext uri="{FF2B5EF4-FFF2-40B4-BE49-F238E27FC236}">
                <a16:creationId xmlns:a16="http://schemas.microsoft.com/office/drawing/2014/main" id="{F80D0F1B-9E29-8D0B-5A26-60BCD8A1F817}"/>
              </a:ext>
            </a:extLst>
          </p:cNvPr>
          <p:cNvSpPr>
            <a:spLocks noGrp="1"/>
          </p:cNvSpPr>
          <p:nvPr>
            <p:ph type="dt" sz="half" idx="10"/>
          </p:nvPr>
        </p:nvSpPr>
        <p:spPr/>
        <p:txBody>
          <a:bodyPr/>
          <a:lstStyle/>
          <a:p>
            <a:r>
              <a:rPr lang="en-US" dirty="0"/>
              <a:t>April 29, 2025</a:t>
            </a:r>
          </a:p>
        </p:txBody>
      </p:sp>
      <p:sp>
        <p:nvSpPr>
          <p:cNvPr id="5" name="Footer Placeholder 4">
            <a:extLst>
              <a:ext uri="{FF2B5EF4-FFF2-40B4-BE49-F238E27FC236}">
                <a16:creationId xmlns:a16="http://schemas.microsoft.com/office/drawing/2014/main" id="{046F4448-E762-D7C1-A3A4-D99D2CBBD24E}"/>
              </a:ext>
            </a:extLst>
          </p:cNvPr>
          <p:cNvSpPr>
            <a:spLocks noGrp="1"/>
          </p:cNvSpPr>
          <p:nvPr>
            <p:ph type="ftr" sz="quarter" idx="11"/>
          </p:nvPr>
        </p:nvSpPr>
        <p:spPr/>
        <p:txBody>
          <a:bodyPr/>
          <a:lstStyle/>
          <a:p>
            <a:r>
              <a:rPr lang="en-US"/>
              <a:t>The Corporation of the Township of King</a:t>
            </a:r>
            <a:endParaRPr lang="en-CA"/>
          </a:p>
        </p:txBody>
      </p:sp>
      <p:sp>
        <p:nvSpPr>
          <p:cNvPr id="7" name="Slide Number Placeholder 6">
            <a:extLst>
              <a:ext uri="{FF2B5EF4-FFF2-40B4-BE49-F238E27FC236}">
                <a16:creationId xmlns:a16="http://schemas.microsoft.com/office/drawing/2014/main" id="{8269C3C8-FFAF-99E5-55E9-0CAF63B95C0F}"/>
              </a:ext>
            </a:extLst>
          </p:cNvPr>
          <p:cNvSpPr>
            <a:spLocks noGrp="1"/>
          </p:cNvSpPr>
          <p:nvPr>
            <p:ph type="sldNum" sz="quarter" idx="12"/>
          </p:nvPr>
        </p:nvSpPr>
        <p:spPr/>
        <p:txBody>
          <a:bodyPr/>
          <a:lstStyle/>
          <a:p>
            <a:fld id="{6145A6C7-802C-4219-8E5C-90BE8300A255}" type="slidenum">
              <a:rPr lang="en-CA" smtClean="0"/>
              <a:t>23</a:t>
            </a:fld>
            <a:endParaRPr lang="en-CA"/>
          </a:p>
        </p:txBody>
      </p:sp>
      <p:sp>
        <p:nvSpPr>
          <p:cNvPr id="6" name="Rectangle 5">
            <a:extLst>
              <a:ext uri="{FF2B5EF4-FFF2-40B4-BE49-F238E27FC236}">
                <a16:creationId xmlns:a16="http://schemas.microsoft.com/office/drawing/2014/main" id="{68632F55-D3B2-4247-7DA3-0B8276DFF3DC}"/>
              </a:ext>
            </a:extLst>
          </p:cNvPr>
          <p:cNvSpPr/>
          <p:nvPr/>
        </p:nvSpPr>
        <p:spPr>
          <a:xfrm>
            <a:off x="-2" y="0"/>
            <a:ext cx="12191999" cy="6858000"/>
          </a:xfrm>
          <a:prstGeom prst="rect">
            <a:avLst/>
          </a:prstGeom>
          <a:solidFill>
            <a:schemeClr val="accent4">
              <a:alpha val="1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459421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62D6547-1DB6-D0A7-1E6E-09DFFF49F4D9}"/>
              </a:ext>
            </a:extLst>
          </p:cNvPr>
          <p:cNvSpPr/>
          <p:nvPr/>
        </p:nvSpPr>
        <p:spPr>
          <a:xfrm>
            <a:off x="242924" y="160364"/>
            <a:ext cx="11697688" cy="735208"/>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Raleway" pitchFamily="2" charset="0"/>
              </a:rPr>
              <a:t>Increase data-driven decision making to improve organizational performance</a:t>
            </a:r>
            <a:endParaRPr lang="en-CA" b="1" i="1">
              <a:solidFill>
                <a:schemeClr val="tx1"/>
              </a:solidFill>
              <a:latin typeface="Raleway" pitchFamily="2" charset="0"/>
            </a:endParaRPr>
          </a:p>
        </p:txBody>
      </p:sp>
      <p:sp>
        <p:nvSpPr>
          <p:cNvPr id="4" name="Rectangle 3">
            <a:extLst>
              <a:ext uri="{FF2B5EF4-FFF2-40B4-BE49-F238E27FC236}">
                <a16:creationId xmlns:a16="http://schemas.microsoft.com/office/drawing/2014/main" id="{4EC1D803-6CFE-B7A7-1D08-6BF6805FC9A1}"/>
              </a:ext>
            </a:extLst>
          </p:cNvPr>
          <p:cNvSpPr/>
          <p:nvPr/>
        </p:nvSpPr>
        <p:spPr>
          <a:xfrm>
            <a:off x="251388" y="1106355"/>
            <a:ext cx="3778660" cy="5432557"/>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Raleway" pitchFamily="2" charset="0"/>
              </a:rPr>
              <a:t>Develop and evolve a Corporate Performance Accountability Program by </a:t>
            </a:r>
            <a:r>
              <a:rPr lang="en-US" b="1" dirty="0">
                <a:solidFill>
                  <a:schemeClr val="tx1"/>
                </a:solidFill>
                <a:latin typeface="Raleway" pitchFamily="2" charset="0"/>
              </a:rPr>
              <a:t>2026 </a:t>
            </a:r>
            <a:endParaRPr lang="en-CA" b="1" dirty="0">
              <a:solidFill>
                <a:schemeClr val="tx1"/>
              </a:solidFill>
              <a:latin typeface="Raleway" pitchFamily="2" charset="0"/>
            </a:endParaRPr>
          </a:p>
        </p:txBody>
      </p:sp>
      <p:sp>
        <p:nvSpPr>
          <p:cNvPr id="24" name="TextBox 23">
            <a:extLst>
              <a:ext uri="{FF2B5EF4-FFF2-40B4-BE49-F238E27FC236}">
                <a16:creationId xmlns:a16="http://schemas.microsoft.com/office/drawing/2014/main" id="{B5412EFB-C2AA-5235-3B96-E1BE184277D8}"/>
              </a:ext>
            </a:extLst>
          </p:cNvPr>
          <p:cNvSpPr txBox="1"/>
          <p:nvPr/>
        </p:nvSpPr>
        <p:spPr>
          <a:xfrm>
            <a:off x="379043" y="2117349"/>
            <a:ext cx="3616471" cy="2862322"/>
          </a:xfrm>
          <a:prstGeom prst="rect">
            <a:avLst/>
          </a:prstGeom>
          <a:noFill/>
        </p:spPr>
        <p:txBody>
          <a:bodyPr wrap="square" rtlCol="0">
            <a:spAutoFit/>
          </a:bodyPr>
          <a:lstStyle/>
          <a:p>
            <a:pPr>
              <a:spcAft>
                <a:spcPts val="1200"/>
              </a:spcAft>
            </a:pPr>
            <a:r>
              <a:rPr lang="en-CA" sz="1400" dirty="0"/>
              <a:t>☑ </a:t>
            </a:r>
            <a:r>
              <a:rPr lang="en-CA" sz="1400" dirty="0">
                <a:latin typeface="Raleway" pitchFamily="2" charset="0"/>
              </a:rPr>
              <a:t>Presented the 2023 </a:t>
            </a:r>
            <a:r>
              <a:rPr lang="en-CA" sz="1400" dirty="0">
                <a:solidFill>
                  <a:srgbClr val="00B0F0"/>
                </a:solidFill>
                <a:latin typeface="Raleway" pitchFamily="2" charset="0"/>
              </a:rPr>
              <a:t>Operational Service Performance Report</a:t>
            </a:r>
            <a:r>
              <a:rPr lang="en-CA" sz="1400" dirty="0">
                <a:latin typeface="Raleway" pitchFamily="2" charset="0"/>
              </a:rPr>
              <a:t> in Q2 2024</a:t>
            </a:r>
          </a:p>
          <a:p>
            <a:pPr>
              <a:spcAft>
                <a:spcPts val="1200"/>
              </a:spcAft>
            </a:pPr>
            <a:r>
              <a:rPr lang="en-CA" sz="1400" dirty="0"/>
              <a:t>☑ </a:t>
            </a:r>
            <a:r>
              <a:rPr lang="en-CA" sz="1400" dirty="0">
                <a:latin typeface="Raleway" pitchFamily="2" charset="0"/>
              </a:rPr>
              <a:t>Launched Divisional </a:t>
            </a:r>
            <a:r>
              <a:rPr lang="en-CA" sz="1400" dirty="0">
                <a:solidFill>
                  <a:srgbClr val="00B0F0"/>
                </a:solidFill>
                <a:latin typeface="Raleway" pitchFamily="2" charset="0"/>
              </a:rPr>
              <a:t>Service Profiles </a:t>
            </a:r>
          </a:p>
          <a:p>
            <a:pPr>
              <a:spcAft>
                <a:spcPts val="1200"/>
              </a:spcAft>
            </a:pPr>
            <a:r>
              <a:rPr lang="en-CA" sz="1400" dirty="0"/>
              <a:t>☑ </a:t>
            </a:r>
            <a:r>
              <a:rPr lang="en-CA" sz="1400" dirty="0">
                <a:latin typeface="Raleway" pitchFamily="2" charset="0"/>
              </a:rPr>
              <a:t>Presented the 2023 </a:t>
            </a:r>
            <a:r>
              <a:rPr lang="en-CA" sz="1400" dirty="0">
                <a:solidFill>
                  <a:schemeClr val="accent4"/>
                </a:solidFill>
                <a:latin typeface="Raleway" pitchFamily="2" charset="0"/>
              </a:rPr>
              <a:t>CSP Annual Progress Report </a:t>
            </a:r>
            <a:r>
              <a:rPr lang="en-CA" sz="1400" dirty="0">
                <a:latin typeface="Raleway" pitchFamily="2" charset="0"/>
              </a:rPr>
              <a:t>in Q2 2024</a:t>
            </a:r>
          </a:p>
          <a:p>
            <a:pPr>
              <a:spcAft>
                <a:spcPts val="1200"/>
              </a:spcAft>
            </a:pPr>
            <a:r>
              <a:rPr lang="en-CA" sz="1400" dirty="0"/>
              <a:t>☑ </a:t>
            </a:r>
            <a:r>
              <a:rPr lang="en-CA" sz="1400" dirty="0">
                <a:latin typeface="Raleway" pitchFamily="2" charset="0"/>
              </a:rPr>
              <a:t>Rolled out monthly Internal CSP Status and Milestone Updates</a:t>
            </a:r>
          </a:p>
          <a:p>
            <a:pPr>
              <a:spcAft>
                <a:spcPts val="1200"/>
              </a:spcAft>
            </a:pPr>
            <a:r>
              <a:rPr lang="en-CA" sz="1400" dirty="0"/>
              <a:t>☑</a:t>
            </a:r>
            <a:r>
              <a:rPr lang="en-CA" sz="1400" dirty="0">
                <a:latin typeface="Raleway" pitchFamily="2" charset="0"/>
              </a:rPr>
              <a:t> Began Draft 1 of the </a:t>
            </a:r>
            <a:r>
              <a:rPr lang="en-CA" sz="1400" dirty="0">
                <a:solidFill>
                  <a:srgbClr val="002060"/>
                </a:solidFill>
                <a:latin typeface="Raleway" pitchFamily="2" charset="0"/>
              </a:rPr>
              <a:t>Corporate Accountability Program </a:t>
            </a:r>
            <a:r>
              <a:rPr lang="en-CA" sz="1400" dirty="0">
                <a:solidFill>
                  <a:srgbClr val="00B0F0"/>
                </a:solidFill>
                <a:latin typeface="Raleway" pitchFamily="2" charset="0"/>
              </a:rPr>
              <a:t>Policy &amp; Procedure</a:t>
            </a:r>
          </a:p>
        </p:txBody>
      </p:sp>
      <p:sp>
        <p:nvSpPr>
          <p:cNvPr id="3" name="Rectangle 2">
            <a:extLst>
              <a:ext uri="{FF2B5EF4-FFF2-40B4-BE49-F238E27FC236}">
                <a16:creationId xmlns:a16="http://schemas.microsoft.com/office/drawing/2014/main" id="{2CF083FC-1AD9-689E-9386-6268543B7969}"/>
              </a:ext>
            </a:extLst>
          </p:cNvPr>
          <p:cNvSpPr/>
          <p:nvPr/>
        </p:nvSpPr>
        <p:spPr>
          <a:xfrm>
            <a:off x="4123169" y="1106355"/>
            <a:ext cx="7817443" cy="3623768"/>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dirty="0">
                <a:solidFill>
                  <a:schemeClr val="tx1"/>
                </a:solidFill>
                <a:latin typeface="Raleway" pitchFamily="2" charset="0"/>
              </a:rPr>
              <a:t>Develop a Digital Transformation Framework and implement Phase 1 by </a:t>
            </a:r>
            <a:r>
              <a:rPr lang="en-CA" b="1" dirty="0">
                <a:solidFill>
                  <a:schemeClr val="tx1"/>
                </a:solidFill>
                <a:latin typeface="Raleway" pitchFamily="2" charset="0"/>
              </a:rPr>
              <a:t>2025</a:t>
            </a:r>
            <a:r>
              <a:rPr lang="en-CA" dirty="0">
                <a:solidFill>
                  <a:schemeClr val="tx1"/>
                </a:solidFill>
                <a:latin typeface="Raleway" pitchFamily="2" charset="0"/>
              </a:rPr>
              <a:t>.</a:t>
            </a:r>
          </a:p>
        </p:txBody>
      </p:sp>
      <p:sp>
        <p:nvSpPr>
          <p:cNvPr id="13" name="TextBox 12">
            <a:extLst>
              <a:ext uri="{FF2B5EF4-FFF2-40B4-BE49-F238E27FC236}">
                <a16:creationId xmlns:a16="http://schemas.microsoft.com/office/drawing/2014/main" id="{F067DA6E-34A6-3A11-3087-E503C53004BA}"/>
              </a:ext>
            </a:extLst>
          </p:cNvPr>
          <p:cNvSpPr txBox="1"/>
          <p:nvPr/>
        </p:nvSpPr>
        <p:spPr>
          <a:xfrm>
            <a:off x="4272421" y="1748580"/>
            <a:ext cx="5473463" cy="3231654"/>
          </a:xfrm>
          <a:prstGeom prst="rect">
            <a:avLst/>
          </a:prstGeom>
          <a:noFill/>
        </p:spPr>
        <p:txBody>
          <a:bodyPr wrap="square" rtlCol="0">
            <a:spAutoFit/>
          </a:bodyPr>
          <a:lstStyle/>
          <a:p>
            <a:pPr>
              <a:spcAft>
                <a:spcPts val="1200"/>
              </a:spcAft>
            </a:pPr>
            <a:r>
              <a:rPr lang="en-CA" sz="1400" dirty="0"/>
              <a:t>☑ </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Developed and launched the </a:t>
            </a:r>
            <a:r>
              <a:rPr lang="en-CA" sz="1400" dirty="0">
                <a:solidFill>
                  <a:schemeClr val="accent4"/>
                </a:solidFill>
                <a:latin typeface="Raleway" pitchFamily="2" charset="0"/>
              </a:rPr>
              <a:t>Digital Transformation Framework </a:t>
            </a:r>
            <a:r>
              <a:rPr lang="en-CA" sz="1400" dirty="0">
                <a:latin typeface="Raleway" pitchFamily="2" charset="0"/>
              </a:rPr>
              <a:t>and drafted the </a:t>
            </a:r>
            <a:r>
              <a:rPr lang="en-CA" sz="1400" dirty="0">
                <a:solidFill>
                  <a:srgbClr val="00B0F0"/>
                </a:solidFill>
                <a:latin typeface="Raleway" pitchFamily="2" charset="0"/>
              </a:rPr>
              <a:t>Responsible AI Roadmap</a:t>
            </a:r>
            <a:endParaRPr lang="en-CA" sz="1400" kern="100" dirty="0">
              <a:solidFill>
                <a:srgbClr val="00B0F0"/>
              </a:solidFill>
              <a:effectLst/>
              <a:latin typeface="Raleway" pitchFamily="2" charset="0"/>
              <a:ea typeface="Aptos" panose="020B0004020202020204" pitchFamily="34" charset="0"/>
              <a:cs typeface="Calibri" panose="020F0502020204030204" pitchFamily="34" charset="0"/>
            </a:endParaRPr>
          </a:p>
          <a:p>
            <a:pPr lvl="0">
              <a:spcAft>
                <a:spcPts val="1200"/>
              </a:spcAft>
            </a:pPr>
            <a:r>
              <a:rPr lang="en-CA" sz="1400" dirty="0">
                <a:latin typeface="Raleway" pitchFamily="2" charset="0"/>
              </a:rPr>
              <a:t>☑ </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Launched </a:t>
            </a:r>
            <a:r>
              <a:rPr lang="en-CA" sz="1400" kern="100" dirty="0">
                <a:solidFill>
                  <a:srgbClr val="00B0F0"/>
                </a:solidFill>
                <a:effectLst/>
                <a:latin typeface="Raleway" pitchFamily="2" charset="0"/>
                <a:ea typeface="Aptos" panose="020B0004020202020204" pitchFamily="34" charset="0"/>
                <a:cs typeface="Calibri" panose="020F0502020204030204" pitchFamily="34" charset="0"/>
              </a:rPr>
              <a:t>Co-pilot</a:t>
            </a:r>
            <a:r>
              <a:rPr lang="en-CA" sz="1400" b="1" kern="100" dirty="0">
                <a:solidFill>
                  <a:srgbClr val="0070C0"/>
                </a:solidFill>
                <a:effectLst/>
                <a:latin typeface="Raleway" pitchFamily="2" charset="0"/>
                <a:ea typeface="Aptos" panose="020B0004020202020204" pitchFamily="34" charset="0"/>
                <a:cs typeface="Calibri" panose="020F0502020204030204" pitchFamily="34" charset="0"/>
              </a:rPr>
              <a:t> </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for staff use internally</a:t>
            </a:r>
            <a:r>
              <a:rPr lang="en-CA" sz="1400" kern="100" dirty="0">
                <a:latin typeface="Raleway" pitchFamily="2" charset="0"/>
                <a:ea typeface="Aptos" panose="020B0004020202020204" pitchFamily="34" charset="0"/>
                <a:cs typeface="Calibri" panose="020F0502020204030204" pitchFamily="34" charset="0"/>
              </a:rPr>
              <a:t> &amp; for public use externally with</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 </a:t>
            </a:r>
            <a:r>
              <a:rPr lang="en-CA" sz="1400" kern="100" dirty="0">
                <a:solidFill>
                  <a:srgbClr val="00B0F0"/>
                </a:solidFill>
                <a:latin typeface="Raleway" pitchFamily="2" charset="0"/>
                <a:ea typeface="Aptos" panose="020B0004020202020204" pitchFamily="34" charset="0"/>
                <a:cs typeface="Calibri" panose="020F0502020204030204" pitchFamily="34" charset="0"/>
              </a:rPr>
              <a:t>“Kingsley</a:t>
            </a:r>
            <a:r>
              <a:rPr lang="en-CA" sz="1400" kern="100" dirty="0">
                <a:solidFill>
                  <a:srgbClr val="0070C0"/>
                </a:solidFill>
                <a:latin typeface="Raleway" pitchFamily="2" charset="0"/>
                <a:ea typeface="Aptos" panose="020B0004020202020204" pitchFamily="34" charset="0"/>
                <a:cs typeface="Calibri" panose="020F0502020204030204" pitchFamily="34" charset="0"/>
              </a:rPr>
              <a:t>” </a:t>
            </a:r>
            <a:r>
              <a:rPr lang="en-CA" sz="1400" kern="100" dirty="0">
                <a:latin typeface="Raleway" pitchFamily="2" charset="0"/>
                <a:ea typeface="Aptos" panose="020B0004020202020204" pitchFamily="34" charset="0"/>
                <a:cs typeface="Calibri" panose="020F0502020204030204" pitchFamily="34" charset="0"/>
              </a:rPr>
              <a:t>at</a:t>
            </a:r>
            <a:r>
              <a:rPr lang="en-CA" sz="1400" kern="100" dirty="0">
                <a:solidFill>
                  <a:srgbClr val="0070C0"/>
                </a:solidFill>
                <a:latin typeface="Raleway" pitchFamily="2" charset="0"/>
                <a:ea typeface="Aptos" panose="020B0004020202020204" pitchFamily="34" charset="0"/>
                <a:cs typeface="Calibri" panose="020F0502020204030204" pitchFamily="34" charset="0"/>
              </a:rPr>
              <a:t> </a:t>
            </a:r>
            <a:r>
              <a:rPr lang="en-CA" sz="1400" kern="100" dirty="0">
                <a:latin typeface="Raleway" pitchFamily="2" charset="0"/>
                <a:ea typeface="Aptos" panose="020B0004020202020204" pitchFamily="34" charset="0"/>
                <a:cs typeface="Calibri" panose="020F0502020204030204" pitchFamily="34" charset="0"/>
              </a:rPr>
              <a:t>king.ca</a:t>
            </a:r>
          </a:p>
          <a:p>
            <a:pPr lvl="0">
              <a:spcAft>
                <a:spcPts val="1200"/>
              </a:spcAft>
            </a:pPr>
            <a:r>
              <a:rPr lang="en-CA" sz="1400" dirty="0">
                <a:latin typeface="Raleway" pitchFamily="2" charset="0"/>
              </a:rPr>
              <a:t>☑ </a:t>
            </a:r>
            <a:r>
              <a:rPr lang="en-CA" sz="1400" kern="100" dirty="0">
                <a:latin typeface="Raleway" pitchFamily="2" charset="0"/>
                <a:ea typeface="Aptos" panose="020B0004020202020204" pitchFamily="34" charset="0"/>
                <a:cs typeface="Calibri" panose="020F0502020204030204" pitchFamily="34" charset="0"/>
              </a:rPr>
              <a:t>Created </a:t>
            </a:r>
            <a:r>
              <a:rPr lang="en-CA" sz="1400" kern="100" dirty="0">
                <a:solidFill>
                  <a:srgbClr val="00B0F0"/>
                </a:solidFill>
                <a:latin typeface="Raleway" pitchFamily="2" charset="0"/>
                <a:ea typeface="Aptos" panose="020B0004020202020204" pitchFamily="34" charset="0"/>
                <a:cs typeface="Calibri" panose="020F0502020204030204" pitchFamily="34" charset="0"/>
              </a:rPr>
              <a:t>dynamic appointment booking </a:t>
            </a:r>
            <a:r>
              <a:rPr lang="en-CA" sz="1400" kern="100" dirty="0">
                <a:latin typeface="Raleway" pitchFamily="2" charset="0"/>
                <a:ea typeface="Aptos" panose="020B0004020202020204" pitchFamily="34" charset="0"/>
                <a:cs typeface="Calibri" panose="020F0502020204030204" pitchFamily="34" charset="0"/>
              </a:rPr>
              <a:t>for marriage licensing and commissioner of Oaths</a:t>
            </a:r>
          </a:p>
          <a:p>
            <a:pPr lvl="0">
              <a:spcAft>
                <a:spcPts val="1200"/>
              </a:spcAft>
            </a:pPr>
            <a:r>
              <a:rPr lang="en-CA" sz="1400" dirty="0">
                <a:latin typeface="Raleway" pitchFamily="2" charset="0"/>
              </a:rPr>
              <a:t>☑ </a:t>
            </a:r>
            <a:r>
              <a:rPr lang="en-CA" sz="1400" kern="100" dirty="0">
                <a:latin typeface="Raleway" pitchFamily="2" charset="0"/>
                <a:ea typeface="Aptos" panose="020B0004020202020204" pitchFamily="34" charset="0"/>
                <a:cs typeface="Calibri" panose="020F0502020204030204" pitchFamily="34" charset="0"/>
              </a:rPr>
              <a:t>Completed (5) </a:t>
            </a:r>
            <a:r>
              <a:rPr lang="en-CA" sz="1400" kern="100" dirty="0">
                <a:solidFill>
                  <a:srgbClr val="00B0F0"/>
                </a:solidFill>
                <a:latin typeface="Raleway" pitchFamily="2" charset="0"/>
                <a:ea typeface="Aptos" panose="020B0004020202020204" pitchFamily="34" charset="0"/>
                <a:cs typeface="Calibri" panose="020F0502020204030204" pitchFamily="34" charset="0"/>
              </a:rPr>
              <a:t>draft Policies and procedures </a:t>
            </a:r>
            <a:r>
              <a:rPr lang="en-CA" sz="1400" kern="100" dirty="0">
                <a:latin typeface="Raleway" pitchFamily="2" charset="0"/>
                <a:ea typeface="Aptos" panose="020B0004020202020204" pitchFamily="34" charset="0"/>
                <a:cs typeface="Calibri" panose="020F0502020204030204" pitchFamily="34" charset="0"/>
              </a:rPr>
              <a:t>for responsible AI use: the Privacy Policy, Data Steward List, Data Cleansing Procedure, Data Forms Procedure &amp; Data Governance Policy</a:t>
            </a:r>
          </a:p>
          <a:p>
            <a:pPr lvl="0">
              <a:spcAft>
                <a:spcPts val="1200"/>
              </a:spcAft>
            </a:pPr>
            <a:endParaRPr lang="en-CA" sz="1400" kern="100" dirty="0">
              <a:latin typeface="Raleway" pitchFamily="2" charset="0"/>
              <a:ea typeface="Aptos" panose="020B0004020202020204" pitchFamily="34" charset="0"/>
              <a:cs typeface="Calibri" panose="020F0502020204030204" pitchFamily="34" charset="0"/>
            </a:endParaRPr>
          </a:p>
          <a:p>
            <a:pPr>
              <a:spcAft>
                <a:spcPts val="1200"/>
              </a:spcAft>
            </a:pPr>
            <a:endParaRPr lang="en-CA" sz="1400" dirty="0">
              <a:solidFill>
                <a:schemeClr val="accent4"/>
              </a:solidFill>
              <a:latin typeface="Raleway" pitchFamily="2" charset="0"/>
            </a:endParaRPr>
          </a:p>
        </p:txBody>
      </p:sp>
      <p:sp>
        <p:nvSpPr>
          <p:cNvPr id="21" name="Date Placeholder 3">
            <a:extLst>
              <a:ext uri="{FF2B5EF4-FFF2-40B4-BE49-F238E27FC236}">
                <a16:creationId xmlns:a16="http://schemas.microsoft.com/office/drawing/2014/main" id="{A5895C07-9625-B32E-BCDF-6BB98E377438}"/>
              </a:ext>
            </a:extLst>
          </p:cNvPr>
          <p:cNvSpPr>
            <a:spLocks noGrp="1"/>
          </p:cNvSpPr>
          <p:nvPr>
            <p:ph type="dt" sz="half" idx="10"/>
          </p:nvPr>
        </p:nvSpPr>
        <p:spPr>
          <a:xfrm>
            <a:off x="188420" y="6492875"/>
            <a:ext cx="2743200" cy="365125"/>
          </a:xfrm>
        </p:spPr>
        <p:txBody>
          <a:bodyPr/>
          <a:lstStyle/>
          <a:p>
            <a:r>
              <a:rPr lang="en-US" dirty="0"/>
              <a:t>2025-04-29</a:t>
            </a:r>
            <a:endParaRPr lang="en-CA" dirty="0"/>
          </a:p>
        </p:txBody>
      </p:sp>
      <p:sp>
        <p:nvSpPr>
          <p:cNvPr id="22" name="Footer Placeholder 4">
            <a:extLst>
              <a:ext uri="{FF2B5EF4-FFF2-40B4-BE49-F238E27FC236}">
                <a16:creationId xmlns:a16="http://schemas.microsoft.com/office/drawing/2014/main" id="{6FB72876-44E9-EC8C-3EA3-C1DEC3F25A6C}"/>
              </a:ext>
            </a:extLst>
          </p:cNvPr>
          <p:cNvSpPr>
            <a:spLocks noGrp="1"/>
          </p:cNvSpPr>
          <p:nvPr>
            <p:ph type="ftr" sz="quarter" idx="11"/>
          </p:nvPr>
        </p:nvSpPr>
        <p:spPr>
          <a:xfrm>
            <a:off x="3995514" y="6499752"/>
            <a:ext cx="4114800" cy="365125"/>
          </a:xfrm>
        </p:spPr>
        <p:txBody>
          <a:bodyPr/>
          <a:lstStyle/>
          <a:p>
            <a:r>
              <a:rPr lang="en-US"/>
              <a:t>The Corporation of the Township of King</a:t>
            </a:r>
            <a:endParaRPr lang="en-CA"/>
          </a:p>
        </p:txBody>
      </p:sp>
      <p:sp>
        <p:nvSpPr>
          <p:cNvPr id="23" name="Slide Number Placeholder 5">
            <a:extLst>
              <a:ext uri="{FF2B5EF4-FFF2-40B4-BE49-F238E27FC236}">
                <a16:creationId xmlns:a16="http://schemas.microsoft.com/office/drawing/2014/main" id="{7830B811-C1D7-D474-0E35-DD321A14FBE2}"/>
              </a:ext>
            </a:extLst>
          </p:cNvPr>
          <p:cNvSpPr>
            <a:spLocks noGrp="1"/>
          </p:cNvSpPr>
          <p:nvPr>
            <p:ph type="sldNum" sz="quarter" idx="12"/>
          </p:nvPr>
        </p:nvSpPr>
        <p:spPr>
          <a:xfrm>
            <a:off x="9197412" y="6538912"/>
            <a:ext cx="2743200" cy="365125"/>
          </a:xfrm>
        </p:spPr>
        <p:txBody>
          <a:bodyPr/>
          <a:lstStyle/>
          <a:p>
            <a:fld id="{6145A6C7-802C-4219-8E5C-90BE8300A255}" type="slidenum">
              <a:rPr lang="en-CA" smtClean="0"/>
              <a:t>24</a:t>
            </a:fld>
            <a:endParaRPr lang="en-CA"/>
          </a:p>
        </p:txBody>
      </p:sp>
      <p:sp>
        <p:nvSpPr>
          <p:cNvPr id="25" name="TextBox 24">
            <a:extLst>
              <a:ext uri="{FF2B5EF4-FFF2-40B4-BE49-F238E27FC236}">
                <a16:creationId xmlns:a16="http://schemas.microsoft.com/office/drawing/2014/main" id="{FBE1BAF1-7717-5C75-EA7A-9D85938FDC83}"/>
              </a:ext>
            </a:extLst>
          </p:cNvPr>
          <p:cNvSpPr txBox="1"/>
          <p:nvPr/>
        </p:nvSpPr>
        <p:spPr>
          <a:xfrm>
            <a:off x="721485" y="6101805"/>
            <a:ext cx="2895881" cy="424475"/>
          </a:xfrm>
          <a:prstGeom prst="rect">
            <a:avLst/>
          </a:prstGeom>
          <a:noFill/>
        </p:spPr>
        <p:txBody>
          <a:bodyPr wrap="square" rtlCol="0">
            <a:spAutoFit/>
          </a:bodyPr>
          <a:lstStyle/>
          <a:p>
            <a:pPr>
              <a:lnSpc>
                <a:spcPct val="150000"/>
              </a:lnSpc>
            </a:pPr>
            <a:r>
              <a:rPr lang="en-CA" sz="1600" b="1">
                <a:solidFill>
                  <a:srgbClr val="00B050"/>
                </a:solidFill>
                <a:latin typeface="Raleway" pitchFamily="2" charset="0"/>
              </a:rPr>
              <a:t>PROCEEDING AS PLANNED</a:t>
            </a:r>
          </a:p>
        </p:txBody>
      </p:sp>
      <p:sp>
        <p:nvSpPr>
          <p:cNvPr id="27" name="TextBox 26">
            <a:extLst>
              <a:ext uri="{FF2B5EF4-FFF2-40B4-BE49-F238E27FC236}">
                <a16:creationId xmlns:a16="http://schemas.microsoft.com/office/drawing/2014/main" id="{EEE92226-149F-C25B-E46C-4A183D4B63A0}"/>
              </a:ext>
            </a:extLst>
          </p:cNvPr>
          <p:cNvSpPr txBox="1"/>
          <p:nvPr/>
        </p:nvSpPr>
        <p:spPr>
          <a:xfrm>
            <a:off x="6662373" y="4305648"/>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D5C08AD7-E314-BB82-5724-4073382572BB}"/>
                  </a:ext>
                </a:extLst>
              </p:cNvPr>
              <p:cNvGraphicFramePr/>
              <p:nvPr/>
            </p:nvGraphicFramePr>
            <p:xfrm>
              <a:off x="379043" y="5336980"/>
              <a:ext cx="3522403" cy="80021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D5C08AD7-E314-BB82-5724-4073382572BB}"/>
                  </a:ext>
                </a:extLst>
              </p:cNvPr>
              <p:cNvPicPr>
                <a:picLocks noGrp="1" noRot="1" noChangeAspect="1" noMove="1" noResize="1" noEditPoints="1" noAdjustHandles="1" noChangeArrowheads="1" noChangeShapeType="1"/>
              </p:cNvPicPr>
              <p:nvPr/>
            </p:nvPicPr>
            <p:blipFill>
              <a:blip r:embed="rId4"/>
              <a:stretch>
                <a:fillRect/>
              </a:stretch>
            </p:blipFill>
            <p:spPr>
              <a:xfrm>
                <a:off x="379043" y="5336980"/>
                <a:ext cx="3522403" cy="800212"/>
              </a:xfrm>
              <a:prstGeom prst="rect">
                <a:avLst/>
              </a:prstGeom>
            </p:spPr>
          </p:pic>
        </mc:Fallback>
      </mc:AlternateContent>
      <p:sp>
        <p:nvSpPr>
          <p:cNvPr id="7" name="TextBox 10">
            <a:extLst>
              <a:ext uri="{FF2B5EF4-FFF2-40B4-BE49-F238E27FC236}">
                <a16:creationId xmlns:a16="http://schemas.microsoft.com/office/drawing/2014/main" id="{380E4FA2-1210-D230-361C-AB89859C729D}"/>
              </a:ext>
            </a:extLst>
          </p:cNvPr>
          <p:cNvSpPr txBox="1"/>
          <p:nvPr/>
        </p:nvSpPr>
        <p:spPr>
          <a:xfrm>
            <a:off x="1024558" y="5135626"/>
            <a:ext cx="870100" cy="276999"/>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CA" sz="1200" b="1" dirty="0">
                <a:latin typeface="Raleway" pitchFamily="2" charset="0"/>
              </a:rPr>
              <a:t>50%</a:t>
            </a:r>
          </a:p>
        </p:txBody>
      </p:sp>
      <p:sp>
        <p:nvSpPr>
          <p:cNvPr id="8" name="TextBox 10">
            <a:extLst>
              <a:ext uri="{FF2B5EF4-FFF2-40B4-BE49-F238E27FC236}">
                <a16:creationId xmlns:a16="http://schemas.microsoft.com/office/drawing/2014/main" id="{462FE80B-6696-5D0E-585B-3B6DF1408D4F}"/>
              </a:ext>
            </a:extLst>
          </p:cNvPr>
          <p:cNvSpPr txBox="1"/>
          <p:nvPr/>
        </p:nvSpPr>
        <p:spPr>
          <a:xfrm>
            <a:off x="2667828" y="5135627"/>
            <a:ext cx="870100" cy="276999"/>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CA" sz="1200" dirty="0">
                <a:latin typeface="Raleway" pitchFamily="2" charset="0"/>
              </a:rPr>
              <a:t>50%</a:t>
            </a:r>
          </a:p>
        </p:txBody>
      </p:sp>
      <p:sp>
        <p:nvSpPr>
          <p:cNvPr id="32" name="Rectangle 31">
            <a:extLst>
              <a:ext uri="{FF2B5EF4-FFF2-40B4-BE49-F238E27FC236}">
                <a16:creationId xmlns:a16="http://schemas.microsoft.com/office/drawing/2014/main" id="{ACCE5D52-49D8-0DB9-1209-B97FBAC8A895}"/>
              </a:ext>
            </a:extLst>
          </p:cNvPr>
          <p:cNvSpPr/>
          <p:nvPr/>
        </p:nvSpPr>
        <p:spPr>
          <a:xfrm>
            <a:off x="4137287" y="4807171"/>
            <a:ext cx="7817220" cy="1696509"/>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Raleway" pitchFamily="2" charset="0"/>
              </a:rPr>
              <a:t>Publish </a:t>
            </a:r>
            <a:r>
              <a:rPr lang="en-US" b="1" dirty="0">
                <a:solidFill>
                  <a:schemeClr val="tx1"/>
                </a:solidFill>
                <a:latin typeface="Raleway" pitchFamily="2" charset="0"/>
              </a:rPr>
              <a:t>(4) </a:t>
            </a:r>
            <a:r>
              <a:rPr lang="en-US" dirty="0">
                <a:solidFill>
                  <a:schemeClr val="tx1"/>
                </a:solidFill>
                <a:latin typeface="Raleway" pitchFamily="2" charset="0"/>
              </a:rPr>
              <a:t>new open-data sets </a:t>
            </a:r>
            <a:endParaRPr lang="en-CA" b="1" dirty="0">
              <a:solidFill>
                <a:schemeClr val="tx1"/>
              </a:solidFill>
              <a:latin typeface="Raleway" pitchFamily="2" charset="0"/>
            </a:endParaRPr>
          </a:p>
        </p:txBody>
      </p:sp>
      <p:sp>
        <p:nvSpPr>
          <p:cNvPr id="34" name="TextBox 33">
            <a:extLst>
              <a:ext uri="{FF2B5EF4-FFF2-40B4-BE49-F238E27FC236}">
                <a16:creationId xmlns:a16="http://schemas.microsoft.com/office/drawing/2014/main" id="{0F403611-B6DE-DADA-4086-E1F6654BD35F}"/>
              </a:ext>
            </a:extLst>
          </p:cNvPr>
          <p:cNvSpPr txBox="1"/>
          <p:nvPr/>
        </p:nvSpPr>
        <p:spPr>
          <a:xfrm>
            <a:off x="4183443" y="5263376"/>
            <a:ext cx="4464312" cy="1169551"/>
          </a:xfrm>
          <a:prstGeom prst="rect">
            <a:avLst/>
          </a:prstGeom>
          <a:noFill/>
        </p:spPr>
        <p:txBody>
          <a:bodyPr wrap="square" rtlCol="0">
            <a:spAutoFit/>
          </a:bodyPr>
          <a:lstStyle/>
          <a:p>
            <a:r>
              <a:rPr lang="en-CA" sz="1400" dirty="0"/>
              <a:t>☑ </a:t>
            </a:r>
            <a:r>
              <a:rPr lang="en-CA" sz="1400" dirty="0">
                <a:latin typeface="Raleway" pitchFamily="2" charset="0"/>
              </a:rPr>
              <a:t>Published open data-sets to King.ca:</a:t>
            </a:r>
          </a:p>
          <a:p>
            <a:pPr marL="285750" indent="-285750">
              <a:buFont typeface="Arial" panose="020B0604020202020204" pitchFamily="34" charset="0"/>
              <a:buChar char="•"/>
            </a:pPr>
            <a:r>
              <a:rPr lang="en-CA" sz="1400" dirty="0">
                <a:latin typeface="Raleway" pitchFamily="2" charset="0"/>
              </a:rPr>
              <a:t>Planning Applications</a:t>
            </a:r>
          </a:p>
          <a:p>
            <a:pPr marL="285750" indent="-285750">
              <a:buFont typeface="Arial" panose="020B0604020202020204" pitchFamily="34" charset="0"/>
              <a:buChar char="•"/>
            </a:pPr>
            <a:r>
              <a:rPr lang="en-CA" sz="1400" dirty="0">
                <a:latin typeface="Raleway" pitchFamily="2" charset="0"/>
              </a:rPr>
              <a:t>Building Permits</a:t>
            </a:r>
          </a:p>
          <a:p>
            <a:pPr marL="285750" indent="-285750">
              <a:buFont typeface="Arial" panose="020B0604020202020204" pitchFamily="34" charset="0"/>
              <a:buChar char="•"/>
            </a:pPr>
            <a:r>
              <a:rPr lang="en-CA" sz="1400" dirty="0">
                <a:latin typeface="Raleway" pitchFamily="2" charset="0"/>
              </a:rPr>
              <a:t>Fire Response</a:t>
            </a:r>
          </a:p>
          <a:p>
            <a:pPr marL="285750" indent="-285750">
              <a:buFont typeface="Arial" panose="020B0604020202020204" pitchFamily="34" charset="0"/>
              <a:buChar char="•"/>
            </a:pPr>
            <a:r>
              <a:rPr lang="en-CA" sz="1400" dirty="0">
                <a:latin typeface="Raleway" pitchFamily="2" charset="0"/>
              </a:rPr>
              <a:t>Bylaw Inspections</a:t>
            </a:r>
          </a:p>
        </p:txBody>
      </p:sp>
      <p:pic>
        <p:nvPicPr>
          <p:cNvPr id="35" name="Graphic 34" descr="Badge Tick1 with solid fill">
            <a:extLst>
              <a:ext uri="{FF2B5EF4-FFF2-40B4-BE49-F238E27FC236}">
                <a16:creationId xmlns:a16="http://schemas.microsoft.com/office/drawing/2014/main" id="{1B19383F-D7B6-9046-7F88-592D0EAD29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04338" y="5327960"/>
            <a:ext cx="728455" cy="728455"/>
          </a:xfrm>
          <a:prstGeom prst="rect">
            <a:avLst/>
          </a:prstGeom>
        </p:spPr>
      </p:pic>
      <p:graphicFrame>
        <p:nvGraphicFramePr>
          <p:cNvPr id="36" name="Chart 35">
            <a:extLst>
              <a:ext uri="{FF2B5EF4-FFF2-40B4-BE49-F238E27FC236}">
                <a16:creationId xmlns:a16="http://schemas.microsoft.com/office/drawing/2014/main" id="{840AAEBC-6B45-0F3A-478A-EF229B5E03E0}"/>
              </a:ext>
            </a:extLst>
          </p:cNvPr>
          <p:cNvGraphicFramePr/>
          <p:nvPr/>
        </p:nvGraphicFramePr>
        <p:xfrm>
          <a:off x="9136523" y="5198004"/>
          <a:ext cx="2554609" cy="107816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8C2ED488-3D2F-0DE1-7742-9E0181ABA8BD}"/>
              </a:ext>
            </a:extLst>
          </p:cNvPr>
          <p:cNvGraphicFramePr/>
          <p:nvPr/>
        </p:nvGraphicFramePr>
        <p:xfrm>
          <a:off x="9136523" y="1465438"/>
          <a:ext cx="2895881" cy="2819731"/>
        </p:xfrm>
        <a:graphic>
          <a:graphicData uri="http://schemas.openxmlformats.org/drawingml/2006/chart">
            <c:chart xmlns:c="http://schemas.openxmlformats.org/drawingml/2006/chart" xmlns:r="http://schemas.openxmlformats.org/officeDocument/2006/relationships" r:id="rId8"/>
          </a:graphicData>
        </a:graphic>
      </p:graphicFrame>
      <p:sp>
        <p:nvSpPr>
          <p:cNvPr id="38" name="TextBox 37">
            <a:extLst>
              <a:ext uri="{FF2B5EF4-FFF2-40B4-BE49-F238E27FC236}">
                <a16:creationId xmlns:a16="http://schemas.microsoft.com/office/drawing/2014/main" id="{C895BBDC-5EDC-FF14-9769-FF382E41C98B}"/>
              </a:ext>
            </a:extLst>
          </p:cNvPr>
          <p:cNvSpPr txBox="1"/>
          <p:nvPr/>
        </p:nvSpPr>
        <p:spPr>
          <a:xfrm>
            <a:off x="7516964" y="6112847"/>
            <a:ext cx="2895881" cy="424475"/>
          </a:xfrm>
          <a:prstGeom prst="rect">
            <a:avLst/>
          </a:prstGeom>
          <a:noFill/>
        </p:spPr>
        <p:txBody>
          <a:bodyPr wrap="square" rtlCol="0">
            <a:spAutoFit/>
          </a:bodyPr>
          <a:lstStyle/>
          <a:p>
            <a:pPr>
              <a:lnSpc>
                <a:spcPct val="150000"/>
              </a:lnSpc>
            </a:pPr>
            <a:r>
              <a:rPr lang="en-CA" sz="1600" b="1" dirty="0">
                <a:solidFill>
                  <a:schemeClr val="accent6">
                    <a:lumMod val="50000"/>
                  </a:schemeClr>
                </a:solidFill>
                <a:latin typeface="Raleway" pitchFamily="2" charset="0"/>
              </a:rPr>
              <a:t>COMPLETE</a:t>
            </a:r>
          </a:p>
        </p:txBody>
      </p:sp>
    </p:spTree>
    <p:extLst>
      <p:ext uri="{BB962C8B-B14F-4D97-AF65-F5344CB8AC3E}">
        <p14:creationId xmlns:p14="http://schemas.microsoft.com/office/powerpoint/2010/main" val="126197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p:bldP spid="3" grpId="0" animBg="1"/>
      <p:bldP spid="13" grpId="0"/>
      <p:bldP spid="25" grpId="0"/>
      <p:bldP spid="27" grpId="0"/>
      <p:bldP spid="7" grpId="0"/>
      <p:bldP spid="8" grpId="0"/>
      <p:bldP spid="32" grpId="0" animBg="1"/>
      <p:bldP spid="34" grpId="0"/>
      <p:bldGraphic spid="36" grpId="0">
        <p:bldAsOne/>
      </p:bldGraphic>
      <p:bldGraphic spid="37" grpId="0">
        <p:bldAsOne/>
      </p:bldGraphic>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62D6547-1DB6-D0A7-1E6E-09DFFF49F4D9}"/>
              </a:ext>
            </a:extLst>
          </p:cNvPr>
          <p:cNvSpPr/>
          <p:nvPr/>
        </p:nvSpPr>
        <p:spPr>
          <a:xfrm>
            <a:off x="242924" y="160364"/>
            <a:ext cx="11697688" cy="735208"/>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800" b="1">
                <a:solidFill>
                  <a:schemeClr val="tx1"/>
                </a:solidFill>
                <a:latin typeface="Raleway" pitchFamily="2" charset="0"/>
              </a:rPr>
              <a:t>Enhance citizen </a:t>
            </a:r>
            <a:r>
              <a:rPr lang="en-CA" b="1">
                <a:solidFill>
                  <a:schemeClr val="tx1"/>
                </a:solidFill>
                <a:latin typeface="Raleway" pitchFamily="2" charset="0"/>
              </a:rPr>
              <a:t>service</a:t>
            </a:r>
            <a:r>
              <a:rPr lang="en-CA" sz="1800" b="1">
                <a:solidFill>
                  <a:schemeClr val="tx1"/>
                </a:solidFill>
                <a:latin typeface="Raleway" pitchFamily="2" charset="0"/>
              </a:rPr>
              <a:t> experience.</a:t>
            </a:r>
            <a:endParaRPr lang="en-CA" b="1" i="1">
              <a:solidFill>
                <a:schemeClr val="tx1"/>
              </a:solidFill>
              <a:latin typeface="Raleway" pitchFamily="2" charset="0"/>
            </a:endParaRPr>
          </a:p>
        </p:txBody>
      </p:sp>
      <p:sp>
        <p:nvSpPr>
          <p:cNvPr id="4" name="Rectangle 3">
            <a:extLst>
              <a:ext uri="{FF2B5EF4-FFF2-40B4-BE49-F238E27FC236}">
                <a16:creationId xmlns:a16="http://schemas.microsoft.com/office/drawing/2014/main" id="{4EC1D803-6CFE-B7A7-1D08-6BF6805FC9A1}"/>
              </a:ext>
            </a:extLst>
          </p:cNvPr>
          <p:cNvSpPr/>
          <p:nvPr/>
        </p:nvSpPr>
        <p:spPr>
          <a:xfrm>
            <a:off x="251387" y="1094882"/>
            <a:ext cx="4972171" cy="2582707"/>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solidFill>
                  <a:schemeClr val="tx1"/>
                </a:solidFill>
                <a:latin typeface="Raleway" pitchFamily="2" charset="0"/>
              </a:rPr>
              <a:t>Develop and implement a Customer Experience Strategy by </a:t>
            </a:r>
            <a:r>
              <a:rPr lang="en-US" b="1" dirty="0">
                <a:solidFill>
                  <a:schemeClr val="tx1"/>
                </a:solidFill>
                <a:latin typeface="Raleway" pitchFamily="2" charset="0"/>
              </a:rPr>
              <a:t>2025</a:t>
            </a:r>
            <a:endParaRPr lang="en-CA" b="1" dirty="0">
              <a:solidFill>
                <a:schemeClr val="tx1"/>
              </a:solidFill>
              <a:latin typeface="Raleway" pitchFamily="2" charset="0"/>
            </a:endParaRPr>
          </a:p>
        </p:txBody>
      </p:sp>
      <p:sp>
        <p:nvSpPr>
          <p:cNvPr id="2" name="Rectangle 1">
            <a:extLst>
              <a:ext uri="{FF2B5EF4-FFF2-40B4-BE49-F238E27FC236}">
                <a16:creationId xmlns:a16="http://schemas.microsoft.com/office/drawing/2014/main" id="{995F8631-4E66-21B8-80D9-19E5BE7CB487}"/>
              </a:ext>
            </a:extLst>
          </p:cNvPr>
          <p:cNvSpPr/>
          <p:nvPr/>
        </p:nvSpPr>
        <p:spPr>
          <a:xfrm>
            <a:off x="8703119" y="1052201"/>
            <a:ext cx="3232390" cy="5447551"/>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dirty="0">
                <a:solidFill>
                  <a:schemeClr val="tx1"/>
                </a:solidFill>
                <a:latin typeface="Raleway" pitchFamily="2" charset="0"/>
              </a:rPr>
              <a:t>Reduce “Information Only” Citizen Cases by </a:t>
            </a:r>
            <a:r>
              <a:rPr lang="en-CA" b="1" dirty="0">
                <a:solidFill>
                  <a:schemeClr val="tx1"/>
                </a:solidFill>
                <a:latin typeface="Raleway" pitchFamily="2" charset="0"/>
              </a:rPr>
              <a:t>30%</a:t>
            </a:r>
            <a:r>
              <a:rPr lang="en-CA" dirty="0">
                <a:solidFill>
                  <a:schemeClr val="tx1"/>
                </a:solidFill>
                <a:latin typeface="Raleway" pitchFamily="2" charset="0"/>
              </a:rPr>
              <a:t>.</a:t>
            </a:r>
          </a:p>
        </p:txBody>
      </p:sp>
      <p:sp>
        <p:nvSpPr>
          <p:cNvPr id="3" name="Rectangle 2">
            <a:extLst>
              <a:ext uri="{FF2B5EF4-FFF2-40B4-BE49-F238E27FC236}">
                <a16:creationId xmlns:a16="http://schemas.microsoft.com/office/drawing/2014/main" id="{2CF083FC-1AD9-689E-9386-6268543B7969}"/>
              </a:ext>
            </a:extLst>
          </p:cNvPr>
          <p:cNvSpPr/>
          <p:nvPr/>
        </p:nvSpPr>
        <p:spPr>
          <a:xfrm>
            <a:off x="5357107" y="1069732"/>
            <a:ext cx="3232390" cy="5438784"/>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dirty="0">
                <a:solidFill>
                  <a:schemeClr val="tx1"/>
                </a:solidFill>
                <a:latin typeface="Raleway" pitchFamily="2" charset="0"/>
              </a:rPr>
              <a:t>Launch </a:t>
            </a:r>
            <a:r>
              <a:rPr lang="en-CA" b="1" dirty="0">
                <a:solidFill>
                  <a:schemeClr val="tx1"/>
                </a:solidFill>
                <a:latin typeface="Raleway" pitchFamily="2" charset="0"/>
              </a:rPr>
              <a:t>(2) </a:t>
            </a:r>
            <a:r>
              <a:rPr lang="en-CA" dirty="0">
                <a:solidFill>
                  <a:schemeClr val="tx1"/>
                </a:solidFill>
                <a:latin typeface="Raleway" pitchFamily="2" charset="0"/>
              </a:rPr>
              <a:t>new ServiceKING locations for expanded community use and access.</a:t>
            </a:r>
          </a:p>
        </p:txBody>
      </p:sp>
      <p:sp>
        <p:nvSpPr>
          <p:cNvPr id="13" name="TextBox 12">
            <a:extLst>
              <a:ext uri="{FF2B5EF4-FFF2-40B4-BE49-F238E27FC236}">
                <a16:creationId xmlns:a16="http://schemas.microsoft.com/office/drawing/2014/main" id="{F067DA6E-34A6-3A11-3087-E503C53004BA}"/>
              </a:ext>
            </a:extLst>
          </p:cNvPr>
          <p:cNvSpPr txBox="1"/>
          <p:nvPr/>
        </p:nvSpPr>
        <p:spPr>
          <a:xfrm>
            <a:off x="8889357" y="1900392"/>
            <a:ext cx="2925285" cy="2477601"/>
          </a:xfrm>
          <a:prstGeom prst="rect">
            <a:avLst/>
          </a:prstGeom>
          <a:noFill/>
        </p:spPr>
        <p:txBody>
          <a:bodyPr wrap="square" rtlCol="0">
            <a:spAutoFit/>
          </a:bodyPr>
          <a:lstStyle/>
          <a:p>
            <a:pPr>
              <a:spcAft>
                <a:spcPts val="600"/>
              </a:spcAft>
            </a:pPr>
            <a:r>
              <a:rPr lang="en-CA" sz="1400" dirty="0"/>
              <a:t>☑ </a:t>
            </a:r>
            <a:r>
              <a:rPr lang="en-CA" sz="1400" dirty="0">
                <a:latin typeface="Raleway" pitchFamily="2" charset="0"/>
              </a:rPr>
              <a:t>Published ads, posts and reels based on </a:t>
            </a:r>
            <a:r>
              <a:rPr lang="en-CA" sz="1400" dirty="0">
                <a:solidFill>
                  <a:srgbClr val="00B0F0"/>
                </a:solidFill>
                <a:latin typeface="Raleway" pitchFamily="2" charset="0"/>
              </a:rPr>
              <a:t>weekly top 5 </a:t>
            </a:r>
            <a:r>
              <a:rPr lang="en-CA" sz="1400" dirty="0">
                <a:latin typeface="Raleway" pitchFamily="2" charset="0"/>
              </a:rPr>
              <a:t>ServiceKING inquiries</a:t>
            </a:r>
          </a:p>
          <a:p>
            <a:pPr>
              <a:spcAft>
                <a:spcPts val="600"/>
              </a:spcAft>
            </a:pPr>
            <a:r>
              <a:rPr lang="en-CA" sz="1400" dirty="0"/>
              <a:t>☑</a:t>
            </a:r>
            <a:r>
              <a:rPr lang="en-CA" sz="1400" dirty="0">
                <a:latin typeface="Raleway" pitchFamily="2" charset="0"/>
              </a:rPr>
              <a:t> Executed over 50 </a:t>
            </a:r>
            <a:r>
              <a:rPr lang="en-CA" sz="1400" dirty="0">
                <a:solidFill>
                  <a:srgbClr val="00B0F0"/>
                </a:solidFill>
                <a:latin typeface="Raleway" pitchFamily="2" charset="0"/>
              </a:rPr>
              <a:t>communications</a:t>
            </a:r>
            <a:r>
              <a:rPr lang="en-CA" sz="1400" dirty="0">
                <a:latin typeface="Raleway" pitchFamily="2" charset="0"/>
              </a:rPr>
              <a:t> </a:t>
            </a:r>
            <a:r>
              <a:rPr lang="en-CA" sz="1400" dirty="0">
                <a:solidFill>
                  <a:srgbClr val="00B0F0"/>
                </a:solidFill>
                <a:latin typeface="Raleway" pitchFamily="2" charset="0"/>
              </a:rPr>
              <a:t>campaigns</a:t>
            </a:r>
          </a:p>
          <a:p>
            <a:pPr>
              <a:spcAft>
                <a:spcPts val="600"/>
              </a:spcAft>
            </a:pPr>
            <a:r>
              <a:rPr lang="en-CA" sz="1400" dirty="0">
                <a:latin typeface="Raleway" pitchFamily="2" charset="0"/>
              </a:rPr>
              <a:t>☑ Conducted research for the </a:t>
            </a:r>
            <a:r>
              <a:rPr lang="en-CA" sz="1400" dirty="0">
                <a:solidFill>
                  <a:srgbClr val="00B0F0"/>
                </a:solidFill>
                <a:latin typeface="Raleway" pitchFamily="2" charset="0"/>
              </a:rPr>
              <a:t>Public Engagement Policy </a:t>
            </a:r>
            <a:r>
              <a:rPr lang="en-CA" sz="1400" dirty="0">
                <a:latin typeface="Raleway" pitchFamily="2" charset="0"/>
              </a:rPr>
              <a:t>and Communications Policy </a:t>
            </a:r>
          </a:p>
          <a:p>
            <a:pPr>
              <a:spcAft>
                <a:spcPts val="600"/>
              </a:spcAft>
            </a:pPr>
            <a:r>
              <a:rPr lang="en-CA" sz="1400" dirty="0">
                <a:latin typeface="Raleway" pitchFamily="2" charset="0"/>
              </a:rPr>
              <a:t>☑ Launched Building </a:t>
            </a:r>
            <a:r>
              <a:rPr lang="en-CA" sz="1400" dirty="0">
                <a:solidFill>
                  <a:srgbClr val="00B0F0"/>
                </a:solidFill>
                <a:latin typeface="Raleway" pitchFamily="2" charset="0"/>
              </a:rPr>
              <a:t>Self-Serve Appointments</a:t>
            </a:r>
          </a:p>
        </p:txBody>
      </p:sp>
      <p:graphicFrame>
        <p:nvGraphicFramePr>
          <p:cNvPr id="15" name="Chart 14">
            <a:extLst>
              <a:ext uri="{FF2B5EF4-FFF2-40B4-BE49-F238E27FC236}">
                <a16:creationId xmlns:a16="http://schemas.microsoft.com/office/drawing/2014/main" id="{5B3903B9-3108-4373-4FA7-5AE476BF64FE}"/>
              </a:ext>
            </a:extLst>
          </p:cNvPr>
          <p:cNvGraphicFramePr/>
          <p:nvPr/>
        </p:nvGraphicFramePr>
        <p:xfrm>
          <a:off x="5277845" y="2022048"/>
          <a:ext cx="3257366" cy="157033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B52A338A-ABEF-8954-E0EA-7D277902B0A6}"/>
              </a:ext>
            </a:extLst>
          </p:cNvPr>
          <p:cNvSpPr txBox="1"/>
          <p:nvPr/>
        </p:nvSpPr>
        <p:spPr>
          <a:xfrm>
            <a:off x="5477613" y="3814842"/>
            <a:ext cx="3110961" cy="2126993"/>
          </a:xfrm>
          <a:prstGeom prst="rect">
            <a:avLst/>
          </a:prstGeom>
          <a:noFill/>
        </p:spPr>
        <p:txBody>
          <a:bodyPr wrap="square" rtlCol="0">
            <a:spAutoFit/>
          </a:bodyPr>
          <a:lstStyle/>
          <a:p>
            <a:pPr lvl="0">
              <a:lnSpc>
                <a:spcPct val="107000"/>
              </a:lnSpc>
              <a:spcAft>
                <a:spcPts val="800"/>
              </a:spcAft>
            </a:pPr>
            <a:r>
              <a:rPr lang="en-CA" sz="1400" dirty="0">
                <a:latin typeface="Raleway" pitchFamily="2" charset="0"/>
              </a:rPr>
              <a:t>☑ </a:t>
            </a:r>
            <a:r>
              <a:rPr lang="en-CA" sz="1400" kern="100" dirty="0">
                <a:solidFill>
                  <a:srgbClr val="000000"/>
                </a:solidFill>
                <a:effectLst/>
                <a:latin typeface="Raleway" pitchFamily="2" charset="0"/>
                <a:ea typeface="Aptos" panose="020B0004020202020204" pitchFamily="34" charset="0"/>
                <a:cs typeface="Calibri" panose="020F0502020204030204" pitchFamily="34" charset="0"/>
              </a:rPr>
              <a:t>Developed </a:t>
            </a:r>
            <a:r>
              <a:rPr lang="en-CA" sz="1400" kern="100" dirty="0">
                <a:solidFill>
                  <a:srgbClr val="00B0F0"/>
                </a:solidFill>
                <a:effectLst/>
                <a:latin typeface="Raleway" pitchFamily="2" charset="0"/>
                <a:ea typeface="Aptos" panose="020B0004020202020204" pitchFamily="34" charset="0"/>
                <a:cs typeface="Calibri" panose="020F0502020204030204" pitchFamily="34" charset="0"/>
              </a:rPr>
              <a:t>training and staff manual for ServiceKING</a:t>
            </a:r>
          </a:p>
          <a:p>
            <a:pPr>
              <a:lnSpc>
                <a:spcPct val="107000"/>
              </a:lnSpc>
              <a:spcAft>
                <a:spcPts val="800"/>
              </a:spcAft>
            </a:pPr>
            <a:r>
              <a:rPr lang="en-CA" sz="1400" kern="100" dirty="0">
                <a:solidFill>
                  <a:srgbClr val="000000"/>
                </a:solidFill>
                <a:latin typeface="Raleway" pitchFamily="2" charset="0"/>
                <a:cs typeface="Calibri" panose="020F0502020204030204" pitchFamily="34" charset="0"/>
              </a:rPr>
              <a:t>☑ </a:t>
            </a:r>
            <a:r>
              <a:rPr lang="en-CA" sz="1400" kern="100" dirty="0">
                <a:latin typeface="Raleway" pitchFamily="2" charset="0"/>
                <a:cs typeface="Calibri" panose="020F0502020204030204" pitchFamily="34" charset="0"/>
              </a:rPr>
              <a:t>Purchased </a:t>
            </a:r>
            <a:r>
              <a:rPr lang="en-CA" sz="1400" kern="100" dirty="0" err="1">
                <a:latin typeface="Raleway" pitchFamily="2" charset="0"/>
                <a:cs typeface="Calibri" panose="020F0502020204030204" pitchFamily="34" charset="0"/>
              </a:rPr>
              <a:t>ServieKING</a:t>
            </a:r>
            <a:r>
              <a:rPr lang="en-CA" sz="1400" kern="100" dirty="0">
                <a:latin typeface="Raleway" pitchFamily="2" charset="0"/>
                <a:cs typeface="Calibri" panose="020F0502020204030204" pitchFamily="34" charset="0"/>
              </a:rPr>
              <a:t> software licenses </a:t>
            </a:r>
            <a:r>
              <a:rPr lang="en-CA" sz="1400" kern="100" dirty="0">
                <a:solidFill>
                  <a:srgbClr val="000000"/>
                </a:solidFill>
                <a:latin typeface="Raleway" pitchFamily="2" charset="0"/>
                <a:cs typeface="Calibri" panose="020F0502020204030204" pitchFamily="34" charset="0"/>
              </a:rPr>
              <a:t>and </a:t>
            </a:r>
            <a:r>
              <a:rPr lang="en-CA" sz="1400" kern="100" dirty="0">
                <a:solidFill>
                  <a:srgbClr val="00B0F0"/>
                </a:solidFill>
                <a:latin typeface="Raleway" pitchFamily="2" charset="0"/>
                <a:cs typeface="Calibri" panose="020F0502020204030204" pitchFamily="34" charset="0"/>
              </a:rPr>
              <a:t>trained </a:t>
            </a:r>
            <a:r>
              <a:rPr lang="en-CA" sz="1400" kern="100" dirty="0">
                <a:solidFill>
                  <a:srgbClr val="000000"/>
                </a:solidFill>
                <a:latin typeface="Raleway" pitchFamily="2" charset="0"/>
                <a:cs typeface="Calibri" panose="020F0502020204030204" pitchFamily="34" charset="0"/>
              </a:rPr>
              <a:t>Trisan and </a:t>
            </a:r>
            <a:r>
              <a:rPr lang="en-CA" sz="1400" kern="100" dirty="0" err="1">
                <a:solidFill>
                  <a:srgbClr val="000000"/>
                </a:solidFill>
                <a:latin typeface="Raleway" pitchFamily="2" charset="0"/>
                <a:cs typeface="Calibri" panose="020F0502020204030204" pitchFamily="34" charset="0"/>
              </a:rPr>
              <a:t>Zancor</a:t>
            </a:r>
            <a:r>
              <a:rPr lang="en-CA" sz="1400" kern="100" dirty="0">
                <a:solidFill>
                  <a:srgbClr val="000000"/>
                </a:solidFill>
                <a:latin typeface="Raleway" pitchFamily="2" charset="0"/>
                <a:cs typeface="Calibri" panose="020F0502020204030204" pitchFamily="34" charset="0"/>
              </a:rPr>
              <a:t> staff on software. </a:t>
            </a:r>
          </a:p>
          <a:p>
            <a:pPr>
              <a:lnSpc>
                <a:spcPct val="107000"/>
              </a:lnSpc>
              <a:spcAft>
                <a:spcPts val="800"/>
              </a:spcAft>
            </a:pPr>
            <a:r>
              <a:rPr lang="en-CA" sz="1400" kern="100" dirty="0">
                <a:solidFill>
                  <a:srgbClr val="000000"/>
                </a:solidFill>
                <a:latin typeface="Raleway" pitchFamily="2" charset="0"/>
                <a:cs typeface="Calibri" panose="020F0502020204030204" pitchFamily="34" charset="0"/>
              </a:rPr>
              <a:t>☑ Initiated a </a:t>
            </a:r>
            <a:r>
              <a:rPr lang="en-CA" sz="1400" kern="100" dirty="0">
                <a:solidFill>
                  <a:srgbClr val="00B0F0"/>
                </a:solidFill>
                <a:latin typeface="Raleway" pitchFamily="2" charset="0"/>
                <a:cs typeface="Calibri" panose="020F0502020204030204" pitchFamily="34" charset="0"/>
              </a:rPr>
              <a:t>communications plan </a:t>
            </a:r>
            <a:r>
              <a:rPr lang="en-CA" sz="1400" kern="100" dirty="0">
                <a:solidFill>
                  <a:srgbClr val="000000"/>
                </a:solidFill>
                <a:latin typeface="Raleway" pitchFamily="2" charset="0"/>
                <a:cs typeface="Calibri" panose="020F0502020204030204" pitchFamily="34" charset="0"/>
              </a:rPr>
              <a:t>for the launch of </a:t>
            </a:r>
            <a:r>
              <a:rPr lang="en-CA" sz="1400" kern="100" dirty="0" err="1">
                <a:solidFill>
                  <a:srgbClr val="000000"/>
                </a:solidFill>
                <a:latin typeface="Raleway" pitchFamily="2" charset="0"/>
                <a:cs typeface="Calibri" panose="020F0502020204030204" pitchFamily="34" charset="0"/>
              </a:rPr>
              <a:t>ServiceKing</a:t>
            </a:r>
            <a:r>
              <a:rPr lang="en-CA" sz="1400" kern="100" dirty="0">
                <a:solidFill>
                  <a:srgbClr val="000000"/>
                </a:solidFill>
                <a:latin typeface="Raleway" pitchFamily="2" charset="0"/>
                <a:cs typeface="Calibri" panose="020F0502020204030204" pitchFamily="34" charset="0"/>
              </a:rPr>
              <a:t> at the Trisan and </a:t>
            </a:r>
            <a:r>
              <a:rPr lang="en-CA" sz="1400" kern="100" dirty="0" err="1">
                <a:solidFill>
                  <a:srgbClr val="000000"/>
                </a:solidFill>
                <a:latin typeface="Raleway" pitchFamily="2" charset="0"/>
                <a:cs typeface="Calibri" panose="020F0502020204030204" pitchFamily="34" charset="0"/>
              </a:rPr>
              <a:t>Zancor</a:t>
            </a:r>
            <a:r>
              <a:rPr lang="en-CA" sz="1400" kern="100" dirty="0">
                <a:solidFill>
                  <a:srgbClr val="000000"/>
                </a:solidFill>
                <a:latin typeface="Raleway" pitchFamily="2" charset="0"/>
                <a:cs typeface="Calibri" panose="020F0502020204030204" pitchFamily="34" charset="0"/>
              </a:rPr>
              <a:t> centers. </a:t>
            </a:r>
          </a:p>
        </p:txBody>
      </p:sp>
      <p:sp>
        <p:nvSpPr>
          <p:cNvPr id="8" name="Rectangle 7">
            <a:extLst>
              <a:ext uri="{FF2B5EF4-FFF2-40B4-BE49-F238E27FC236}">
                <a16:creationId xmlns:a16="http://schemas.microsoft.com/office/drawing/2014/main" id="{65D0CE13-3117-8E8F-1815-9651F5B65EE6}"/>
              </a:ext>
            </a:extLst>
          </p:cNvPr>
          <p:cNvSpPr/>
          <p:nvPr/>
        </p:nvSpPr>
        <p:spPr>
          <a:xfrm>
            <a:off x="282747" y="3740244"/>
            <a:ext cx="4940811" cy="2791877"/>
          </a:xfrm>
          <a:prstGeom prst="rect">
            <a:avLst/>
          </a:prstGeom>
          <a:solidFill>
            <a:schemeClr val="accent1">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b="1" dirty="0">
                <a:solidFill>
                  <a:schemeClr val="tx1"/>
                </a:solidFill>
                <a:latin typeface="Raleway" pitchFamily="2" charset="0"/>
              </a:rPr>
              <a:t>90% </a:t>
            </a:r>
            <a:r>
              <a:rPr lang="en-CA" dirty="0">
                <a:solidFill>
                  <a:schemeClr val="tx1"/>
                </a:solidFill>
                <a:latin typeface="Raleway" pitchFamily="2" charset="0"/>
              </a:rPr>
              <a:t>of all Township application, requests and forms can be submitted in an automated form.</a:t>
            </a:r>
          </a:p>
        </p:txBody>
      </p:sp>
      <p:graphicFrame>
        <p:nvGraphicFramePr>
          <p:cNvPr id="12" name="Chart 11">
            <a:extLst>
              <a:ext uri="{FF2B5EF4-FFF2-40B4-BE49-F238E27FC236}">
                <a16:creationId xmlns:a16="http://schemas.microsoft.com/office/drawing/2014/main" id="{15A5E9D8-52CA-E375-5EB6-DFEA0F4FAC22}"/>
              </a:ext>
            </a:extLst>
          </p:cNvPr>
          <p:cNvGraphicFramePr/>
          <p:nvPr/>
        </p:nvGraphicFramePr>
        <p:xfrm>
          <a:off x="890966" y="2636734"/>
          <a:ext cx="3778660" cy="6993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5CDB0E0F-F7A9-93FB-B099-840FFA3D57E6}"/>
              </a:ext>
            </a:extLst>
          </p:cNvPr>
          <p:cNvGraphicFramePr/>
          <p:nvPr/>
        </p:nvGraphicFramePr>
        <p:xfrm>
          <a:off x="8810021" y="4555591"/>
          <a:ext cx="2930798" cy="1745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26">
            <a:extLst>
              <a:ext uri="{FF2B5EF4-FFF2-40B4-BE49-F238E27FC236}">
                <a16:creationId xmlns:a16="http://schemas.microsoft.com/office/drawing/2014/main" id="{E35E7B6D-936F-9048-A04C-444AF30A3DAE}"/>
              </a:ext>
            </a:extLst>
          </p:cNvPr>
          <p:cNvGraphicFramePr/>
          <p:nvPr>
            <p:extLst>
              <p:ext uri="{D42A27DB-BD31-4B8C-83A1-F6EECF244321}">
                <p14:modId xmlns:p14="http://schemas.microsoft.com/office/powerpoint/2010/main" val="2864158977"/>
              </p:ext>
            </p:extLst>
          </p:nvPr>
        </p:nvGraphicFramePr>
        <p:xfrm>
          <a:off x="3289269" y="4021731"/>
          <a:ext cx="2126448" cy="2459129"/>
        </p:xfrm>
        <a:graphic>
          <a:graphicData uri="http://schemas.openxmlformats.org/drawingml/2006/chart">
            <c:chart xmlns:c="http://schemas.openxmlformats.org/drawingml/2006/chart" xmlns:r="http://schemas.openxmlformats.org/officeDocument/2006/relationships" r:id="rId6"/>
          </a:graphicData>
        </a:graphic>
      </p:graphicFrame>
      <p:sp>
        <p:nvSpPr>
          <p:cNvPr id="35" name="Date Placeholder 3">
            <a:extLst>
              <a:ext uri="{FF2B5EF4-FFF2-40B4-BE49-F238E27FC236}">
                <a16:creationId xmlns:a16="http://schemas.microsoft.com/office/drawing/2014/main" id="{21E34495-77B2-E70D-9DCE-DD59D4F7229B}"/>
              </a:ext>
            </a:extLst>
          </p:cNvPr>
          <p:cNvSpPr>
            <a:spLocks noGrp="1"/>
          </p:cNvSpPr>
          <p:nvPr>
            <p:ph type="dt" sz="half" idx="10"/>
          </p:nvPr>
        </p:nvSpPr>
        <p:spPr>
          <a:xfrm>
            <a:off x="188420" y="6492875"/>
            <a:ext cx="2743200" cy="365125"/>
          </a:xfrm>
        </p:spPr>
        <p:txBody>
          <a:bodyPr/>
          <a:lstStyle/>
          <a:p>
            <a:r>
              <a:rPr lang="en-US" dirty="0"/>
              <a:t>2025-04-29</a:t>
            </a:r>
            <a:endParaRPr lang="en-CA" dirty="0"/>
          </a:p>
        </p:txBody>
      </p:sp>
      <p:sp>
        <p:nvSpPr>
          <p:cNvPr id="36" name="Footer Placeholder 4">
            <a:extLst>
              <a:ext uri="{FF2B5EF4-FFF2-40B4-BE49-F238E27FC236}">
                <a16:creationId xmlns:a16="http://schemas.microsoft.com/office/drawing/2014/main" id="{8519815E-B643-656D-F117-F7B5A04BF663}"/>
              </a:ext>
            </a:extLst>
          </p:cNvPr>
          <p:cNvSpPr>
            <a:spLocks noGrp="1"/>
          </p:cNvSpPr>
          <p:nvPr>
            <p:ph type="ftr" sz="quarter" idx="11"/>
          </p:nvPr>
        </p:nvSpPr>
        <p:spPr>
          <a:xfrm>
            <a:off x="3995514" y="6499752"/>
            <a:ext cx="4114800" cy="365125"/>
          </a:xfrm>
        </p:spPr>
        <p:txBody>
          <a:bodyPr/>
          <a:lstStyle/>
          <a:p>
            <a:r>
              <a:rPr lang="en-US"/>
              <a:t>The Corporation of the Township of King</a:t>
            </a:r>
            <a:endParaRPr lang="en-CA"/>
          </a:p>
        </p:txBody>
      </p:sp>
      <p:sp>
        <p:nvSpPr>
          <p:cNvPr id="37" name="Slide Number Placeholder 5">
            <a:extLst>
              <a:ext uri="{FF2B5EF4-FFF2-40B4-BE49-F238E27FC236}">
                <a16:creationId xmlns:a16="http://schemas.microsoft.com/office/drawing/2014/main" id="{C1F41E5F-675A-0F1C-83ED-8FD4F8E84036}"/>
              </a:ext>
            </a:extLst>
          </p:cNvPr>
          <p:cNvSpPr>
            <a:spLocks noGrp="1"/>
          </p:cNvSpPr>
          <p:nvPr>
            <p:ph type="sldNum" sz="quarter" idx="12"/>
          </p:nvPr>
        </p:nvSpPr>
        <p:spPr>
          <a:xfrm>
            <a:off x="9197412" y="6538912"/>
            <a:ext cx="2743200" cy="365125"/>
          </a:xfrm>
        </p:spPr>
        <p:txBody>
          <a:bodyPr/>
          <a:lstStyle/>
          <a:p>
            <a:fld id="{6145A6C7-802C-4219-8E5C-90BE8300A255}" type="slidenum">
              <a:rPr lang="en-CA" smtClean="0"/>
              <a:t>25</a:t>
            </a:fld>
            <a:endParaRPr lang="en-CA"/>
          </a:p>
        </p:txBody>
      </p:sp>
      <p:sp>
        <p:nvSpPr>
          <p:cNvPr id="38" name="TextBox 37">
            <a:extLst>
              <a:ext uri="{FF2B5EF4-FFF2-40B4-BE49-F238E27FC236}">
                <a16:creationId xmlns:a16="http://schemas.microsoft.com/office/drawing/2014/main" id="{D78B938C-3F09-1DAE-BE66-C9195F9EE9B7}"/>
              </a:ext>
            </a:extLst>
          </p:cNvPr>
          <p:cNvSpPr txBox="1"/>
          <p:nvPr/>
        </p:nvSpPr>
        <p:spPr>
          <a:xfrm>
            <a:off x="8918761" y="6089224"/>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39" name="TextBox 38">
            <a:extLst>
              <a:ext uri="{FF2B5EF4-FFF2-40B4-BE49-F238E27FC236}">
                <a16:creationId xmlns:a16="http://schemas.microsoft.com/office/drawing/2014/main" id="{2736875F-BB7F-771E-E079-AE993E227F6B}"/>
              </a:ext>
            </a:extLst>
          </p:cNvPr>
          <p:cNvSpPr txBox="1"/>
          <p:nvPr/>
        </p:nvSpPr>
        <p:spPr>
          <a:xfrm>
            <a:off x="5585154" y="6001676"/>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sp>
        <p:nvSpPr>
          <p:cNvPr id="40" name="TextBox 39">
            <a:extLst>
              <a:ext uri="{FF2B5EF4-FFF2-40B4-BE49-F238E27FC236}">
                <a16:creationId xmlns:a16="http://schemas.microsoft.com/office/drawing/2014/main" id="{EB2B1758-4A8B-CE03-AD8C-527EE99959BE}"/>
              </a:ext>
            </a:extLst>
          </p:cNvPr>
          <p:cNvSpPr txBox="1"/>
          <p:nvPr/>
        </p:nvSpPr>
        <p:spPr>
          <a:xfrm>
            <a:off x="2266536" y="6088754"/>
            <a:ext cx="2895881" cy="424475"/>
          </a:xfrm>
          <a:prstGeom prst="rect">
            <a:avLst/>
          </a:prstGeom>
          <a:noFill/>
        </p:spPr>
        <p:txBody>
          <a:bodyPr wrap="square" rtlCol="0">
            <a:spAutoFit/>
          </a:bodyPr>
          <a:lstStyle/>
          <a:p>
            <a:pPr>
              <a:lnSpc>
                <a:spcPct val="150000"/>
              </a:lnSpc>
            </a:pPr>
            <a:r>
              <a:rPr lang="en-US" sz="1600" b="1" dirty="0">
                <a:solidFill>
                  <a:schemeClr val="accent6">
                    <a:lumMod val="50000"/>
                  </a:schemeClr>
                </a:solidFill>
                <a:latin typeface="Raleway" pitchFamily="2" charset="0"/>
              </a:rPr>
              <a:t>C</a:t>
            </a:r>
            <a:r>
              <a:rPr lang="en-CA" sz="1600" b="1" dirty="0">
                <a:solidFill>
                  <a:schemeClr val="accent6">
                    <a:lumMod val="50000"/>
                  </a:schemeClr>
                </a:solidFill>
                <a:latin typeface="Raleway" pitchFamily="2" charset="0"/>
              </a:rPr>
              <a:t>OMPLETE</a:t>
            </a:r>
          </a:p>
        </p:txBody>
      </p:sp>
      <p:sp>
        <p:nvSpPr>
          <p:cNvPr id="10" name="TextBox 9">
            <a:extLst>
              <a:ext uri="{FF2B5EF4-FFF2-40B4-BE49-F238E27FC236}">
                <a16:creationId xmlns:a16="http://schemas.microsoft.com/office/drawing/2014/main" id="{D4615734-4672-7DF3-A960-683F1E74BD61}"/>
              </a:ext>
            </a:extLst>
          </p:cNvPr>
          <p:cNvSpPr txBox="1"/>
          <p:nvPr/>
        </p:nvSpPr>
        <p:spPr>
          <a:xfrm>
            <a:off x="344503" y="4703720"/>
            <a:ext cx="3651011" cy="1400383"/>
          </a:xfrm>
          <a:prstGeom prst="rect">
            <a:avLst/>
          </a:prstGeom>
          <a:noFill/>
        </p:spPr>
        <p:txBody>
          <a:bodyPr wrap="square" rtlCol="0">
            <a:spAutoFit/>
          </a:bodyPr>
          <a:lstStyle/>
          <a:p>
            <a:pPr>
              <a:spcAft>
                <a:spcPts val="600"/>
              </a:spcAft>
            </a:pPr>
            <a:r>
              <a:rPr lang="en-CA" sz="1400" dirty="0">
                <a:latin typeface="Raleway" pitchFamily="2" charset="0"/>
              </a:rPr>
              <a:t>☑ Clerks Marriage Appointments</a:t>
            </a:r>
          </a:p>
          <a:p>
            <a:pPr>
              <a:spcAft>
                <a:spcPts val="600"/>
              </a:spcAft>
            </a:pPr>
            <a:r>
              <a:rPr lang="en-CA" sz="1400" dirty="0">
                <a:latin typeface="Raleway" pitchFamily="2" charset="0"/>
              </a:rPr>
              <a:t>☑ Commissioner of Oath </a:t>
            </a:r>
          </a:p>
          <a:p>
            <a:pPr>
              <a:spcAft>
                <a:spcPts val="600"/>
              </a:spcAft>
            </a:pPr>
            <a:r>
              <a:rPr lang="en-CA" sz="1400" dirty="0">
                <a:latin typeface="Raleway" pitchFamily="2" charset="0"/>
              </a:rPr>
              <a:t>☑ </a:t>
            </a:r>
            <a:r>
              <a:rPr lang="en-CA" sz="1400" dirty="0" err="1">
                <a:latin typeface="Raleway" pitchFamily="2" charset="0"/>
              </a:rPr>
              <a:t>EcDev</a:t>
            </a:r>
            <a:r>
              <a:rPr lang="en-CA" sz="1400" dirty="0">
                <a:latin typeface="Raleway" pitchFamily="2" charset="0"/>
              </a:rPr>
              <a:t> Support Services</a:t>
            </a:r>
          </a:p>
          <a:p>
            <a:r>
              <a:rPr lang="en-CA" sz="1400" dirty="0">
                <a:latin typeface="Raleway" pitchFamily="2" charset="0"/>
              </a:rPr>
              <a:t>☑ </a:t>
            </a:r>
            <a:r>
              <a:rPr lang="en-CA" sz="1400" kern="100" dirty="0">
                <a:effectLst/>
                <a:latin typeface="Raleway" pitchFamily="2" charset="0"/>
                <a:ea typeface="Aptos" panose="020B0004020202020204" pitchFamily="34" charset="0"/>
                <a:cs typeface="Times New Roman" panose="02020603050405020304" pitchFamily="18" charset="0"/>
              </a:rPr>
              <a:t>Water meter </a:t>
            </a:r>
          </a:p>
          <a:p>
            <a:r>
              <a:rPr lang="en-CA" sz="1400" kern="100" dirty="0">
                <a:effectLst/>
                <a:latin typeface="Raleway" pitchFamily="2" charset="0"/>
                <a:ea typeface="Aptos" panose="020B0004020202020204" pitchFamily="34" charset="0"/>
                <a:cs typeface="Times New Roman" panose="02020603050405020304" pitchFamily="18" charset="0"/>
              </a:rPr>
              <a:t>Installation Requests</a:t>
            </a:r>
            <a:endParaRPr lang="en-CA"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3ECAF90-D30D-5EAB-F3E0-9D0049B61A52}"/>
              </a:ext>
            </a:extLst>
          </p:cNvPr>
          <p:cNvSpPr txBox="1"/>
          <p:nvPr/>
        </p:nvSpPr>
        <p:spPr>
          <a:xfrm>
            <a:off x="1390898" y="3253114"/>
            <a:ext cx="2895881" cy="424475"/>
          </a:xfrm>
          <a:prstGeom prst="rect">
            <a:avLst/>
          </a:prstGeom>
          <a:noFill/>
        </p:spPr>
        <p:txBody>
          <a:bodyPr wrap="square" rtlCol="0">
            <a:spAutoFit/>
          </a:bodyPr>
          <a:lstStyle/>
          <a:p>
            <a:pPr>
              <a:lnSpc>
                <a:spcPct val="150000"/>
              </a:lnSpc>
            </a:pPr>
            <a:r>
              <a:rPr lang="en-CA" sz="1600" b="1" dirty="0">
                <a:solidFill>
                  <a:srgbClr val="00B050"/>
                </a:solidFill>
                <a:latin typeface="Raleway" pitchFamily="2" charset="0"/>
              </a:rPr>
              <a:t>PROCEEDING AS PLANNED</a:t>
            </a:r>
          </a:p>
        </p:txBody>
      </p:sp>
      <p:pic>
        <p:nvPicPr>
          <p:cNvPr id="5" name="Graphic 4" descr="Badge Tick1 with solid fill">
            <a:extLst>
              <a:ext uri="{FF2B5EF4-FFF2-40B4-BE49-F238E27FC236}">
                <a16:creationId xmlns:a16="http://schemas.microsoft.com/office/drawing/2014/main" id="{DC85554B-02A4-CD0A-308D-3BAE9B99A9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1535" y="5552664"/>
            <a:ext cx="638103" cy="638103"/>
          </a:xfrm>
          <a:prstGeom prst="rect">
            <a:avLst/>
          </a:prstGeom>
        </p:spPr>
      </p:pic>
      <p:sp>
        <p:nvSpPr>
          <p:cNvPr id="6" name="TextBox 5">
            <a:extLst>
              <a:ext uri="{FF2B5EF4-FFF2-40B4-BE49-F238E27FC236}">
                <a16:creationId xmlns:a16="http://schemas.microsoft.com/office/drawing/2014/main" id="{B83C8BC2-F06F-2524-24F4-AC278592110E}"/>
              </a:ext>
            </a:extLst>
          </p:cNvPr>
          <p:cNvSpPr txBox="1"/>
          <p:nvPr/>
        </p:nvSpPr>
        <p:spPr>
          <a:xfrm>
            <a:off x="330649" y="1796632"/>
            <a:ext cx="4972171" cy="1295611"/>
          </a:xfrm>
          <a:prstGeom prst="rect">
            <a:avLst/>
          </a:prstGeom>
          <a:noFill/>
        </p:spPr>
        <p:txBody>
          <a:bodyPr wrap="square" rtlCol="0">
            <a:spAutoFit/>
          </a:bodyPr>
          <a:lstStyle/>
          <a:p>
            <a:pPr>
              <a:spcAft>
                <a:spcPts val="600"/>
              </a:spcAft>
            </a:pPr>
            <a:r>
              <a:rPr lang="en-CA" sz="1400" dirty="0">
                <a:latin typeface="Raleway" pitchFamily="2" charset="0"/>
              </a:rPr>
              <a:t>☑ Procured IPSOS as </a:t>
            </a:r>
            <a:r>
              <a:rPr lang="en-CA" sz="1400" dirty="0">
                <a:solidFill>
                  <a:srgbClr val="00B0F0"/>
                </a:solidFill>
                <a:latin typeface="Raleway" pitchFamily="2" charset="0"/>
              </a:rPr>
              <a:t>Consultants</a:t>
            </a:r>
            <a:r>
              <a:rPr lang="en-CA" sz="1400" dirty="0">
                <a:latin typeface="Raleway" pitchFamily="2" charset="0"/>
              </a:rPr>
              <a:t> </a:t>
            </a:r>
          </a:p>
          <a:p>
            <a:pPr>
              <a:spcAft>
                <a:spcPts val="600"/>
              </a:spcAft>
            </a:pPr>
            <a:r>
              <a:rPr lang="en-CA" sz="1400" dirty="0">
                <a:latin typeface="Raleway" pitchFamily="2" charset="0"/>
              </a:rPr>
              <a:t>☑ Determined Customer Experience </a:t>
            </a:r>
            <a:r>
              <a:rPr lang="en-CA" sz="1400" dirty="0">
                <a:solidFill>
                  <a:srgbClr val="00B0F0"/>
                </a:solidFill>
                <a:latin typeface="Raleway" pitchFamily="2" charset="0"/>
              </a:rPr>
              <a:t>Focus Areas</a:t>
            </a:r>
          </a:p>
          <a:p>
            <a:pPr>
              <a:spcAft>
                <a:spcPts val="600"/>
              </a:spcAft>
            </a:pPr>
            <a:r>
              <a:rPr lang="en-CA" sz="1400" dirty="0">
                <a:latin typeface="Raleway" pitchFamily="2" charset="0"/>
              </a:rPr>
              <a:t>☑ Developed an Internal </a:t>
            </a:r>
            <a:r>
              <a:rPr lang="en-CA" sz="1400" dirty="0">
                <a:solidFill>
                  <a:srgbClr val="00B0F0"/>
                </a:solidFill>
                <a:latin typeface="Raleway" pitchFamily="2" charset="0"/>
              </a:rPr>
              <a:t>Stakeholder Interview Schedule </a:t>
            </a:r>
          </a:p>
          <a:p>
            <a:pPr>
              <a:lnSpc>
                <a:spcPct val="150000"/>
              </a:lnSpc>
            </a:pPr>
            <a:endParaRPr lang="en-CA" sz="1600" b="1" dirty="0">
              <a:solidFill>
                <a:schemeClr val="accent4"/>
              </a:solidFill>
              <a:latin typeface="Raleway" pitchFamily="2" charset="0"/>
            </a:endParaRPr>
          </a:p>
        </p:txBody>
      </p:sp>
    </p:spTree>
    <p:extLst>
      <p:ext uri="{BB962C8B-B14F-4D97-AF65-F5344CB8AC3E}">
        <p14:creationId xmlns:p14="http://schemas.microsoft.com/office/powerpoint/2010/main" val="272837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13" grpId="0"/>
      <p:bldGraphic spid="15" grpId="0">
        <p:bldAsOne/>
      </p:bldGraphic>
      <p:bldP spid="16" grpId="0"/>
      <p:bldP spid="8" grpId="0" animBg="1"/>
      <p:bldGraphic spid="12" grpId="0">
        <p:bldAsOne/>
      </p:bldGraphic>
      <p:bldGraphic spid="20" grpId="0">
        <p:bldAsOne/>
      </p:bldGraphic>
      <p:bldGraphic spid="27" grpId="0">
        <p:bldAsOne/>
      </p:bldGraphic>
      <p:bldP spid="38" grpId="0"/>
      <p:bldP spid="39" grpId="0"/>
      <p:bldP spid="40" grpId="0"/>
      <p:bldP spid="10" grpId="0"/>
      <p:bldP spid="41"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34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A4ADA2-C885-EB8F-848F-45B00EBA2D72}"/>
              </a:ext>
            </a:extLst>
          </p:cNvPr>
          <p:cNvSpPr txBox="1">
            <a:spLocks/>
          </p:cNvSpPr>
          <p:nvPr/>
        </p:nvSpPr>
        <p:spPr>
          <a:xfrm>
            <a:off x="6891339" y="457292"/>
            <a:ext cx="4302000" cy="16692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kern="1200">
                <a:solidFill>
                  <a:schemeClr val="tx1"/>
                </a:solidFill>
                <a:latin typeface="Raleway" pitchFamily="2" charset="0"/>
              </a:rPr>
              <a:t>Communications Plan</a:t>
            </a:r>
          </a:p>
        </p:txBody>
      </p:sp>
      <p:graphicFrame>
        <p:nvGraphicFramePr>
          <p:cNvPr id="27" name="Content Placeholder 2">
            <a:extLst>
              <a:ext uri="{FF2B5EF4-FFF2-40B4-BE49-F238E27FC236}">
                <a16:creationId xmlns:a16="http://schemas.microsoft.com/office/drawing/2014/main" id="{56C2682B-E24A-6801-2F36-2AF85826F89C}"/>
              </a:ext>
            </a:extLst>
          </p:cNvPr>
          <p:cNvGraphicFramePr/>
          <p:nvPr/>
        </p:nvGraphicFramePr>
        <p:xfrm>
          <a:off x="7051800" y="2083674"/>
          <a:ext cx="4302000" cy="3637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Date Placeholder 28">
            <a:extLst>
              <a:ext uri="{FF2B5EF4-FFF2-40B4-BE49-F238E27FC236}">
                <a16:creationId xmlns:a16="http://schemas.microsoft.com/office/drawing/2014/main" id="{E758269E-E6AB-B4F6-D406-503F3576DB2A}"/>
              </a:ext>
            </a:extLst>
          </p:cNvPr>
          <p:cNvSpPr>
            <a:spLocks noGrp="1"/>
          </p:cNvSpPr>
          <p:nvPr>
            <p:ph type="dt" sz="half" idx="10"/>
          </p:nvPr>
        </p:nvSpPr>
        <p:spPr>
          <a:xfrm>
            <a:off x="90930" y="6488864"/>
            <a:ext cx="2743200" cy="365125"/>
          </a:xfrm>
        </p:spPr>
        <p:txBody>
          <a:bodyPr/>
          <a:lstStyle/>
          <a:p>
            <a:r>
              <a:rPr lang="en-US"/>
              <a:t>2024-05-13</a:t>
            </a:r>
            <a:endParaRPr lang="en-CA"/>
          </a:p>
        </p:txBody>
      </p:sp>
      <p:sp>
        <p:nvSpPr>
          <p:cNvPr id="31" name="Footer Placeholder 30">
            <a:extLst>
              <a:ext uri="{FF2B5EF4-FFF2-40B4-BE49-F238E27FC236}">
                <a16:creationId xmlns:a16="http://schemas.microsoft.com/office/drawing/2014/main" id="{1570EC94-9BEC-B1CD-95DE-B026FFDC60DD}"/>
              </a:ext>
            </a:extLst>
          </p:cNvPr>
          <p:cNvSpPr>
            <a:spLocks noGrp="1"/>
          </p:cNvSpPr>
          <p:nvPr>
            <p:ph type="ftr" sz="quarter" idx="11"/>
          </p:nvPr>
        </p:nvSpPr>
        <p:spPr>
          <a:xfrm>
            <a:off x="7239000" y="6356349"/>
            <a:ext cx="4114800" cy="365125"/>
          </a:xfrm>
        </p:spPr>
        <p:txBody>
          <a:bodyPr/>
          <a:lstStyle/>
          <a:p>
            <a:r>
              <a:rPr lang="en-US"/>
              <a:t>The Corporation of the Township of King</a:t>
            </a:r>
            <a:endParaRPr lang="en-CA"/>
          </a:p>
        </p:txBody>
      </p:sp>
      <p:sp>
        <p:nvSpPr>
          <p:cNvPr id="36" name="Slide Number Placeholder 35">
            <a:extLst>
              <a:ext uri="{FF2B5EF4-FFF2-40B4-BE49-F238E27FC236}">
                <a16:creationId xmlns:a16="http://schemas.microsoft.com/office/drawing/2014/main" id="{1E04869A-F689-DF4F-BD6F-EFAB111C9D36}"/>
              </a:ext>
            </a:extLst>
          </p:cNvPr>
          <p:cNvSpPr>
            <a:spLocks noGrp="1"/>
          </p:cNvSpPr>
          <p:nvPr>
            <p:ph type="sldNum" sz="quarter" idx="12"/>
          </p:nvPr>
        </p:nvSpPr>
        <p:spPr/>
        <p:txBody>
          <a:bodyPr/>
          <a:lstStyle/>
          <a:p>
            <a:fld id="{6145A6C7-802C-4219-8E5C-90BE8300A255}" type="slidenum">
              <a:rPr lang="en-CA" smtClean="0"/>
              <a:t>27</a:t>
            </a:fld>
            <a:endParaRPr lang="en-CA"/>
          </a:p>
        </p:txBody>
      </p:sp>
      <p:pic>
        <p:nvPicPr>
          <p:cNvPr id="7" name="Picture 6">
            <a:extLst>
              <a:ext uri="{FF2B5EF4-FFF2-40B4-BE49-F238E27FC236}">
                <a16:creationId xmlns:a16="http://schemas.microsoft.com/office/drawing/2014/main" id="{42759FDE-13F8-5DE7-F448-7009F347DD7F}"/>
              </a:ext>
            </a:extLst>
          </p:cNvPr>
          <p:cNvPicPr>
            <a:picLocks noChangeAspect="1"/>
          </p:cNvPicPr>
          <p:nvPr/>
        </p:nvPicPr>
        <p:blipFill>
          <a:blip r:embed="rId8"/>
          <a:srcRect b="1706"/>
          <a:stretch/>
        </p:blipFill>
        <p:spPr>
          <a:xfrm>
            <a:off x="0" y="0"/>
            <a:ext cx="6238568" cy="6859180"/>
          </a:xfrm>
          <a:prstGeom prst="rect">
            <a:avLst/>
          </a:prstGeom>
        </p:spPr>
      </p:pic>
    </p:spTree>
    <p:extLst>
      <p:ext uri="{BB962C8B-B14F-4D97-AF65-F5344CB8AC3E}">
        <p14:creationId xmlns:p14="http://schemas.microsoft.com/office/powerpoint/2010/main" val="875576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3333-61AD-7EA0-B711-6D91A9513DD7}"/>
              </a:ext>
            </a:extLst>
          </p:cNvPr>
          <p:cNvSpPr>
            <a:spLocks noGrp="1"/>
          </p:cNvSpPr>
          <p:nvPr>
            <p:ph type="title"/>
          </p:nvPr>
        </p:nvSpPr>
        <p:spPr>
          <a:xfrm>
            <a:off x="455429" y="1605516"/>
            <a:ext cx="5094766" cy="2434967"/>
          </a:xfrm>
        </p:spPr>
        <p:txBody>
          <a:bodyPr>
            <a:noAutofit/>
          </a:bodyPr>
          <a:lstStyle/>
          <a:p>
            <a:r>
              <a:rPr lang="en-CA" sz="3600" dirty="0">
                <a:latin typeface="Raleway" pitchFamily="2" charset="0"/>
              </a:rPr>
              <a:t>2024 (Year 2) Annual Progress Report</a:t>
            </a:r>
            <a:br>
              <a:rPr lang="en-CA" sz="3600" dirty="0">
                <a:latin typeface="Raleway" pitchFamily="2" charset="0"/>
              </a:rPr>
            </a:br>
            <a:br>
              <a:rPr lang="en-CA" sz="3600" dirty="0">
                <a:latin typeface="Raleway" pitchFamily="2" charset="0"/>
              </a:rPr>
            </a:br>
            <a:r>
              <a:rPr lang="en-CA" sz="3600" b="1" dirty="0">
                <a:latin typeface="Raleway" pitchFamily="2" charset="0"/>
              </a:rPr>
              <a:t>Online GIS Dashboard</a:t>
            </a:r>
            <a:endParaRPr lang="en-CA" sz="3600" dirty="0">
              <a:latin typeface="Raleway" pitchFamily="2" charset="0"/>
            </a:endParaRPr>
          </a:p>
        </p:txBody>
      </p:sp>
      <p:sp>
        <p:nvSpPr>
          <p:cNvPr id="17" name="Date Placeholder 16">
            <a:extLst>
              <a:ext uri="{FF2B5EF4-FFF2-40B4-BE49-F238E27FC236}">
                <a16:creationId xmlns:a16="http://schemas.microsoft.com/office/drawing/2014/main" id="{D7D5A96D-B274-39FF-B79A-0A1B2059A391}"/>
              </a:ext>
            </a:extLst>
          </p:cNvPr>
          <p:cNvSpPr>
            <a:spLocks noGrp="1"/>
          </p:cNvSpPr>
          <p:nvPr>
            <p:ph type="dt" sz="half" idx="10"/>
          </p:nvPr>
        </p:nvSpPr>
        <p:spPr/>
        <p:txBody>
          <a:bodyPr/>
          <a:lstStyle/>
          <a:p>
            <a:r>
              <a:rPr lang="en-US" dirty="0"/>
              <a:t>April 29, 2025</a:t>
            </a:r>
          </a:p>
        </p:txBody>
      </p:sp>
      <p:sp>
        <p:nvSpPr>
          <p:cNvPr id="19" name="Slide Number Placeholder 18">
            <a:extLst>
              <a:ext uri="{FF2B5EF4-FFF2-40B4-BE49-F238E27FC236}">
                <a16:creationId xmlns:a16="http://schemas.microsoft.com/office/drawing/2014/main" id="{C1744989-ACDF-AA5B-5840-190D8942BF2A}"/>
              </a:ext>
            </a:extLst>
          </p:cNvPr>
          <p:cNvSpPr>
            <a:spLocks noGrp="1"/>
          </p:cNvSpPr>
          <p:nvPr>
            <p:ph type="sldNum" sz="quarter" idx="12"/>
          </p:nvPr>
        </p:nvSpPr>
        <p:spPr/>
        <p:txBody>
          <a:bodyPr/>
          <a:lstStyle/>
          <a:p>
            <a:fld id="{6145A6C7-802C-4219-8E5C-90BE8300A255}" type="slidenum">
              <a:rPr lang="en-CA" smtClean="0"/>
              <a:t>28</a:t>
            </a:fld>
            <a:endParaRPr lang="en-CA"/>
          </a:p>
        </p:txBody>
      </p:sp>
      <p:pic>
        <p:nvPicPr>
          <p:cNvPr id="7" name="Picture 6" descr="A picture containing drawing&#10;&#10;Description automatically generated">
            <a:extLst>
              <a:ext uri="{FF2B5EF4-FFF2-40B4-BE49-F238E27FC236}">
                <a16:creationId xmlns:a16="http://schemas.microsoft.com/office/drawing/2014/main" id="{E7594D1C-9C06-B420-5C05-F18E4251D98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pic>
        <p:nvPicPr>
          <p:cNvPr id="16" name="Picture 15" descr="Person using tablet at work">
            <a:extLst>
              <a:ext uri="{FF2B5EF4-FFF2-40B4-BE49-F238E27FC236}">
                <a16:creationId xmlns:a16="http://schemas.microsoft.com/office/drawing/2014/main" id="{62F6B328-ABD1-DEB6-2B30-4BE5AD1B7C84}"/>
              </a:ext>
            </a:extLst>
          </p:cNvPr>
          <p:cNvPicPr>
            <a:picLocks noChangeAspect="1"/>
          </p:cNvPicPr>
          <p:nvPr/>
        </p:nvPicPr>
        <p:blipFill rotWithShape="1">
          <a:blip r:embed="rId5">
            <a:extLst>
              <a:ext uri="{28A0092B-C50C-407E-A947-70E740481C1C}">
                <a14:useLocalDpi xmlns:a14="http://schemas.microsoft.com/office/drawing/2010/main" val="0"/>
              </a:ext>
            </a:extLst>
          </a:blip>
          <a:srcRect l="21930" r="13505"/>
          <a:stretch/>
        </p:blipFill>
        <p:spPr>
          <a:xfrm>
            <a:off x="5550195" y="0"/>
            <a:ext cx="6641805" cy="6858000"/>
          </a:xfrm>
          <a:prstGeom prst="rect">
            <a:avLst/>
          </a:prstGeom>
        </p:spPr>
      </p:pic>
      <p:pic>
        <p:nvPicPr>
          <p:cNvPr id="7170" name="Picture 2" descr="Premium Vector | Uiux designer illustration concept">
            <a:extLst>
              <a:ext uri="{FF2B5EF4-FFF2-40B4-BE49-F238E27FC236}">
                <a16:creationId xmlns:a16="http://schemas.microsoft.com/office/drawing/2014/main" id="{EDC686A5-D872-BE6D-A289-C17BEC21B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625" y="4225192"/>
            <a:ext cx="3199292" cy="2131158"/>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a:extLst>
              <a:ext uri="{FF2B5EF4-FFF2-40B4-BE49-F238E27FC236}">
                <a16:creationId xmlns:a16="http://schemas.microsoft.com/office/drawing/2014/main" id="{57C2B683-3272-51C6-4CA3-A349BD4FB669}"/>
              </a:ext>
            </a:extLst>
          </p:cNvPr>
          <p:cNvSpPr>
            <a:spLocks noGrp="1"/>
          </p:cNvSpPr>
          <p:nvPr>
            <p:ph type="ftr" sz="quarter" idx="11"/>
          </p:nvPr>
        </p:nvSpPr>
        <p:spPr/>
        <p:txBody>
          <a:bodyPr/>
          <a:lstStyle/>
          <a:p>
            <a:r>
              <a:rPr lang="en-US"/>
              <a:t>The Corporation of the Township of King</a:t>
            </a:r>
            <a:endParaRPr lang="en-CA"/>
          </a:p>
        </p:txBody>
      </p:sp>
    </p:spTree>
    <p:extLst>
      <p:ext uri="{BB962C8B-B14F-4D97-AF65-F5344CB8AC3E}">
        <p14:creationId xmlns:p14="http://schemas.microsoft.com/office/powerpoint/2010/main" val="2509547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B3DD2-67A1-9843-CEF2-4B088832A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4CBAB-AE17-7CEA-8256-722A98E4137C}"/>
              </a:ext>
            </a:extLst>
          </p:cNvPr>
          <p:cNvSpPr>
            <a:spLocks noGrp="1"/>
          </p:cNvSpPr>
          <p:nvPr>
            <p:ph type="title"/>
          </p:nvPr>
        </p:nvSpPr>
        <p:spPr>
          <a:xfrm>
            <a:off x="2048254" y="-649915"/>
            <a:ext cx="10340390" cy="2434967"/>
          </a:xfrm>
        </p:spPr>
        <p:txBody>
          <a:bodyPr>
            <a:noAutofit/>
          </a:bodyPr>
          <a:lstStyle/>
          <a:p>
            <a:r>
              <a:rPr lang="en-CA" sz="3600" b="1" dirty="0">
                <a:latin typeface="Raleway" pitchFamily="2" charset="0"/>
              </a:rPr>
              <a:t>Online GIS Progress Dashboard</a:t>
            </a:r>
            <a:endParaRPr lang="en-CA" sz="3600" dirty="0">
              <a:latin typeface="Raleway" pitchFamily="2" charset="0"/>
            </a:endParaRPr>
          </a:p>
        </p:txBody>
      </p:sp>
      <p:sp>
        <p:nvSpPr>
          <p:cNvPr id="17" name="Date Placeholder 16">
            <a:extLst>
              <a:ext uri="{FF2B5EF4-FFF2-40B4-BE49-F238E27FC236}">
                <a16:creationId xmlns:a16="http://schemas.microsoft.com/office/drawing/2014/main" id="{B765581D-56C2-F3B4-0DB0-1924ADFA0D87}"/>
              </a:ext>
            </a:extLst>
          </p:cNvPr>
          <p:cNvSpPr>
            <a:spLocks noGrp="1"/>
          </p:cNvSpPr>
          <p:nvPr>
            <p:ph type="dt" sz="half" idx="10"/>
          </p:nvPr>
        </p:nvSpPr>
        <p:spPr/>
        <p:txBody>
          <a:bodyPr/>
          <a:lstStyle/>
          <a:p>
            <a:r>
              <a:rPr lang="en-US" dirty="0"/>
              <a:t>April 29, 2025</a:t>
            </a:r>
          </a:p>
        </p:txBody>
      </p:sp>
      <p:sp>
        <p:nvSpPr>
          <p:cNvPr id="19" name="Slide Number Placeholder 18">
            <a:extLst>
              <a:ext uri="{FF2B5EF4-FFF2-40B4-BE49-F238E27FC236}">
                <a16:creationId xmlns:a16="http://schemas.microsoft.com/office/drawing/2014/main" id="{764D6FC2-83DB-785B-C497-ED0D0495C76E}"/>
              </a:ext>
            </a:extLst>
          </p:cNvPr>
          <p:cNvSpPr>
            <a:spLocks noGrp="1"/>
          </p:cNvSpPr>
          <p:nvPr>
            <p:ph type="sldNum" sz="quarter" idx="12"/>
          </p:nvPr>
        </p:nvSpPr>
        <p:spPr/>
        <p:txBody>
          <a:bodyPr/>
          <a:lstStyle/>
          <a:p>
            <a:fld id="{6145A6C7-802C-4219-8E5C-90BE8300A255}" type="slidenum">
              <a:rPr lang="en-CA" smtClean="0"/>
              <a:t>29</a:t>
            </a:fld>
            <a:endParaRPr lang="en-CA"/>
          </a:p>
        </p:txBody>
      </p:sp>
      <p:pic>
        <p:nvPicPr>
          <p:cNvPr id="7" name="Picture 6" descr="A picture containing drawing&#10;&#10;Description automatically generated">
            <a:extLst>
              <a:ext uri="{FF2B5EF4-FFF2-40B4-BE49-F238E27FC236}">
                <a16:creationId xmlns:a16="http://schemas.microsoft.com/office/drawing/2014/main" id="{850A2109-78FD-724C-A48B-E43ACB5314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pic>
        <p:nvPicPr>
          <p:cNvPr id="7170" name="Picture 2" descr="Premium Vector | Uiux designer illustration concept">
            <a:extLst>
              <a:ext uri="{FF2B5EF4-FFF2-40B4-BE49-F238E27FC236}">
                <a16:creationId xmlns:a16="http://schemas.microsoft.com/office/drawing/2014/main" id="{DE6A5E2D-D066-C13B-640D-AB9CEE347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25" y="4225192"/>
            <a:ext cx="3199292" cy="2131158"/>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a:extLst>
              <a:ext uri="{FF2B5EF4-FFF2-40B4-BE49-F238E27FC236}">
                <a16:creationId xmlns:a16="http://schemas.microsoft.com/office/drawing/2014/main" id="{32AC9E04-5C4E-F425-0717-5879B4234513}"/>
              </a:ext>
            </a:extLst>
          </p:cNvPr>
          <p:cNvSpPr>
            <a:spLocks noGrp="1"/>
          </p:cNvSpPr>
          <p:nvPr>
            <p:ph type="ftr" sz="quarter" idx="11"/>
          </p:nvPr>
        </p:nvSpPr>
        <p:spPr/>
        <p:txBody>
          <a:bodyPr/>
          <a:lstStyle/>
          <a:p>
            <a:r>
              <a:rPr lang="en-US"/>
              <a:t>The Corporation of the Township of King</a:t>
            </a:r>
            <a:endParaRPr lang="en-CA"/>
          </a:p>
        </p:txBody>
      </p:sp>
      <p:pic>
        <p:nvPicPr>
          <p:cNvPr id="5" name="Picture 4">
            <a:extLst>
              <a:ext uri="{FF2B5EF4-FFF2-40B4-BE49-F238E27FC236}">
                <a16:creationId xmlns:a16="http://schemas.microsoft.com/office/drawing/2014/main" id="{19F27B69-D510-6CD5-ACDC-D49396D7095E}"/>
              </a:ext>
            </a:extLst>
          </p:cNvPr>
          <p:cNvPicPr>
            <a:picLocks noChangeAspect="1"/>
          </p:cNvPicPr>
          <p:nvPr/>
        </p:nvPicPr>
        <p:blipFill>
          <a:blip r:embed="rId6"/>
          <a:stretch>
            <a:fillRect/>
          </a:stretch>
        </p:blipFill>
        <p:spPr>
          <a:xfrm>
            <a:off x="0" y="944976"/>
            <a:ext cx="12192000" cy="5913024"/>
          </a:xfrm>
          <a:prstGeom prst="rect">
            <a:avLst/>
          </a:prstGeom>
        </p:spPr>
      </p:pic>
    </p:spTree>
    <p:extLst>
      <p:ext uri="{BB962C8B-B14F-4D97-AF65-F5344CB8AC3E}">
        <p14:creationId xmlns:p14="http://schemas.microsoft.com/office/powerpoint/2010/main" val="162758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fect K gradient.jpg">
            <a:extLst>
              <a:ext uri="{FF2B5EF4-FFF2-40B4-BE49-F238E27FC236}">
                <a16:creationId xmlns:a16="http://schemas.microsoft.com/office/drawing/2014/main" id="{6E7502BE-6ABF-BF34-9F24-6C200EF97CA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295" b="89729" l="4433" r="97526">
                        <a14:foregroundMark x1="50722" y1="6783" x2="50722" y2="6783"/>
                        <a14:foregroundMark x1="67526" y1="3682" x2="67526" y2="3682"/>
                        <a14:foregroundMark x1="82474" y1="8915" x2="82474" y2="8915"/>
                        <a14:foregroundMark x1="94433" y1="57558" x2="94433" y2="57558"/>
                        <a14:foregroundMark x1="97526" y1="50194" x2="97526" y2="50194"/>
                        <a14:foregroundMark x1="40103" y1="20543" x2="40103" y2="20543"/>
                        <a14:foregroundMark x1="18247" y1="19574" x2="18247" y2="19574"/>
                        <a14:foregroundMark x1="28247" y1="59690" x2="28247" y2="59690"/>
                        <a14:foregroundMark x1="13196" y1="20543" x2="13196" y2="20543"/>
                        <a14:foregroundMark x1="4433" y1="5814" x2="4433" y2="5814"/>
                        <a14:foregroundMark x1="19485" y1="21705" x2="19485" y2="21705"/>
                      </a14:backgroundRemoval>
                    </a14:imgEffect>
                  </a14:imgLayer>
                </a14:imgProps>
              </a:ext>
            </a:extLst>
          </a:blip>
          <a:stretch>
            <a:fillRect/>
          </a:stretch>
        </p:blipFill>
        <p:spPr>
          <a:xfrm>
            <a:off x="286999" y="293764"/>
            <a:ext cx="1541800" cy="911304"/>
          </a:xfrm>
          <a:prstGeom prst="rect">
            <a:avLst/>
          </a:prstGeom>
        </p:spPr>
      </p:pic>
      <p:cxnSp>
        <p:nvCxnSpPr>
          <p:cNvPr id="5" name="Straight Connector 4">
            <a:extLst>
              <a:ext uri="{FF2B5EF4-FFF2-40B4-BE49-F238E27FC236}">
                <a16:creationId xmlns:a16="http://schemas.microsoft.com/office/drawing/2014/main" id="{F79A03CC-EE9C-D4EB-69FF-63BDA4FA2BA9}"/>
              </a:ext>
            </a:extLst>
          </p:cNvPr>
          <p:cNvCxnSpPr>
            <a:cxnSpLocks/>
          </p:cNvCxnSpPr>
          <p:nvPr/>
        </p:nvCxnSpPr>
        <p:spPr>
          <a:xfrm>
            <a:off x="4074252" y="1106813"/>
            <a:ext cx="0" cy="4953645"/>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3166C13-6D7B-132B-94B9-22A08471D5BA}"/>
              </a:ext>
            </a:extLst>
          </p:cNvPr>
          <p:cNvSpPr>
            <a:spLocks noGrp="1"/>
          </p:cNvSpPr>
          <p:nvPr>
            <p:ph type="title"/>
          </p:nvPr>
        </p:nvSpPr>
        <p:spPr>
          <a:xfrm>
            <a:off x="-132491" y="2326185"/>
            <a:ext cx="4508638" cy="883378"/>
          </a:xfrm>
        </p:spPr>
        <p:txBody>
          <a:bodyPr>
            <a:noAutofit/>
          </a:bodyPr>
          <a:lstStyle/>
          <a:p>
            <a:pPr algn="ctr"/>
            <a:r>
              <a:rPr lang="en-CA" sz="3600" b="1" dirty="0">
                <a:latin typeface="Raleway" pitchFamily="2" charset="0"/>
                <a:cs typeface="Arial" panose="020B0604020202020204" pitchFamily="34" charset="0"/>
              </a:rPr>
              <a:t>Governance</a:t>
            </a:r>
            <a:r>
              <a:rPr lang="en-CA" sz="3600" b="1" dirty="0">
                <a:latin typeface="Arial" panose="020B0604020202020204" pitchFamily="34" charset="0"/>
                <a:cs typeface="Arial" panose="020B0604020202020204" pitchFamily="34" charset="0"/>
              </a:rPr>
              <a:t> </a:t>
            </a:r>
            <a:r>
              <a:rPr lang="en-CA" sz="3600" b="1" dirty="0">
                <a:latin typeface="Raleway" pitchFamily="2" charset="0"/>
                <a:cs typeface="Arial" panose="020B0604020202020204" pitchFamily="34" charset="0"/>
              </a:rPr>
              <a:t>Framework</a:t>
            </a:r>
            <a:endParaRPr lang="en-CA" sz="3600" dirty="0">
              <a:latin typeface="Raleway"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75725757-881C-C412-E3BB-F1F4F5ECE8E7}"/>
              </a:ext>
            </a:extLst>
          </p:cNvPr>
          <p:cNvSpPr>
            <a:spLocks noGrp="1"/>
          </p:cNvSpPr>
          <p:nvPr>
            <p:ph type="dt" sz="half" idx="10"/>
          </p:nvPr>
        </p:nvSpPr>
        <p:spPr/>
        <p:txBody>
          <a:bodyPr/>
          <a:lstStyle/>
          <a:p>
            <a:r>
              <a:rPr lang="en-US" dirty="0"/>
              <a:t>April 29, 2025</a:t>
            </a:r>
            <a:endParaRPr lang="en-CA" dirty="0"/>
          </a:p>
        </p:txBody>
      </p:sp>
      <p:sp>
        <p:nvSpPr>
          <p:cNvPr id="3" name="Footer Placeholder 2">
            <a:extLst>
              <a:ext uri="{FF2B5EF4-FFF2-40B4-BE49-F238E27FC236}">
                <a16:creationId xmlns:a16="http://schemas.microsoft.com/office/drawing/2014/main" id="{150FD890-C2B9-2EE1-086F-C49334F12F8F}"/>
              </a:ext>
            </a:extLst>
          </p:cNvPr>
          <p:cNvSpPr>
            <a:spLocks noGrp="1"/>
          </p:cNvSpPr>
          <p:nvPr>
            <p:ph type="ftr" sz="quarter" idx="11"/>
          </p:nvPr>
        </p:nvSpPr>
        <p:spPr/>
        <p:txBody>
          <a:bodyPr/>
          <a:lstStyle/>
          <a:p>
            <a:r>
              <a:rPr lang="en-US"/>
              <a:t>The Corporation of the Township of King</a:t>
            </a:r>
            <a:endParaRPr lang="en-CA"/>
          </a:p>
        </p:txBody>
      </p:sp>
      <p:sp>
        <p:nvSpPr>
          <p:cNvPr id="7" name="Slide Number Placeholder 6">
            <a:extLst>
              <a:ext uri="{FF2B5EF4-FFF2-40B4-BE49-F238E27FC236}">
                <a16:creationId xmlns:a16="http://schemas.microsoft.com/office/drawing/2014/main" id="{AEA8C016-6174-6E6E-98CB-0AB168D32AA7}"/>
              </a:ext>
            </a:extLst>
          </p:cNvPr>
          <p:cNvSpPr>
            <a:spLocks noGrp="1"/>
          </p:cNvSpPr>
          <p:nvPr>
            <p:ph type="sldNum" sz="quarter" idx="12"/>
          </p:nvPr>
        </p:nvSpPr>
        <p:spPr/>
        <p:txBody>
          <a:bodyPr/>
          <a:lstStyle/>
          <a:p>
            <a:fld id="{C86963B8-CB03-42E2-8DF0-358B0EA2CBD2}" type="slidenum">
              <a:rPr lang="en-CA" smtClean="0"/>
              <a:t>3</a:t>
            </a:fld>
            <a:endParaRPr lang="en-CA"/>
          </a:p>
        </p:txBody>
      </p:sp>
      <p:graphicFrame>
        <p:nvGraphicFramePr>
          <p:cNvPr id="9" name="Diagram 8">
            <a:extLst>
              <a:ext uri="{FF2B5EF4-FFF2-40B4-BE49-F238E27FC236}">
                <a16:creationId xmlns:a16="http://schemas.microsoft.com/office/drawing/2014/main" id="{352A717C-DC36-4CC6-EA69-33FB5E5BBCCA}"/>
              </a:ext>
            </a:extLst>
          </p:cNvPr>
          <p:cNvGraphicFramePr/>
          <p:nvPr>
            <p:extLst>
              <p:ext uri="{D42A27DB-BD31-4B8C-83A1-F6EECF244321}">
                <p14:modId xmlns:p14="http://schemas.microsoft.com/office/powerpoint/2010/main" val="1548531696"/>
              </p:ext>
            </p:extLst>
          </p:nvPr>
        </p:nvGraphicFramePr>
        <p:xfrm>
          <a:off x="4961582" y="454746"/>
          <a:ext cx="6484293" cy="55096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Arrow Connector 9">
            <a:extLst>
              <a:ext uri="{FF2B5EF4-FFF2-40B4-BE49-F238E27FC236}">
                <a16:creationId xmlns:a16="http://schemas.microsoft.com/office/drawing/2014/main" id="{AC8090BF-9C1F-3218-56A1-734B08618715}"/>
              </a:ext>
            </a:extLst>
          </p:cNvPr>
          <p:cNvCxnSpPr>
            <a:cxnSpLocks/>
          </p:cNvCxnSpPr>
          <p:nvPr/>
        </p:nvCxnSpPr>
        <p:spPr>
          <a:xfrm>
            <a:off x="9071677" y="474398"/>
            <a:ext cx="2607705" cy="528840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329E8C-49F9-B4BE-18DE-54D03BEF6B32}"/>
              </a:ext>
            </a:extLst>
          </p:cNvPr>
          <p:cNvSpPr txBox="1"/>
          <p:nvPr/>
        </p:nvSpPr>
        <p:spPr>
          <a:xfrm rot="3786509">
            <a:off x="9023975" y="894448"/>
            <a:ext cx="1382554" cy="424732"/>
          </a:xfrm>
          <a:prstGeom prst="rect">
            <a:avLst/>
          </a:prstGeom>
          <a:noFill/>
        </p:spPr>
        <p:txBody>
          <a:bodyPr wrap="square" rtlCol="0">
            <a:spAutoFit/>
          </a:bodyPr>
          <a:lstStyle/>
          <a:p>
            <a:pPr defTabSz="1097280"/>
            <a:r>
              <a:rPr lang="en-CA" sz="2160" b="1" dirty="0">
                <a:solidFill>
                  <a:prstClr val="black"/>
                </a:solidFill>
                <a:latin typeface="Raleway" pitchFamily="2" charset="0"/>
                <a:cs typeface="Arial" panose="020B0604020202020204" pitchFamily="34" charset="0"/>
              </a:rPr>
              <a:t>Council</a:t>
            </a:r>
          </a:p>
        </p:txBody>
      </p:sp>
      <p:sp>
        <p:nvSpPr>
          <p:cNvPr id="12" name="TextBox 11">
            <a:extLst>
              <a:ext uri="{FF2B5EF4-FFF2-40B4-BE49-F238E27FC236}">
                <a16:creationId xmlns:a16="http://schemas.microsoft.com/office/drawing/2014/main" id="{5FBA1855-9224-E465-BAEC-14EF05800664}"/>
              </a:ext>
            </a:extLst>
          </p:cNvPr>
          <p:cNvSpPr txBox="1"/>
          <p:nvPr/>
        </p:nvSpPr>
        <p:spPr>
          <a:xfrm rot="3801121">
            <a:off x="10933699" y="4837344"/>
            <a:ext cx="1382554" cy="424732"/>
          </a:xfrm>
          <a:prstGeom prst="rect">
            <a:avLst/>
          </a:prstGeom>
          <a:noFill/>
        </p:spPr>
        <p:txBody>
          <a:bodyPr wrap="square" rtlCol="0">
            <a:spAutoFit/>
          </a:bodyPr>
          <a:lstStyle/>
          <a:p>
            <a:pPr defTabSz="1097280"/>
            <a:r>
              <a:rPr lang="en-CA" sz="2160" b="1" dirty="0">
                <a:solidFill>
                  <a:prstClr val="black"/>
                </a:solidFill>
                <a:latin typeface="Raleway" pitchFamily="2" charset="0"/>
                <a:cs typeface="Arial" panose="020B0604020202020204" pitchFamily="34" charset="0"/>
              </a:rPr>
              <a:t>Staff</a:t>
            </a:r>
          </a:p>
        </p:txBody>
      </p:sp>
      <p:pic>
        <p:nvPicPr>
          <p:cNvPr id="8" name="Picture 7">
            <a:extLst>
              <a:ext uri="{FF2B5EF4-FFF2-40B4-BE49-F238E27FC236}">
                <a16:creationId xmlns:a16="http://schemas.microsoft.com/office/drawing/2014/main" id="{F58AB453-838E-EB04-2632-A61DA5D37003}"/>
              </a:ext>
            </a:extLst>
          </p:cNvPr>
          <p:cNvPicPr>
            <a:picLocks noChangeAspect="1"/>
          </p:cNvPicPr>
          <p:nvPr/>
        </p:nvPicPr>
        <p:blipFill>
          <a:blip r:embed="rId10"/>
          <a:stretch>
            <a:fillRect/>
          </a:stretch>
        </p:blipFill>
        <p:spPr>
          <a:xfrm>
            <a:off x="395206" y="3522724"/>
            <a:ext cx="3524546" cy="1954204"/>
          </a:xfrm>
          <a:prstGeom prst="rect">
            <a:avLst/>
          </a:prstGeom>
        </p:spPr>
      </p:pic>
      <p:cxnSp>
        <p:nvCxnSpPr>
          <p:cNvPr id="13" name="Straight Arrow Connector 12">
            <a:extLst>
              <a:ext uri="{FF2B5EF4-FFF2-40B4-BE49-F238E27FC236}">
                <a16:creationId xmlns:a16="http://schemas.microsoft.com/office/drawing/2014/main" id="{CF90C37D-9A68-4EEF-5F18-67D90A626A5D}"/>
              </a:ext>
            </a:extLst>
          </p:cNvPr>
          <p:cNvCxnSpPr/>
          <p:nvPr/>
        </p:nvCxnSpPr>
        <p:spPr>
          <a:xfrm>
            <a:off x="4074252" y="2891750"/>
            <a:ext cx="1648325" cy="0"/>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6147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DBB9-C253-E9BB-341B-3A58027D4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01B5F-BF57-9D9D-298C-3D885F4D7D0B}"/>
              </a:ext>
            </a:extLst>
          </p:cNvPr>
          <p:cNvSpPr>
            <a:spLocks noGrp="1"/>
          </p:cNvSpPr>
          <p:nvPr>
            <p:ph type="title"/>
          </p:nvPr>
        </p:nvSpPr>
        <p:spPr>
          <a:xfrm>
            <a:off x="2048254" y="-649915"/>
            <a:ext cx="10340390" cy="2434967"/>
          </a:xfrm>
        </p:spPr>
        <p:txBody>
          <a:bodyPr>
            <a:noAutofit/>
          </a:bodyPr>
          <a:lstStyle/>
          <a:p>
            <a:r>
              <a:rPr lang="en-CA" sz="3600" b="1" dirty="0">
                <a:latin typeface="Raleway" pitchFamily="2" charset="0"/>
              </a:rPr>
              <a:t>Online GIS Progress Dashboard</a:t>
            </a:r>
            <a:endParaRPr lang="en-CA" sz="3600" dirty="0">
              <a:latin typeface="Raleway" pitchFamily="2" charset="0"/>
            </a:endParaRPr>
          </a:p>
        </p:txBody>
      </p:sp>
      <p:sp>
        <p:nvSpPr>
          <p:cNvPr id="17" name="Date Placeholder 16">
            <a:extLst>
              <a:ext uri="{FF2B5EF4-FFF2-40B4-BE49-F238E27FC236}">
                <a16:creationId xmlns:a16="http://schemas.microsoft.com/office/drawing/2014/main" id="{45D57DC1-F774-59B8-7D92-5C1D5BADB789}"/>
              </a:ext>
            </a:extLst>
          </p:cNvPr>
          <p:cNvSpPr>
            <a:spLocks noGrp="1"/>
          </p:cNvSpPr>
          <p:nvPr>
            <p:ph type="dt" sz="half" idx="10"/>
          </p:nvPr>
        </p:nvSpPr>
        <p:spPr/>
        <p:txBody>
          <a:bodyPr/>
          <a:lstStyle/>
          <a:p>
            <a:r>
              <a:rPr lang="en-US" dirty="0"/>
              <a:t>April 29, 2025</a:t>
            </a:r>
          </a:p>
        </p:txBody>
      </p:sp>
      <p:sp>
        <p:nvSpPr>
          <p:cNvPr id="19" name="Slide Number Placeholder 18">
            <a:extLst>
              <a:ext uri="{FF2B5EF4-FFF2-40B4-BE49-F238E27FC236}">
                <a16:creationId xmlns:a16="http://schemas.microsoft.com/office/drawing/2014/main" id="{95CE44F6-AF68-0A2F-32E5-41D26AF61BD4}"/>
              </a:ext>
            </a:extLst>
          </p:cNvPr>
          <p:cNvSpPr>
            <a:spLocks noGrp="1"/>
          </p:cNvSpPr>
          <p:nvPr>
            <p:ph type="sldNum" sz="quarter" idx="12"/>
          </p:nvPr>
        </p:nvSpPr>
        <p:spPr/>
        <p:txBody>
          <a:bodyPr/>
          <a:lstStyle/>
          <a:p>
            <a:fld id="{6145A6C7-802C-4219-8E5C-90BE8300A255}" type="slidenum">
              <a:rPr lang="en-CA" smtClean="0"/>
              <a:t>30</a:t>
            </a:fld>
            <a:endParaRPr lang="en-CA"/>
          </a:p>
        </p:txBody>
      </p:sp>
      <p:pic>
        <p:nvPicPr>
          <p:cNvPr id="7" name="Picture 6" descr="A picture containing drawing&#10;&#10;Description automatically generated">
            <a:extLst>
              <a:ext uri="{FF2B5EF4-FFF2-40B4-BE49-F238E27FC236}">
                <a16:creationId xmlns:a16="http://schemas.microsoft.com/office/drawing/2014/main" id="{773F75EE-017A-F954-8DC6-12D8F27237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pic>
        <p:nvPicPr>
          <p:cNvPr id="7170" name="Picture 2" descr="Premium Vector | Uiux designer illustration concept">
            <a:extLst>
              <a:ext uri="{FF2B5EF4-FFF2-40B4-BE49-F238E27FC236}">
                <a16:creationId xmlns:a16="http://schemas.microsoft.com/office/drawing/2014/main" id="{C7D3416A-214E-D245-3058-565321E61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25" y="4225192"/>
            <a:ext cx="3199292" cy="2131158"/>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a:extLst>
              <a:ext uri="{FF2B5EF4-FFF2-40B4-BE49-F238E27FC236}">
                <a16:creationId xmlns:a16="http://schemas.microsoft.com/office/drawing/2014/main" id="{81F7425C-884B-9DFC-C7E4-E4D42CED4033}"/>
              </a:ext>
            </a:extLst>
          </p:cNvPr>
          <p:cNvSpPr>
            <a:spLocks noGrp="1"/>
          </p:cNvSpPr>
          <p:nvPr>
            <p:ph type="ftr" sz="quarter" idx="11"/>
          </p:nvPr>
        </p:nvSpPr>
        <p:spPr/>
        <p:txBody>
          <a:bodyPr/>
          <a:lstStyle/>
          <a:p>
            <a:r>
              <a:rPr lang="en-US"/>
              <a:t>The Corporation of the Township of King</a:t>
            </a:r>
            <a:endParaRPr lang="en-CA"/>
          </a:p>
        </p:txBody>
      </p:sp>
      <p:pic>
        <p:nvPicPr>
          <p:cNvPr id="4" name="Picture 3">
            <a:extLst>
              <a:ext uri="{FF2B5EF4-FFF2-40B4-BE49-F238E27FC236}">
                <a16:creationId xmlns:a16="http://schemas.microsoft.com/office/drawing/2014/main" id="{4F12220B-B62B-03A0-0F85-501D58B767F5}"/>
              </a:ext>
            </a:extLst>
          </p:cNvPr>
          <p:cNvPicPr>
            <a:picLocks noChangeAspect="1"/>
          </p:cNvPicPr>
          <p:nvPr/>
        </p:nvPicPr>
        <p:blipFill>
          <a:blip r:embed="rId6"/>
          <a:stretch>
            <a:fillRect/>
          </a:stretch>
        </p:blipFill>
        <p:spPr>
          <a:xfrm>
            <a:off x="0" y="1020116"/>
            <a:ext cx="12192000" cy="5837884"/>
          </a:xfrm>
          <a:prstGeom prst="rect">
            <a:avLst/>
          </a:prstGeom>
        </p:spPr>
      </p:pic>
    </p:spTree>
    <p:extLst>
      <p:ext uri="{BB962C8B-B14F-4D97-AF65-F5344CB8AC3E}">
        <p14:creationId xmlns:p14="http://schemas.microsoft.com/office/powerpoint/2010/main" val="418267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63060-C9D6-76CA-0A64-9598BDCCF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FEEAC-3EE2-91C6-D960-1961AE20397A}"/>
              </a:ext>
            </a:extLst>
          </p:cNvPr>
          <p:cNvSpPr>
            <a:spLocks noGrp="1"/>
          </p:cNvSpPr>
          <p:nvPr>
            <p:ph type="title"/>
          </p:nvPr>
        </p:nvSpPr>
        <p:spPr>
          <a:xfrm>
            <a:off x="2048254" y="-649915"/>
            <a:ext cx="10340390" cy="2434967"/>
          </a:xfrm>
        </p:spPr>
        <p:txBody>
          <a:bodyPr>
            <a:noAutofit/>
          </a:bodyPr>
          <a:lstStyle/>
          <a:p>
            <a:r>
              <a:rPr lang="en-CA" sz="3600" b="1" dirty="0">
                <a:latin typeface="Raleway" pitchFamily="2" charset="0"/>
              </a:rPr>
              <a:t>Online GIS Progress Dashboard</a:t>
            </a:r>
            <a:endParaRPr lang="en-CA" sz="3600" dirty="0">
              <a:latin typeface="Raleway" pitchFamily="2" charset="0"/>
            </a:endParaRPr>
          </a:p>
        </p:txBody>
      </p:sp>
      <p:sp>
        <p:nvSpPr>
          <p:cNvPr id="17" name="Date Placeholder 16">
            <a:extLst>
              <a:ext uri="{FF2B5EF4-FFF2-40B4-BE49-F238E27FC236}">
                <a16:creationId xmlns:a16="http://schemas.microsoft.com/office/drawing/2014/main" id="{BC6BD40A-A0EC-A073-382C-C0B5AC80458C}"/>
              </a:ext>
            </a:extLst>
          </p:cNvPr>
          <p:cNvSpPr>
            <a:spLocks noGrp="1"/>
          </p:cNvSpPr>
          <p:nvPr>
            <p:ph type="dt" sz="half" idx="10"/>
          </p:nvPr>
        </p:nvSpPr>
        <p:spPr/>
        <p:txBody>
          <a:bodyPr/>
          <a:lstStyle/>
          <a:p>
            <a:r>
              <a:rPr lang="en-US" dirty="0"/>
              <a:t>April 29, 2025</a:t>
            </a:r>
          </a:p>
        </p:txBody>
      </p:sp>
      <p:sp>
        <p:nvSpPr>
          <p:cNvPr id="19" name="Slide Number Placeholder 18">
            <a:extLst>
              <a:ext uri="{FF2B5EF4-FFF2-40B4-BE49-F238E27FC236}">
                <a16:creationId xmlns:a16="http://schemas.microsoft.com/office/drawing/2014/main" id="{19EE0C05-6466-82D3-688C-C38F27312E12}"/>
              </a:ext>
            </a:extLst>
          </p:cNvPr>
          <p:cNvSpPr>
            <a:spLocks noGrp="1"/>
          </p:cNvSpPr>
          <p:nvPr>
            <p:ph type="sldNum" sz="quarter" idx="12"/>
          </p:nvPr>
        </p:nvSpPr>
        <p:spPr/>
        <p:txBody>
          <a:bodyPr/>
          <a:lstStyle/>
          <a:p>
            <a:fld id="{6145A6C7-802C-4219-8E5C-90BE8300A255}" type="slidenum">
              <a:rPr lang="en-CA" smtClean="0"/>
              <a:t>31</a:t>
            </a:fld>
            <a:endParaRPr lang="en-CA"/>
          </a:p>
        </p:txBody>
      </p:sp>
      <p:pic>
        <p:nvPicPr>
          <p:cNvPr id="7" name="Picture 6" descr="A picture containing drawing&#10;&#10;Description automatically generated">
            <a:extLst>
              <a:ext uri="{FF2B5EF4-FFF2-40B4-BE49-F238E27FC236}">
                <a16:creationId xmlns:a16="http://schemas.microsoft.com/office/drawing/2014/main" id="{94D86A96-8F73-244C-4B28-78362D994E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pic>
        <p:nvPicPr>
          <p:cNvPr id="7170" name="Picture 2" descr="Premium Vector | Uiux designer illustration concept">
            <a:extLst>
              <a:ext uri="{FF2B5EF4-FFF2-40B4-BE49-F238E27FC236}">
                <a16:creationId xmlns:a16="http://schemas.microsoft.com/office/drawing/2014/main" id="{CA1D68E8-D9AB-2F26-4AC9-ACEA73AA2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625" y="4225192"/>
            <a:ext cx="3199292" cy="2131158"/>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a:extLst>
              <a:ext uri="{FF2B5EF4-FFF2-40B4-BE49-F238E27FC236}">
                <a16:creationId xmlns:a16="http://schemas.microsoft.com/office/drawing/2014/main" id="{46137054-564B-1177-680C-B076B7A4DD5B}"/>
              </a:ext>
            </a:extLst>
          </p:cNvPr>
          <p:cNvSpPr>
            <a:spLocks noGrp="1"/>
          </p:cNvSpPr>
          <p:nvPr>
            <p:ph type="ftr" sz="quarter" idx="11"/>
          </p:nvPr>
        </p:nvSpPr>
        <p:spPr/>
        <p:txBody>
          <a:bodyPr/>
          <a:lstStyle/>
          <a:p>
            <a:r>
              <a:rPr lang="en-US"/>
              <a:t>The Corporation of the Township of King</a:t>
            </a:r>
            <a:endParaRPr lang="en-CA"/>
          </a:p>
        </p:txBody>
      </p:sp>
      <p:pic>
        <p:nvPicPr>
          <p:cNvPr id="5" name="Picture 4">
            <a:extLst>
              <a:ext uri="{FF2B5EF4-FFF2-40B4-BE49-F238E27FC236}">
                <a16:creationId xmlns:a16="http://schemas.microsoft.com/office/drawing/2014/main" id="{52DC459B-C5FD-992C-25A3-65F65388F9D0}"/>
              </a:ext>
            </a:extLst>
          </p:cNvPr>
          <p:cNvPicPr>
            <a:picLocks noChangeAspect="1"/>
          </p:cNvPicPr>
          <p:nvPr/>
        </p:nvPicPr>
        <p:blipFill>
          <a:blip r:embed="rId6"/>
          <a:stretch>
            <a:fillRect/>
          </a:stretch>
        </p:blipFill>
        <p:spPr>
          <a:xfrm>
            <a:off x="0" y="1000498"/>
            <a:ext cx="12192000" cy="5857502"/>
          </a:xfrm>
          <a:prstGeom prst="rect">
            <a:avLst/>
          </a:prstGeom>
        </p:spPr>
      </p:pic>
    </p:spTree>
    <p:extLst>
      <p:ext uri="{BB962C8B-B14F-4D97-AF65-F5344CB8AC3E}">
        <p14:creationId xmlns:p14="http://schemas.microsoft.com/office/powerpoint/2010/main" val="962450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1" descr="A building with flags in front of it&#10;&#10;Description automatically generated with low confidence">
            <a:extLst>
              <a:ext uri="{FF2B5EF4-FFF2-40B4-BE49-F238E27FC236}">
                <a16:creationId xmlns:a16="http://schemas.microsoft.com/office/drawing/2014/main" id="{AFE35E06-4069-6FEE-FA59-E76B8D2F0717}"/>
              </a:ext>
            </a:extLst>
          </p:cNvPr>
          <p:cNvPicPr>
            <a:picLocks noChangeAspect="1"/>
          </p:cNvPicPr>
          <p:nvPr/>
        </p:nvPicPr>
        <p:blipFill rotWithShape="1">
          <a:blip r:embed="rId3" cstate="print">
            <a:alphaModFix amt="35000"/>
            <a:extLst>
              <a:ext uri="{BEBA8EAE-BF5A-486C-A8C5-ECC9F3942E4B}">
                <a14:imgProps xmlns:a14="http://schemas.microsoft.com/office/drawing/2010/main">
                  <a14:imgLayer r:embed="rId4">
                    <a14:imgEffect>
                      <a14:colorTemperature colorTemp="5620"/>
                    </a14:imgEffect>
                    <a14:imgEffect>
                      <a14:brightnessContrast contrast="-20000"/>
                    </a14:imgEffect>
                  </a14:imgLayer>
                </a14:imgProps>
              </a:ext>
              <a:ext uri="{28A0092B-C50C-407E-A947-70E740481C1C}">
                <a14:useLocalDpi xmlns:a14="http://schemas.microsoft.com/office/drawing/2010/main" val="0"/>
              </a:ext>
            </a:extLst>
          </a:blip>
          <a:srcRect t="25000"/>
          <a:stretch/>
        </p:blipFill>
        <p:spPr>
          <a:xfrm>
            <a:off x="0" y="10"/>
            <a:ext cx="12191999" cy="6857990"/>
          </a:xfrm>
          <a:prstGeom prst="rect">
            <a:avLst/>
          </a:prstGeom>
        </p:spPr>
      </p:pic>
      <p:sp>
        <p:nvSpPr>
          <p:cNvPr id="3" name="Date Placeholder 2">
            <a:extLst>
              <a:ext uri="{FF2B5EF4-FFF2-40B4-BE49-F238E27FC236}">
                <a16:creationId xmlns:a16="http://schemas.microsoft.com/office/drawing/2014/main" id="{F824F04C-795C-466F-3EFD-19EB4993DADD}"/>
              </a:ext>
            </a:extLst>
          </p:cNvPr>
          <p:cNvSpPr>
            <a:spLocks noGrp="1"/>
          </p:cNvSpPr>
          <p:nvPr>
            <p:ph type="dt" sz="half" idx="10"/>
          </p:nvPr>
        </p:nvSpPr>
        <p:spPr/>
        <p:txBody>
          <a:bodyPr/>
          <a:lstStyle/>
          <a:p>
            <a:r>
              <a:rPr lang="en-US" dirty="0"/>
              <a:t>April 29, 2025</a:t>
            </a:r>
          </a:p>
        </p:txBody>
      </p:sp>
      <p:sp>
        <p:nvSpPr>
          <p:cNvPr id="4" name="Footer Placeholder 3">
            <a:extLst>
              <a:ext uri="{FF2B5EF4-FFF2-40B4-BE49-F238E27FC236}">
                <a16:creationId xmlns:a16="http://schemas.microsoft.com/office/drawing/2014/main" id="{A4AAF685-1480-6C1A-E155-CB8985EF5AEF}"/>
              </a:ext>
            </a:extLst>
          </p:cNvPr>
          <p:cNvSpPr>
            <a:spLocks noGrp="1"/>
          </p:cNvSpPr>
          <p:nvPr>
            <p:ph type="ftr" sz="quarter" idx="11"/>
          </p:nvPr>
        </p:nvSpPr>
        <p:spPr/>
        <p:txBody>
          <a:bodyPr/>
          <a:lstStyle/>
          <a:p>
            <a:r>
              <a:rPr lang="en-US"/>
              <a:t>The Corporation of the Township of King</a:t>
            </a:r>
            <a:endParaRPr lang="en-CA"/>
          </a:p>
        </p:txBody>
      </p:sp>
      <p:sp>
        <p:nvSpPr>
          <p:cNvPr id="2" name="Slide Number Placeholder 1">
            <a:extLst>
              <a:ext uri="{FF2B5EF4-FFF2-40B4-BE49-F238E27FC236}">
                <a16:creationId xmlns:a16="http://schemas.microsoft.com/office/drawing/2014/main" id="{07453864-4798-0787-B5B6-5ABBD2C6CCBA}"/>
              </a:ext>
            </a:extLst>
          </p:cNvPr>
          <p:cNvSpPr>
            <a:spLocks noGrp="1"/>
          </p:cNvSpPr>
          <p:nvPr>
            <p:ph type="sldNum" sz="quarter" idx="12"/>
          </p:nvPr>
        </p:nvSpPr>
        <p:spPr/>
        <p:txBody>
          <a:bodyPr/>
          <a:lstStyle/>
          <a:p>
            <a:fld id="{9AEC00EE-6472-440A-8C3D-28F1B7253B92}" type="slidenum">
              <a:rPr lang="en-CA" smtClean="0"/>
              <a:t>32</a:t>
            </a:fld>
            <a:endParaRPr lang="en-CA"/>
          </a:p>
        </p:txBody>
      </p:sp>
      <p:sp>
        <p:nvSpPr>
          <p:cNvPr id="7" name="Title 1">
            <a:extLst>
              <a:ext uri="{FF2B5EF4-FFF2-40B4-BE49-F238E27FC236}">
                <a16:creationId xmlns:a16="http://schemas.microsoft.com/office/drawing/2014/main" id="{6326E781-ABA1-5D01-1E19-11F14A80E881}"/>
              </a:ext>
            </a:extLst>
          </p:cNvPr>
          <p:cNvSpPr txBox="1">
            <a:spLocks/>
          </p:cNvSpPr>
          <p:nvPr/>
        </p:nvSpPr>
        <p:spPr>
          <a:xfrm>
            <a:off x="6096000" y="4043744"/>
            <a:ext cx="5776896" cy="609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CA" sz="7200" b="1">
                <a:latin typeface="Raleway" pitchFamily="2" charset="0"/>
                <a:cs typeface="Arial" panose="020B0604020202020204" pitchFamily="34" charset="0"/>
              </a:rPr>
              <a:t>Concluding Remarks</a:t>
            </a:r>
            <a:endParaRPr lang="en-CA" sz="7200">
              <a:latin typeface="Raleway" pitchFamily="2" charset="0"/>
              <a:cs typeface="Arial" panose="020B0604020202020204" pitchFamily="34" charset="0"/>
            </a:endParaRPr>
          </a:p>
        </p:txBody>
      </p:sp>
    </p:spTree>
    <p:extLst>
      <p:ext uri="{BB962C8B-B14F-4D97-AF65-F5344CB8AC3E}">
        <p14:creationId xmlns:p14="http://schemas.microsoft.com/office/powerpoint/2010/main" val="37691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25FCF-E394-DB3F-3999-9C92E71C8E21}"/>
              </a:ext>
            </a:extLst>
          </p:cNvPr>
          <p:cNvSpPr>
            <a:spLocks noGrp="1"/>
          </p:cNvSpPr>
          <p:nvPr>
            <p:ph type="dt" sz="half" idx="10"/>
          </p:nvPr>
        </p:nvSpPr>
        <p:spPr/>
        <p:txBody>
          <a:bodyPr/>
          <a:lstStyle/>
          <a:p>
            <a:r>
              <a:rPr lang="en-US" dirty="0"/>
              <a:t>April 29, 2025</a:t>
            </a:r>
          </a:p>
        </p:txBody>
      </p:sp>
      <p:sp>
        <p:nvSpPr>
          <p:cNvPr id="3" name="Footer Placeholder 2">
            <a:extLst>
              <a:ext uri="{FF2B5EF4-FFF2-40B4-BE49-F238E27FC236}">
                <a16:creationId xmlns:a16="http://schemas.microsoft.com/office/drawing/2014/main" id="{C7DB3F85-8886-C662-EEF2-DDDCB5D458BA}"/>
              </a:ext>
            </a:extLst>
          </p:cNvPr>
          <p:cNvSpPr>
            <a:spLocks noGrp="1"/>
          </p:cNvSpPr>
          <p:nvPr>
            <p:ph type="ftr" sz="quarter" idx="11"/>
          </p:nvPr>
        </p:nvSpPr>
        <p:spPr/>
        <p:txBody>
          <a:bodyPr/>
          <a:lstStyle/>
          <a:p>
            <a:r>
              <a:rPr lang="en-US"/>
              <a:t>The Corporation of the Township of King</a:t>
            </a:r>
            <a:endParaRPr lang="en-CA"/>
          </a:p>
        </p:txBody>
      </p:sp>
      <p:sp>
        <p:nvSpPr>
          <p:cNvPr id="4" name="Slide Number Placeholder 3">
            <a:extLst>
              <a:ext uri="{FF2B5EF4-FFF2-40B4-BE49-F238E27FC236}">
                <a16:creationId xmlns:a16="http://schemas.microsoft.com/office/drawing/2014/main" id="{C67D2051-6E3F-F10F-4CD8-D27DECDCF13C}"/>
              </a:ext>
            </a:extLst>
          </p:cNvPr>
          <p:cNvSpPr>
            <a:spLocks noGrp="1"/>
          </p:cNvSpPr>
          <p:nvPr>
            <p:ph type="sldNum" sz="quarter" idx="12"/>
          </p:nvPr>
        </p:nvSpPr>
        <p:spPr/>
        <p:txBody>
          <a:bodyPr/>
          <a:lstStyle/>
          <a:p>
            <a:fld id="{6145A6C7-802C-4219-8E5C-90BE8300A255}" type="slidenum">
              <a:rPr lang="en-CA" smtClean="0"/>
              <a:t>33</a:t>
            </a:fld>
            <a:endParaRPr lang="en-CA"/>
          </a:p>
        </p:txBody>
      </p:sp>
      <p:pic>
        <p:nvPicPr>
          <p:cNvPr id="5" name="Content Placeholder 11" descr="A building with flags in front of it&#10;&#10;Description automatically generated with low confidence">
            <a:extLst>
              <a:ext uri="{FF2B5EF4-FFF2-40B4-BE49-F238E27FC236}">
                <a16:creationId xmlns:a16="http://schemas.microsoft.com/office/drawing/2014/main" id="{AC010BA1-1ED1-7EA4-B1D5-1B855A8E50FF}"/>
              </a:ext>
            </a:extLst>
          </p:cNvPr>
          <p:cNvPicPr>
            <a:picLocks noChangeAspect="1"/>
          </p:cNvPicPr>
          <p:nvPr/>
        </p:nvPicPr>
        <p:blipFill rotWithShape="1">
          <a:blip r:embed="rId3" cstate="print">
            <a:alphaModFix amt="35000"/>
            <a:extLst>
              <a:ext uri="{BEBA8EAE-BF5A-486C-A8C5-ECC9F3942E4B}">
                <a14:imgProps xmlns:a14="http://schemas.microsoft.com/office/drawing/2010/main">
                  <a14:imgLayer r:embed="rId4">
                    <a14:imgEffect>
                      <a14:colorTemperature colorTemp="5620"/>
                    </a14:imgEffect>
                    <a14:imgEffect>
                      <a14:brightnessContrast contrast="-20000"/>
                    </a14:imgEffect>
                  </a14:imgLayer>
                </a14:imgProps>
              </a:ext>
              <a:ext uri="{28A0092B-C50C-407E-A947-70E740481C1C}">
                <a14:useLocalDpi xmlns:a14="http://schemas.microsoft.com/office/drawing/2010/main" val="0"/>
              </a:ext>
            </a:extLst>
          </a:blip>
          <a:srcRect t="25000"/>
          <a:stretch/>
        </p:blipFill>
        <p:spPr>
          <a:xfrm>
            <a:off x="0" y="10"/>
            <a:ext cx="12191999" cy="6857990"/>
          </a:xfrm>
          <a:prstGeom prst="rect">
            <a:avLst/>
          </a:prstGeom>
        </p:spPr>
      </p:pic>
      <p:sp>
        <p:nvSpPr>
          <p:cNvPr id="7" name="Title 1">
            <a:extLst>
              <a:ext uri="{FF2B5EF4-FFF2-40B4-BE49-F238E27FC236}">
                <a16:creationId xmlns:a16="http://schemas.microsoft.com/office/drawing/2014/main" id="{F7B25075-ECA4-BBF6-BC31-99067028F994}"/>
              </a:ext>
            </a:extLst>
          </p:cNvPr>
          <p:cNvSpPr txBox="1">
            <a:spLocks/>
          </p:cNvSpPr>
          <p:nvPr/>
        </p:nvSpPr>
        <p:spPr>
          <a:xfrm>
            <a:off x="6096000" y="4043744"/>
            <a:ext cx="5776896" cy="6093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CA" sz="7200" b="1">
                <a:latin typeface="Raleway" pitchFamily="2" charset="0"/>
                <a:cs typeface="Arial" panose="020B0604020202020204" pitchFamily="34" charset="0"/>
              </a:rPr>
              <a:t>COUNCIL Q&amp;A</a:t>
            </a:r>
            <a:endParaRPr lang="en-CA" sz="7200">
              <a:latin typeface="Raleway" pitchFamily="2" charset="0"/>
              <a:cs typeface="Arial" panose="020B0604020202020204" pitchFamily="34" charset="0"/>
            </a:endParaRPr>
          </a:p>
        </p:txBody>
      </p:sp>
    </p:spTree>
    <p:extLst>
      <p:ext uri="{BB962C8B-B14F-4D97-AF65-F5344CB8AC3E}">
        <p14:creationId xmlns:p14="http://schemas.microsoft.com/office/powerpoint/2010/main" val="406187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4CE605D-EEA4-8870-F64A-3FD1D75B13C8}"/>
              </a:ext>
            </a:extLst>
          </p:cNvPr>
          <p:cNvGraphicFramePr/>
          <p:nvPr/>
        </p:nvGraphicFramePr>
        <p:xfrm>
          <a:off x="1397030" y="1768642"/>
          <a:ext cx="4474382" cy="3669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a:extLst>
              <a:ext uri="{FF2B5EF4-FFF2-40B4-BE49-F238E27FC236}">
                <a16:creationId xmlns:a16="http://schemas.microsoft.com/office/drawing/2014/main" id="{5E180C42-D1CD-04AE-11F8-6FF8E6775355}"/>
              </a:ext>
            </a:extLst>
          </p:cNvPr>
          <p:cNvSpPr>
            <a:spLocks noGrp="1"/>
          </p:cNvSpPr>
          <p:nvPr>
            <p:ph type="dt" sz="half" idx="10"/>
          </p:nvPr>
        </p:nvSpPr>
        <p:spPr/>
        <p:txBody>
          <a:bodyPr/>
          <a:lstStyle/>
          <a:p>
            <a:r>
              <a:rPr lang="en-US" dirty="0"/>
              <a:t>April 29, 2025</a:t>
            </a:r>
            <a:endParaRPr lang="en-CA" dirty="0"/>
          </a:p>
        </p:txBody>
      </p:sp>
      <p:sp>
        <p:nvSpPr>
          <p:cNvPr id="8" name="Footer Placeholder 7">
            <a:extLst>
              <a:ext uri="{FF2B5EF4-FFF2-40B4-BE49-F238E27FC236}">
                <a16:creationId xmlns:a16="http://schemas.microsoft.com/office/drawing/2014/main" id="{67A6216C-8920-8A2C-B8D6-79736809F80D}"/>
              </a:ext>
            </a:extLst>
          </p:cNvPr>
          <p:cNvSpPr>
            <a:spLocks noGrp="1"/>
          </p:cNvSpPr>
          <p:nvPr>
            <p:ph type="ftr" sz="quarter" idx="11"/>
          </p:nvPr>
        </p:nvSpPr>
        <p:spPr/>
        <p:txBody>
          <a:bodyPr/>
          <a:lstStyle/>
          <a:p>
            <a:r>
              <a:rPr lang="en-US"/>
              <a:t>The Corporation of the Township of King</a:t>
            </a:r>
            <a:endParaRPr lang="en-CA"/>
          </a:p>
        </p:txBody>
      </p:sp>
      <p:sp>
        <p:nvSpPr>
          <p:cNvPr id="9" name="Slide Number Placeholder 8">
            <a:extLst>
              <a:ext uri="{FF2B5EF4-FFF2-40B4-BE49-F238E27FC236}">
                <a16:creationId xmlns:a16="http://schemas.microsoft.com/office/drawing/2014/main" id="{D5E96535-FBC4-AB57-EF54-13372E58BDC1}"/>
              </a:ext>
            </a:extLst>
          </p:cNvPr>
          <p:cNvSpPr>
            <a:spLocks noGrp="1"/>
          </p:cNvSpPr>
          <p:nvPr>
            <p:ph type="sldNum" sz="quarter" idx="12"/>
          </p:nvPr>
        </p:nvSpPr>
        <p:spPr/>
        <p:txBody>
          <a:bodyPr/>
          <a:lstStyle/>
          <a:p>
            <a:fld id="{C86963B8-CB03-42E2-8DF0-358B0EA2CBD2}" type="slidenum">
              <a:rPr lang="en-CA" smtClean="0"/>
              <a:t>4</a:t>
            </a:fld>
            <a:endParaRPr lang="en-CA"/>
          </a:p>
        </p:txBody>
      </p:sp>
      <p:sp>
        <p:nvSpPr>
          <p:cNvPr id="13" name="Title 1">
            <a:extLst>
              <a:ext uri="{FF2B5EF4-FFF2-40B4-BE49-F238E27FC236}">
                <a16:creationId xmlns:a16="http://schemas.microsoft.com/office/drawing/2014/main" id="{A5092F65-7EFB-961D-5188-2D7C4F2D9914}"/>
              </a:ext>
            </a:extLst>
          </p:cNvPr>
          <p:cNvSpPr txBox="1">
            <a:spLocks/>
          </p:cNvSpPr>
          <p:nvPr/>
        </p:nvSpPr>
        <p:spPr>
          <a:xfrm>
            <a:off x="2269146" y="134956"/>
            <a:ext cx="9507279" cy="865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b="1" dirty="0">
                <a:latin typeface="Raleway" pitchFamily="2" charset="0"/>
                <a:cs typeface="Arial" panose="020B0604020202020204" pitchFamily="34" charset="0"/>
              </a:rPr>
              <a:t>Corporate Planning Frameworks and Performance Accountability	</a:t>
            </a:r>
          </a:p>
        </p:txBody>
      </p:sp>
      <p:pic>
        <p:nvPicPr>
          <p:cNvPr id="14" name="Picture 13" descr="A picture containing drawing&#10;&#10;Description automatically generated">
            <a:extLst>
              <a:ext uri="{FF2B5EF4-FFF2-40B4-BE49-F238E27FC236}">
                <a16:creationId xmlns:a16="http://schemas.microsoft.com/office/drawing/2014/main" id="{7EBC8A92-A430-1BF3-714B-4ED6C5BF93E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cxnSp>
        <p:nvCxnSpPr>
          <p:cNvPr id="15" name="Straight Connector 14">
            <a:extLst>
              <a:ext uri="{FF2B5EF4-FFF2-40B4-BE49-F238E27FC236}">
                <a16:creationId xmlns:a16="http://schemas.microsoft.com/office/drawing/2014/main" id="{144BA5AC-5045-5EE3-FFDE-CAE93AD7B120}"/>
              </a:ext>
            </a:extLst>
          </p:cNvPr>
          <p:cNvCxnSpPr>
            <a:cxnSpLocks/>
          </p:cNvCxnSpPr>
          <p:nvPr/>
        </p:nvCxnSpPr>
        <p:spPr>
          <a:xfrm>
            <a:off x="2124740" y="223785"/>
            <a:ext cx="0" cy="66192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BEAAAA-33C9-C405-FD97-574E28063478}"/>
              </a:ext>
            </a:extLst>
          </p:cNvPr>
          <p:cNvCxnSpPr/>
          <p:nvPr/>
        </p:nvCxnSpPr>
        <p:spPr>
          <a:xfrm>
            <a:off x="5871412" y="3092116"/>
            <a:ext cx="1648325" cy="0"/>
          </a:xfrm>
          <a:prstGeom prst="straightConnector1">
            <a:avLst/>
          </a:prstGeom>
          <a:ln>
            <a:solidFill>
              <a:srgbClr val="15AF9F"/>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6E4D4D6-CC2A-A912-C96B-AD841FDCB220}"/>
              </a:ext>
            </a:extLst>
          </p:cNvPr>
          <p:cNvCxnSpPr/>
          <p:nvPr/>
        </p:nvCxnSpPr>
        <p:spPr>
          <a:xfrm>
            <a:off x="5871411" y="4098758"/>
            <a:ext cx="1648325" cy="0"/>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3396C43-785F-610F-3C87-F1B027BE6708}"/>
              </a:ext>
            </a:extLst>
          </p:cNvPr>
          <p:cNvSpPr txBox="1"/>
          <p:nvPr/>
        </p:nvSpPr>
        <p:spPr>
          <a:xfrm>
            <a:off x="7760367" y="2707395"/>
            <a:ext cx="4431633" cy="769441"/>
          </a:xfrm>
          <a:prstGeom prst="rect">
            <a:avLst/>
          </a:prstGeom>
          <a:noFill/>
        </p:spPr>
        <p:txBody>
          <a:bodyPr wrap="square" rtlCol="0">
            <a:spAutoFit/>
          </a:bodyPr>
          <a:lstStyle/>
          <a:p>
            <a:r>
              <a:rPr lang="en-CA" sz="2400" b="1" dirty="0">
                <a:solidFill>
                  <a:srgbClr val="15AF9F"/>
                </a:solidFill>
              </a:rPr>
              <a:t>Strategic Performance</a:t>
            </a:r>
          </a:p>
          <a:p>
            <a:pPr marL="342900" indent="-342900">
              <a:buFont typeface="Arial" panose="020B0604020202020204" pitchFamily="34" charset="0"/>
              <a:buChar char="•"/>
            </a:pPr>
            <a:r>
              <a:rPr lang="en-CA" sz="2000" dirty="0"/>
              <a:t>Objectives and Key Results (OKR) </a:t>
            </a:r>
          </a:p>
        </p:txBody>
      </p:sp>
      <p:sp>
        <p:nvSpPr>
          <p:cNvPr id="20" name="TextBox 19">
            <a:extLst>
              <a:ext uri="{FF2B5EF4-FFF2-40B4-BE49-F238E27FC236}">
                <a16:creationId xmlns:a16="http://schemas.microsoft.com/office/drawing/2014/main" id="{26C644DB-1CAA-051A-EDAF-A53A87B3E3F9}"/>
              </a:ext>
            </a:extLst>
          </p:cNvPr>
          <p:cNvSpPr txBox="1"/>
          <p:nvPr/>
        </p:nvSpPr>
        <p:spPr>
          <a:xfrm>
            <a:off x="7760367" y="3672218"/>
            <a:ext cx="4277145" cy="1446550"/>
          </a:xfrm>
          <a:prstGeom prst="rect">
            <a:avLst/>
          </a:prstGeom>
          <a:noFill/>
        </p:spPr>
        <p:txBody>
          <a:bodyPr wrap="square" rtlCol="0">
            <a:spAutoFit/>
          </a:bodyPr>
          <a:lstStyle/>
          <a:p>
            <a:r>
              <a:rPr lang="en-CA" sz="2400" b="1" dirty="0">
                <a:solidFill>
                  <a:schemeClr val="accent3"/>
                </a:solidFill>
              </a:rPr>
              <a:t>Operational Service Performance </a:t>
            </a:r>
          </a:p>
          <a:p>
            <a:pPr marL="342900" indent="-342900">
              <a:buFont typeface="Arial" panose="020B0604020202020204" pitchFamily="34" charset="0"/>
              <a:buChar char="•"/>
            </a:pPr>
            <a:r>
              <a:rPr lang="en-CA" sz="2000" dirty="0"/>
              <a:t>Results Based Accountability (RBA)</a:t>
            </a:r>
          </a:p>
        </p:txBody>
      </p:sp>
      <p:pic>
        <p:nvPicPr>
          <p:cNvPr id="21" name="Picture 2" descr="11,255 Training Illustrations - Free in SVG, PNG, EPS - IconScout">
            <a:extLst>
              <a:ext uri="{FF2B5EF4-FFF2-40B4-BE49-F238E27FC236}">
                <a16:creationId xmlns:a16="http://schemas.microsoft.com/office/drawing/2014/main" id="{4278FB35-DB04-D080-9465-437CDC920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744735"/>
            <a:ext cx="2836982" cy="189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34268"/>
      </p:ext>
    </p:extLst>
  </p:cSld>
  <p:clrMapOvr>
    <a:masterClrMapping/>
  </p:clrMapOvr>
  <mc:AlternateContent xmlns:mc="http://schemas.openxmlformats.org/markup-compatibility/2006" xmlns:p14="http://schemas.microsoft.com/office/powerpoint/2010/main">
    <mc:Choice Requires="p14">
      <p:transition spd="slow" p14:dur="2000" advTm="95835"/>
    </mc:Choice>
    <mc:Fallback xmlns="">
      <p:transition spd="slow" advTm="9583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a:extLst>
              <a:ext uri="{FF2B5EF4-FFF2-40B4-BE49-F238E27FC236}">
                <a16:creationId xmlns:a16="http://schemas.microsoft.com/office/drawing/2014/main" id="{846CCFB4-4887-C1D4-22ED-31F6707EF7D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21852" b="21852"/>
          <a:stretch/>
        </p:blipFill>
        <p:spPr>
          <a:xfrm>
            <a:off x="0" y="0"/>
            <a:ext cx="12192000" cy="6858000"/>
          </a:xfrm>
          <a:prstGeom prst="rect">
            <a:avLst/>
          </a:prstGeom>
        </p:spPr>
      </p:pic>
      <p:sp>
        <p:nvSpPr>
          <p:cNvPr id="8" name="Title 1">
            <a:extLst>
              <a:ext uri="{FF2B5EF4-FFF2-40B4-BE49-F238E27FC236}">
                <a16:creationId xmlns:a16="http://schemas.microsoft.com/office/drawing/2014/main" id="{7EE6ADA4-575A-11EF-02B5-29DEC73A2B25}"/>
              </a:ext>
            </a:extLst>
          </p:cNvPr>
          <p:cNvSpPr txBox="1">
            <a:spLocks/>
          </p:cNvSpPr>
          <p:nvPr/>
        </p:nvSpPr>
        <p:spPr>
          <a:xfrm>
            <a:off x="4199021" y="2688007"/>
            <a:ext cx="7448098" cy="334115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CA" sz="6000" b="1" dirty="0">
                <a:latin typeface="Raleway" pitchFamily="2" charset="0"/>
                <a:cs typeface="Arial" panose="020B0604020202020204" pitchFamily="34" charset="0"/>
              </a:rPr>
              <a:t>Framework for Measuring &amp; Evaluating Strategic Performance</a:t>
            </a:r>
            <a:endParaRPr lang="en-CA" sz="6000" dirty="0">
              <a:solidFill>
                <a:schemeClr val="accent6"/>
              </a:solidFill>
              <a:latin typeface="Raleway" pitchFamily="2" charset="0"/>
              <a:cs typeface="Arial" panose="020B0604020202020204" pitchFamily="34" charset="0"/>
            </a:endParaRPr>
          </a:p>
        </p:txBody>
      </p:sp>
      <p:pic>
        <p:nvPicPr>
          <p:cNvPr id="2" name="Picture 1" descr="A picture containing drawing&#10;&#10;Description automatically generated">
            <a:extLst>
              <a:ext uri="{FF2B5EF4-FFF2-40B4-BE49-F238E27FC236}">
                <a16:creationId xmlns:a16="http://schemas.microsoft.com/office/drawing/2014/main" id="{0BE55E54-DE9E-0425-1FB8-15A46B36266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190500" y="5685378"/>
            <a:ext cx="1639584" cy="687568"/>
          </a:xfrm>
          <a:prstGeom prst="rect">
            <a:avLst/>
          </a:prstGeom>
        </p:spPr>
      </p:pic>
      <p:sp>
        <p:nvSpPr>
          <p:cNvPr id="3" name="Date Placeholder 2">
            <a:extLst>
              <a:ext uri="{FF2B5EF4-FFF2-40B4-BE49-F238E27FC236}">
                <a16:creationId xmlns:a16="http://schemas.microsoft.com/office/drawing/2014/main" id="{537410F7-E8A8-C21E-6AC1-6DD47494FC37}"/>
              </a:ext>
            </a:extLst>
          </p:cNvPr>
          <p:cNvSpPr>
            <a:spLocks noGrp="1"/>
          </p:cNvSpPr>
          <p:nvPr>
            <p:ph type="dt" sz="half" idx="10"/>
          </p:nvPr>
        </p:nvSpPr>
        <p:spPr>
          <a:xfrm>
            <a:off x="190500" y="6432910"/>
            <a:ext cx="2743200" cy="365125"/>
          </a:xfrm>
        </p:spPr>
        <p:txBody>
          <a:bodyPr/>
          <a:lstStyle/>
          <a:p>
            <a:r>
              <a:rPr lang="en-US" dirty="0"/>
              <a:t>April 29, 2025</a:t>
            </a:r>
            <a:endParaRPr lang="en-CA" dirty="0"/>
          </a:p>
        </p:txBody>
      </p:sp>
      <p:sp>
        <p:nvSpPr>
          <p:cNvPr id="4" name="Footer Placeholder 3">
            <a:extLst>
              <a:ext uri="{FF2B5EF4-FFF2-40B4-BE49-F238E27FC236}">
                <a16:creationId xmlns:a16="http://schemas.microsoft.com/office/drawing/2014/main" id="{AB919F68-1AD7-FB58-F2D6-5B0B03B222C7}"/>
              </a:ext>
            </a:extLst>
          </p:cNvPr>
          <p:cNvSpPr>
            <a:spLocks noGrp="1"/>
          </p:cNvSpPr>
          <p:nvPr>
            <p:ph type="ftr" sz="quarter" idx="11"/>
          </p:nvPr>
        </p:nvSpPr>
        <p:spPr/>
        <p:txBody>
          <a:bodyPr/>
          <a:lstStyle/>
          <a:p>
            <a:r>
              <a:rPr lang="en-US"/>
              <a:t>The Corporation of the Township of King</a:t>
            </a:r>
            <a:endParaRPr lang="en-CA"/>
          </a:p>
        </p:txBody>
      </p:sp>
      <p:sp>
        <p:nvSpPr>
          <p:cNvPr id="6" name="Slide Number Placeholder 5">
            <a:extLst>
              <a:ext uri="{FF2B5EF4-FFF2-40B4-BE49-F238E27FC236}">
                <a16:creationId xmlns:a16="http://schemas.microsoft.com/office/drawing/2014/main" id="{4449B51B-63A3-CA6C-94E0-EE5CE0A6426A}"/>
              </a:ext>
            </a:extLst>
          </p:cNvPr>
          <p:cNvSpPr>
            <a:spLocks noGrp="1"/>
          </p:cNvSpPr>
          <p:nvPr>
            <p:ph type="sldNum" sz="quarter" idx="12"/>
          </p:nvPr>
        </p:nvSpPr>
        <p:spPr/>
        <p:txBody>
          <a:bodyPr/>
          <a:lstStyle/>
          <a:p>
            <a:fld id="{6145A6C7-802C-4219-8E5C-90BE8300A255}" type="slidenum">
              <a:rPr lang="en-CA" smtClean="0"/>
              <a:t>5</a:t>
            </a:fld>
            <a:endParaRPr lang="en-CA"/>
          </a:p>
        </p:txBody>
      </p:sp>
    </p:spTree>
    <p:extLst>
      <p:ext uri="{BB962C8B-B14F-4D97-AF65-F5344CB8AC3E}">
        <p14:creationId xmlns:p14="http://schemas.microsoft.com/office/powerpoint/2010/main" val="1383507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3333-61AD-7EA0-B711-6D91A9513DD7}"/>
              </a:ext>
            </a:extLst>
          </p:cNvPr>
          <p:cNvSpPr>
            <a:spLocks noGrp="1"/>
          </p:cNvSpPr>
          <p:nvPr>
            <p:ph type="title"/>
          </p:nvPr>
        </p:nvSpPr>
        <p:spPr>
          <a:xfrm>
            <a:off x="2269146" y="134956"/>
            <a:ext cx="9507279" cy="865225"/>
          </a:xfrm>
        </p:spPr>
        <p:txBody>
          <a:bodyPr>
            <a:noAutofit/>
          </a:bodyPr>
          <a:lstStyle/>
          <a:p>
            <a:r>
              <a:rPr lang="en-CA" sz="3200" b="1" dirty="0">
                <a:latin typeface="Raleway" pitchFamily="2" charset="0"/>
                <a:cs typeface="Arial" panose="020B0604020202020204" pitchFamily="34" charset="0"/>
              </a:rPr>
              <a:t>Objectives &amp; Key Results (OKR)	</a:t>
            </a:r>
          </a:p>
        </p:txBody>
      </p:sp>
      <p:graphicFrame>
        <p:nvGraphicFramePr>
          <p:cNvPr id="1028" name="Content Placeholder 2">
            <a:extLst>
              <a:ext uri="{FF2B5EF4-FFF2-40B4-BE49-F238E27FC236}">
                <a16:creationId xmlns:a16="http://schemas.microsoft.com/office/drawing/2014/main" id="{8CDD5C81-2380-899F-703F-41FEDBFD68C4}"/>
              </a:ext>
            </a:extLst>
          </p:cNvPr>
          <p:cNvGraphicFramePr>
            <a:graphicFrameLocks noGrp="1"/>
          </p:cNvGraphicFramePr>
          <p:nvPr>
            <p:ph idx="1"/>
          </p:nvPr>
        </p:nvGraphicFramePr>
        <p:xfrm>
          <a:off x="471136" y="1505151"/>
          <a:ext cx="5436296" cy="4459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Date Placeholder 21">
            <a:extLst>
              <a:ext uri="{FF2B5EF4-FFF2-40B4-BE49-F238E27FC236}">
                <a16:creationId xmlns:a16="http://schemas.microsoft.com/office/drawing/2014/main" id="{24E6E72B-CD91-1D4B-928B-C64CC5A0B601}"/>
              </a:ext>
            </a:extLst>
          </p:cNvPr>
          <p:cNvSpPr>
            <a:spLocks noGrp="1"/>
          </p:cNvSpPr>
          <p:nvPr>
            <p:ph type="dt" sz="half" idx="10"/>
          </p:nvPr>
        </p:nvSpPr>
        <p:spPr/>
        <p:txBody>
          <a:bodyPr/>
          <a:lstStyle/>
          <a:p>
            <a:endParaRPr lang="en-US" dirty="0"/>
          </a:p>
          <a:p>
            <a:endParaRPr lang="en-CA" dirty="0"/>
          </a:p>
        </p:txBody>
      </p:sp>
      <p:sp>
        <p:nvSpPr>
          <p:cNvPr id="23" name="Footer Placeholder 22">
            <a:extLst>
              <a:ext uri="{FF2B5EF4-FFF2-40B4-BE49-F238E27FC236}">
                <a16:creationId xmlns:a16="http://schemas.microsoft.com/office/drawing/2014/main" id="{7DFF4FED-3836-3927-0F3B-36DC39314725}"/>
              </a:ext>
            </a:extLst>
          </p:cNvPr>
          <p:cNvSpPr>
            <a:spLocks noGrp="1"/>
          </p:cNvSpPr>
          <p:nvPr>
            <p:ph type="ftr" sz="quarter" idx="11"/>
          </p:nvPr>
        </p:nvSpPr>
        <p:spPr/>
        <p:txBody>
          <a:bodyPr/>
          <a:lstStyle/>
          <a:p>
            <a:r>
              <a:rPr lang="en-US"/>
              <a:t>The Corporation of the Township of King</a:t>
            </a:r>
            <a:endParaRPr lang="en-CA"/>
          </a:p>
        </p:txBody>
      </p:sp>
      <p:sp>
        <p:nvSpPr>
          <p:cNvPr id="24" name="Slide Number Placeholder 23">
            <a:extLst>
              <a:ext uri="{FF2B5EF4-FFF2-40B4-BE49-F238E27FC236}">
                <a16:creationId xmlns:a16="http://schemas.microsoft.com/office/drawing/2014/main" id="{2F9685D5-A026-3119-FEA9-432E8A55483F}"/>
              </a:ext>
            </a:extLst>
          </p:cNvPr>
          <p:cNvSpPr>
            <a:spLocks noGrp="1"/>
          </p:cNvSpPr>
          <p:nvPr>
            <p:ph type="sldNum" sz="quarter" idx="12"/>
          </p:nvPr>
        </p:nvSpPr>
        <p:spPr/>
        <p:txBody>
          <a:bodyPr/>
          <a:lstStyle/>
          <a:p>
            <a:fld id="{6145A6C7-802C-4219-8E5C-90BE8300A255}" type="slidenum">
              <a:rPr lang="en-CA" smtClean="0"/>
              <a:t>6</a:t>
            </a:fld>
            <a:endParaRPr lang="en-CA"/>
          </a:p>
        </p:txBody>
      </p:sp>
      <p:pic>
        <p:nvPicPr>
          <p:cNvPr id="6" name="Picture 5" descr="A picture containing drawing&#10;&#10;Description automatically generated">
            <a:extLst>
              <a:ext uri="{FF2B5EF4-FFF2-40B4-BE49-F238E27FC236}">
                <a16:creationId xmlns:a16="http://schemas.microsoft.com/office/drawing/2014/main" id="{1EA20500-BCC3-F0E1-300B-DE2975E77EC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cxnSp>
        <p:nvCxnSpPr>
          <p:cNvPr id="21" name="Straight Connector 20">
            <a:extLst>
              <a:ext uri="{FF2B5EF4-FFF2-40B4-BE49-F238E27FC236}">
                <a16:creationId xmlns:a16="http://schemas.microsoft.com/office/drawing/2014/main" id="{B74AC602-7490-7533-EE62-09DDE402B976}"/>
              </a:ext>
            </a:extLst>
          </p:cNvPr>
          <p:cNvCxnSpPr>
            <a:cxnSpLocks/>
          </p:cNvCxnSpPr>
          <p:nvPr/>
        </p:nvCxnSpPr>
        <p:spPr>
          <a:xfrm>
            <a:off x="2124740" y="223785"/>
            <a:ext cx="0" cy="66192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4" descr="260,131 Agenda Illustrations &amp; Clip Art - iStock">
            <a:extLst>
              <a:ext uri="{FF2B5EF4-FFF2-40B4-BE49-F238E27FC236}">
                <a16:creationId xmlns:a16="http://schemas.microsoft.com/office/drawing/2014/main" id="{FA2B56C8-98F9-C1A4-4F5B-1C14716F09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19" t="9130" r="5207" b="7449"/>
          <a:stretch/>
        </p:blipFill>
        <p:spPr bwMode="auto">
          <a:xfrm>
            <a:off x="6096000" y="1391535"/>
            <a:ext cx="5562070" cy="428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58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1EA20500-BCC3-F0E1-300B-DE2975E77EC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sp>
        <p:nvSpPr>
          <p:cNvPr id="42" name="Title 1">
            <a:extLst>
              <a:ext uri="{FF2B5EF4-FFF2-40B4-BE49-F238E27FC236}">
                <a16:creationId xmlns:a16="http://schemas.microsoft.com/office/drawing/2014/main" id="{37BAFBBC-EBE3-816C-3759-F2E1058E1D24}"/>
              </a:ext>
            </a:extLst>
          </p:cNvPr>
          <p:cNvSpPr txBox="1">
            <a:spLocks/>
          </p:cNvSpPr>
          <p:nvPr/>
        </p:nvSpPr>
        <p:spPr>
          <a:xfrm>
            <a:off x="2364839" y="108306"/>
            <a:ext cx="9507279" cy="865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b="1" dirty="0">
                <a:latin typeface="Raleway" pitchFamily="2" charset="0"/>
                <a:cs typeface="Arial" panose="020B0604020202020204" pitchFamily="34" charset="0"/>
              </a:rPr>
              <a:t>Objectives &amp; Key Results (OKR) 	</a:t>
            </a:r>
          </a:p>
        </p:txBody>
      </p:sp>
      <p:cxnSp>
        <p:nvCxnSpPr>
          <p:cNvPr id="44" name="Straight Connector 43">
            <a:extLst>
              <a:ext uri="{FF2B5EF4-FFF2-40B4-BE49-F238E27FC236}">
                <a16:creationId xmlns:a16="http://schemas.microsoft.com/office/drawing/2014/main" id="{3A752D1F-E699-590D-E2C4-18D5D0DE4CA4}"/>
              </a:ext>
            </a:extLst>
          </p:cNvPr>
          <p:cNvCxnSpPr>
            <a:cxnSpLocks/>
          </p:cNvCxnSpPr>
          <p:nvPr/>
        </p:nvCxnSpPr>
        <p:spPr>
          <a:xfrm>
            <a:off x="2124740" y="223785"/>
            <a:ext cx="0" cy="66192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 name="Date Placeholder 44">
            <a:extLst>
              <a:ext uri="{FF2B5EF4-FFF2-40B4-BE49-F238E27FC236}">
                <a16:creationId xmlns:a16="http://schemas.microsoft.com/office/drawing/2014/main" id="{203F447D-6EFA-C56D-D188-00EAC154D8A9}"/>
              </a:ext>
            </a:extLst>
          </p:cNvPr>
          <p:cNvSpPr>
            <a:spLocks noGrp="1"/>
          </p:cNvSpPr>
          <p:nvPr>
            <p:ph type="dt" sz="half" idx="10"/>
          </p:nvPr>
        </p:nvSpPr>
        <p:spPr/>
        <p:txBody>
          <a:bodyPr/>
          <a:lstStyle/>
          <a:p>
            <a:r>
              <a:rPr lang="en-US" dirty="0"/>
              <a:t>April 29, 2025</a:t>
            </a:r>
          </a:p>
        </p:txBody>
      </p:sp>
      <p:sp>
        <p:nvSpPr>
          <p:cNvPr id="47" name="Slide Number Placeholder 46">
            <a:extLst>
              <a:ext uri="{FF2B5EF4-FFF2-40B4-BE49-F238E27FC236}">
                <a16:creationId xmlns:a16="http://schemas.microsoft.com/office/drawing/2014/main" id="{3EEBF91A-F8EC-082E-E51A-F4274BAC9F97}"/>
              </a:ext>
            </a:extLst>
          </p:cNvPr>
          <p:cNvSpPr>
            <a:spLocks noGrp="1"/>
          </p:cNvSpPr>
          <p:nvPr>
            <p:ph type="sldNum" sz="quarter" idx="12"/>
          </p:nvPr>
        </p:nvSpPr>
        <p:spPr/>
        <p:txBody>
          <a:bodyPr/>
          <a:lstStyle/>
          <a:p>
            <a:fld id="{6145A6C7-802C-4219-8E5C-90BE8300A255}" type="slidenum">
              <a:rPr lang="en-CA" smtClean="0"/>
              <a:t>7</a:t>
            </a:fld>
            <a:endParaRPr lang="en-CA"/>
          </a:p>
        </p:txBody>
      </p:sp>
      <p:graphicFrame>
        <p:nvGraphicFramePr>
          <p:cNvPr id="3" name="Table 2">
            <a:extLst>
              <a:ext uri="{FF2B5EF4-FFF2-40B4-BE49-F238E27FC236}">
                <a16:creationId xmlns:a16="http://schemas.microsoft.com/office/drawing/2014/main" id="{0E27EE49-A7C2-E248-765E-091BC6A86D2E}"/>
              </a:ext>
            </a:extLst>
          </p:cNvPr>
          <p:cNvGraphicFramePr>
            <a:graphicFrameLocks noGrp="1"/>
          </p:cNvGraphicFramePr>
          <p:nvPr>
            <p:extLst>
              <p:ext uri="{D42A27DB-BD31-4B8C-83A1-F6EECF244321}">
                <p14:modId xmlns:p14="http://schemas.microsoft.com/office/powerpoint/2010/main" val="3743239777"/>
              </p:ext>
            </p:extLst>
          </p:nvPr>
        </p:nvGraphicFramePr>
        <p:xfrm>
          <a:off x="2710736" y="1464267"/>
          <a:ext cx="6770528" cy="4401348"/>
        </p:xfrm>
        <a:graphic>
          <a:graphicData uri="http://schemas.openxmlformats.org/drawingml/2006/table">
            <a:tbl>
              <a:tblPr firstRow="1" bandRow="1">
                <a:tableStyleId>{5C22544A-7EE6-4342-B048-85BDC9FD1C3A}</a:tableStyleId>
              </a:tblPr>
              <a:tblGrid>
                <a:gridCol w="6770528">
                  <a:extLst>
                    <a:ext uri="{9D8B030D-6E8A-4147-A177-3AD203B41FA5}">
                      <a16:colId xmlns:a16="http://schemas.microsoft.com/office/drawing/2014/main" val="20000"/>
                    </a:ext>
                  </a:extLst>
                </a:gridCol>
              </a:tblGrid>
              <a:tr h="1230079">
                <a:tc>
                  <a:txBody>
                    <a:bodyPr/>
                    <a:lstStyle/>
                    <a:p>
                      <a:pPr algn="ctr"/>
                      <a:r>
                        <a:rPr lang="en-CA" sz="1800" u="none" cap="all" spc="150" dirty="0">
                          <a:latin typeface="Arial" panose="020B0604020202020204" pitchFamily="34" charset="0"/>
                          <a:cs typeface="Arial" panose="020B0604020202020204" pitchFamily="34" charset="0"/>
                        </a:rPr>
                        <a:t>Priority AREAs</a:t>
                      </a:r>
                      <a:endParaRPr lang="en-CA" sz="1600" u="none" cap="all" spc="15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u="none" cap="all" spc="150" dirty="0">
                          <a:latin typeface="Arial" panose="020B0604020202020204" pitchFamily="34" charset="0"/>
                          <a:cs typeface="Arial" panose="020B0604020202020204" pitchFamily="34" charset="0"/>
                        </a:rPr>
                        <a:t>defines the area of focus for strategic changes to be realized through implementation of the plan</a:t>
                      </a:r>
                      <a:endParaRPr lang="en-CA" sz="1400" b="0" u="none" cap="all" spc="150" dirty="0">
                        <a:solidFill>
                          <a:schemeClr val="lt1"/>
                        </a:solidFill>
                        <a:latin typeface="Arial" panose="020B0604020202020204" pitchFamily="34" charset="0"/>
                        <a:cs typeface="Arial" panose="020B0604020202020204" pitchFamily="34" charset="0"/>
                      </a:endParaRPr>
                    </a:p>
                  </a:txBody>
                  <a:tcPr marL="111905" marR="111905" marT="111905" marB="111905" anchor="ctr"/>
                </a:tc>
                <a:extLst>
                  <a:ext uri="{0D108BD9-81ED-4DB2-BD59-A6C34878D82A}">
                    <a16:rowId xmlns:a16="http://schemas.microsoft.com/office/drawing/2014/main" val="2342369364"/>
                  </a:ext>
                </a:extLst>
              </a:tr>
              <a:tr h="847735">
                <a:tc>
                  <a:txBody>
                    <a:bodyPr/>
                    <a:lstStyle/>
                    <a:p>
                      <a:pPr algn="ctr"/>
                      <a:r>
                        <a:rPr lang="en-CA" sz="1800" b="1" cap="all" spc="150" dirty="0">
                          <a:latin typeface="Arial" panose="020B0604020202020204" pitchFamily="34" charset="0"/>
                          <a:cs typeface="Arial" panose="020B0604020202020204" pitchFamily="34" charset="0"/>
                        </a:rPr>
                        <a:t>Objectives</a:t>
                      </a:r>
                      <a:endParaRPr lang="en-CA" sz="1800" b="1" u="sng" cap="all" spc="150" dirty="0">
                        <a:latin typeface="Arial" panose="020B0604020202020204" pitchFamily="34" charset="0"/>
                        <a:cs typeface="Arial" panose="020B0604020202020204" pitchFamily="34" charset="0"/>
                      </a:endParaRPr>
                    </a:p>
                    <a:p>
                      <a:pPr algn="ctr"/>
                      <a:r>
                        <a:rPr lang="en-CA" sz="1400" u="none" cap="all" spc="150" dirty="0">
                          <a:latin typeface="Arial" panose="020B0604020202020204" pitchFamily="34" charset="0"/>
                          <a:cs typeface="Arial" panose="020B0604020202020204" pitchFamily="34" charset="0"/>
                        </a:rPr>
                        <a:t>What</a:t>
                      </a:r>
                      <a:r>
                        <a:rPr lang="en-CA" sz="1400" u="none" cap="all" spc="150" baseline="0" dirty="0">
                          <a:latin typeface="Arial" panose="020B0604020202020204" pitchFamily="34" charset="0"/>
                          <a:cs typeface="Arial" panose="020B0604020202020204" pitchFamily="34" charset="0"/>
                        </a:rPr>
                        <a:t> do we want to achieve?</a:t>
                      </a:r>
                    </a:p>
                  </a:txBody>
                  <a:tcPr marL="111905" marR="111905" marT="111905" marB="111905" anchor="ctr">
                    <a:solidFill>
                      <a:schemeClr val="accent6">
                        <a:lumMod val="20000"/>
                        <a:lumOff val="80000"/>
                      </a:schemeClr>
                    </a:solidFill>
                  </a:tcPr>
                </a:tc>
                <a:extLst>
                  <a:ext uri="{0D108BD9-81ED-4DB2-BD59-A6C34878D82A}">
                    <a16:rowId xmlns:a16="http://schemas.microsoft.com/office/drawing/2014/main" val="10000"/>
                  </a:ext>
                </a:extLst>
              </a:tr>
              <a:tr h="847735">
                <a:tc>
                  <a:txBody>
                    <a:bodyPr/>
                    <a:lstStyle/>
                    <a:p>
                      <a:pPr algn="ctr"/>
                      <a:r>
                        <a:rPr lang="en-CA" sz="1800" b="1" cap="all" spc="150" dirty="0">
                          <a:latin typeface="Arial" panose="020B0604020202020204" pitchFamily="34" charset="0"/>
                          <a:cs typeface="Arial" panose="020B0604020202020204" pitchFamily="34" charset="0"/>
                        </a:rPr>
                        <a:t>KEY RESULTS</a:t>
                      </a:r>
                      <a:endParaRPr lang="en-CA" sz="1800" cap="all" spc="150" dirty="0">
                        <a:latin typeface="Arial" panose="020B0604020202020204" pitchFamily="34" charset="0"/>
                        <a:cs typeface="Arial" panose="020B0604020202020204" pitchFamily="34" charset="0"/>
                      </a:endParaRPr>
                    </a:p>
                    <a:p>
                      <a:pPr algn="ctr"/>
                      <a:r>
                        <a:rPr lang="en-CA" sz="1400" cap="all" spc="150" dirty="0">
                          <a:latin typeface="Arial" panose="020B0604020202020204" pitchFamily="34" charset="0"/>
                          <a:cs typeface="Arial" panose="020B0604020202020204" pitchFamily="34" charset="0"/>
                        </a:rPr>
                        <a:t>THE RESULTS THAT TELL US IF WE HAVE ACHIEVED OUR OBJECTIVE</a:t>
                      </a:r>
                      <a:endParaRPr lang="en-CA" sz="1400" cap="all" spc="150" baseline="0" dirty="0">
                        <a:latin typeface="Arial" panose="020B0604020202020204" pitchFamily="34" charset="0"/>
                        <a:cs typeface="Arial" panose="020B0604020202020204" pitchFamily="34" charset="0"/>
                      </a:endParaRPr>
                    </a:p>
                    <a:p>
                      <a:pPr algn="ctr"/>
                      <a:endParaRPr lang="en-CA" sz="1400" cap="all" spc="150" baseline="0" dirty="0">
                        <a:latin typeface="Arial" panose="020B0604020202020204" pitchFamily="34" charset="0"/>
                        <a:cs typeface="Arial" panose="020B0604020202020204" pitchFamily="34" charset="0"/>
                      </a:endParaRPr>
                    </a:p>
                  </a:txBody>
                  <a:tcPr marL="111905" marR="111905" marT="111905" marB="111905" anchor="ctr">
                    <a:solidFill>
                      <a:schemeClr val="tx2">
                        <a:lumMod val="10000"/>
                        <a:lumOff val="90000"/>
                      </a:schemeClr>
                    </a:solidFill>
                  </a:tcPr>
                </a:tc>
                <a:extLst>
                  <a:ext uri="{0D108BD9-81ED-4DB2-BD59-A6C34878D82A}">
                    <a16:rowId xmlns:a16="http://schemas.microsoft.com/office/drawing/2014/main" val="406971562"/>
                  </a:ext>
                </a:extLst>
              </a:tr>
              <a:tr h="1185324">
                <a:tc>
                  <a:txBody>
                    <a:bodyPr/>
                    <a:lstStyle/>
                    <a:p>
                      <a:pPr algn="ctr"/>
                      <a:r>
                        <a:rPr lang="en-CA" sz="1600" b="1" cap="all" spc="150" dirty="0">
                          <a:latin typeface="Arial" panose="020B0604020202020204" pitchFamily="34" charset="0"/>
                          <a:cs typeface="Arial" panose="020B0604020202020204" pitchFamily="34" charset="0"/>
                        </a:rPr>
                        <a:t>ACTIONS </a:t>
                      </a:r>
                      <a:endParaRPr lang="en-CA" sz="1400" cap="all" spc="150" dirty="0">
                        <a:latin typeface="Arial" panose="020B0604020202020204" pitchFamily="34" charset="0"/>
                        <a:cs typeface="Arial" panose="020B0604020202020204" pitchFamily="34" charset="0"/>
                      </a:endParaRPr>
                    </a:p>
                    <a:p>
                      <a:pPr algn="ctr"/>
                      <a:r>
                        <a:rPr lang="en-CA" sz="1400" cap="all" spc="150" dirty="0">
                          <a:latin typeface="Arial" panose="020B0604020202020204" pitchFamily="34" charset="0"/>
                          <a:cs typeface="Arial" panose="020B0604020202020204" pitchFamily="34" charset="0"/>
                        </a:rPr>
                        <a:t>WHAT WE ARE DOING TO ACHIEVE OUR KEY RESULTS </a:t>
                      </a:r>
                      <a:endParaRPr lang="en-CA" sz="1400" b="0" i="1" cap="all" spc="150" dirty="0">
                        <a:solidFill>
                          <a:schemeClr val="lt1"/>
                        </a:solidFill>
                        <a:latin typeface="Arial" panose="020B0604020202020204" pitchFamily="34" charset="0"/>
                        <a:cs typeface="Arial" panose="020B0604020202020204" pitchFamily="34" charset="0"/>
                      </a:endParaRPr>
                    </a:p>
                    <a:p>
                      <a:pPr algn="ctr"/>
                      <a:endParaRPr lang="en-CA" sz="1400" b="0" u="none" cap="all" spc="150" dirty="0">
                        <a:solidFill>
                          <a:schemeClr val="lt1"/>
                        </a:solidFill>
                        <a:latin typeface="Arial" panose="020B0604020202020204" pitchFamily="34" charset="0"/>
                        <a:cs typeface="Arial" panose="020B0604020202020204" pitchFamily="34" charset="0"/>
                      </a:endParaRPr>
                    </a:p>
                  </a:txBody>
                  <a:tcPr marL="111905" marR="111905" marT="111905" marB="111905" anchor="ctr"/>
                </a:tc>
                <a:extLst>
                  <a:ext uri="{0D108BD9-81ED-4DB2-BD59-A6C34878D82A}">
                    <a16:rowId xmlns:a16="http://schemas.microsoft.com/office/drawing/2014/main" val="1857605345"/>
                  </a:ext>
                </a:extLst>
              </a:tr>
            </a:tbl>
          </a:graphicData>
        </a:graphic>
      </p:graphicFrame>
      <p:sp>
        <p:nvSpPr>
          <p:cNvPr id="19" name="Arrow: Curved Right 18">
            <a:extLst>
              <a:ext uri="{FF2B5EF4-FFF2-40B4-BE49-F238E27FC236}">
                <a16:creationId xmlns:a16="http://schemas.microsoft.com/office/drawing/2014/main" id="{64A42F66-7AE9-657A-4AE4-9EF4D602D375}"/>
              </a:ext>
            </a:extLst>
          </p:cNvPr>
          <p:cNvSpPr/>
          <p:nvPr/>
        </p:nvSpPr>
        <p:spPr>
          <a:xfrm>
            <a:off x="908182" y="1865376"/>
            <a:ext cx="1456644" cy="382828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Arrow: Curved Right 20">
            <a:extLst>
              <a:ext uri="{FF2B5EF4-FFF2-40B4-BE49-F238E27FC236}">
                <a16:creationId xmlns:a16="http://schemas.microsoft.com/office/drawing/2014/main" id="{42A6C0CE-38C6-3E84-751F-091B3C2A8DCD}"/>
              </a:ext>
            </a:extLst>
          </p:cNvPr>
          <p:cNvSpPr/>
          <p:nvPr/>
        </p:nvSpPr>
        <p:spPr>
          <a:xfrm rot="10800000">
            <a:off x="9827174" y="1750797"/>
            <a:ext cx="1456644" cy="3828287"/>
          </a:xfrm>
          <a:prstGeom prst="curved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50000"/>
                  <a:lumOff val="50000"/>
                </a:schemeClr>
              </a:solidFill>
            </a:endParaRPr>
          </a:p>
        </p:txBody>
      </p:sp>
      <p:sp>
        <p:nvSpPr>
          <p:cNvPr id="22" name="TextBox 21">
            <a:extLst>
              <a:ext uri="{FF2B5EF4-FFF2-40B4-BE49-F238E27FC236}">
                <a16:creationId xmlns:a16="http://schemas.microsoft.com/office/drawing/2014/main" id="{B2735EA6-0EBC-707D-3B61-264590A2F5F7}"/>
              </a:ext>
            </a:extLst>
          </p:cNvPr>
          <p:cNvSpPr txBox="1"/>
          <p:nvPr/>
        </p:nvSpPr>
        <p:spPr>
          <a:xfrm>
            <a:off x="908182" y="3372864"/>
            <a:ext cx="1861965" cy="646331"/>
          </a:xfrm>
          <a:prstGeom prst="rect">
            <a:avLst/>
          </a:prstGeom>
          <a:noFill/>
        </p:spPr>
        <p:txBody>
          <a:bodyPr wrap="square" rtlCol="0">
            <a:spAutoFit/>
          </a:bodyPr>
          <a:lstStyle/>
          <a:p>
            <a:pPr algn="ctr"/>
            <a:r>
              <a:rPr lang="en-CA" b="1" dirty="0">
                <a:solidFill>
                  <a:schemeClr val="accent1"/>
                </a:solidFill>
                <a:latin typeface="Arial "/>
              </a:rPr>
              <a:t>DEVELOPING THE PLAN</a:t>
            </a:r>
          </a:p>
        </p:txBody>
      </p:sp>
      <p:sp>
        <p:nvSpPr>
          <p:cNvPr id="23" name="TextBox 22">
            <a:extLst>
              <a:ext uri="{FF2B5EF4-FFF2-40B4-BE49-F238E27FC236}">
                <a16:creationId xmlns:a16="http://schemas.microsoft.com/office/drawing/2014/main" id="{6F8005FB-AE7B-AAF1-87B7-9A4F351A738D}"/>
              </a:ext>
            </a:extLst>
          </p:cNvPr>
          <p:cNvSpPr txBox="1"/>
          <p:nvPr/>
        </p:nvSpPr>
        <p:spPr>
          <a:xfrm>
            <a:off x="9311604" y="3456353"/>
            <a:ext cx="2042196" cy="646331"/>
          </a:xfrm>
          <a:prstGeom prst="rect">
            <a:avLst/>
          </a:prstGeom>
          <a:noFill/>
        </p:spPr>
        <p:txBody>
          <a:bodyPr wrap="square" rtlCol="0">
            <a:spAutoFit/>
          </a:bodyPr>
          <a:lstStyle/>
          <a:p>
            <a:pPr algn="ctr"/>
            <a:r>
              <a:rPr lang="en-CA" b="1" dirty="0">
                <a:solidFill>
                  <a:schemeClr val="tx1">
                    <a:lumMod val="50000"/>
                    <a:lumOff val="50000"/>
                  </a:schemeClr>
                </a:solidFill>
                <a:latin typeface="Arial "/>
              </a:rPr>
              <a:t>REPORTING </a:t>
            </a:r>
          </a:p>
          <a:p>
            <a:pPr algn="ctr"/>
            <a:r>
              <a:rPr lang="en-CA" b="1" dirty="0">
                <a:solidFill>
                  <a:schemeClr val="tx1">
                    <a:lumMod val="50000"/>
                    <a:lumOff val="50000"/>
                  </a:schemeClr>
                </a:solidFill>
                <a:latin typeface="Arial "/>
              </a:rPr>
              <a:t>ON THE PLAN</a:t>
            </a:r>
          </a:p>
        </p:txBody>
      </p:sp>
      <p:sp>
        <p:nvSpPr>
          <p:cNvPr id="24" name="TextBox 23">
            <a:extLst>
              <a:ext uri="{FF2B5EF4-FFF2-40B4-BE49-F238E27FC236}">
                <a16:creationId xmlns:a16="http://schemas.microsoft.com/office/drawing/2014/main" id="{B006D848-57AA-9FA8-1BEE-33EBAE3FE15E}"/>
              </a:ext>
            </a:extLst>
          </p:cNvPr>
          <p:cNvSpPr txBox="1"/>
          <p:nvPr/>
        </p:nvSpPr>
        <p:spPr>
          <a:xfrm>
            <a:off x="2364826" y="6054583"/>
            <a:ext cx="7340751" cy="461665"/>
          </a:xfrm>
          <a:prstGeom prst="rect">
            <a:avLst/>
          </a:prstGeom>
          <a:noFill/>
        </p:spPr>
        <p:txBody>
          <a:bodyPr wrap="square">
            <a:spAutoFit/>
          </a:bodyPr>
          <a:lstStyle/>
          <a:p>
            <a:pPr marL="0" indent="0" algn="ctr">
              <a:buNone/>
            </a:pPr>
            <a:r>
              <a:rPr lang="en-US" sz="2400" i="1" dirty="0">
                <a:solidFill>
                  <a:srgbClr val="2A2B2C"/>
                </a:solidFill>
                <a:latin typeface="Arial "/>
              </a:rPr>
              <a:t>We</a:t>
            </a:r>
            <a:r>
              <a:rPr lang="en-US" sz="2400" b="0" i="1" dirty="0">
                <a:solidFill>
                  <a:srgbClr val="2A2B2C"/>
                </a:solidFill>
                <a:effectLst/>
                <a:latin typeface="Arial "/>
              </a:rPr>
              <a:t> will </a:t>
            </a:r>
            <a:r>
              <a:rPr lang="en-US" sz="2400" i="1" dirty="0">
                <a:solidFill>
                  <a:schemeClr val="accent6"/>
                </a:solidFill>
                <a:effectLst/>
                <a:latin typeface="Arial "/>
              </a:rPr>
              <a:t>[objective] </a:t>
            </a:r>
            <a:r>
              <a:rPr lang="en-US" sz="2400" b="0" i="1" dirty="0">
                <a:solidFill>
                  <a:srgbClr val="2A2B2C"/>
                </a:solidFill>
                <a:effectLst/>
                <a:latin typeface="Arial "/>
              </a:rPr>
              <a:t>as measured by </a:t>
            </a:r>
            <a:r>
              <a:rPr lang="en-US" sz="2400" i="1" dirty="0">
                <a:solidFill>
                  <a:schemeClr val="accent1"/>
                </a:solidFill>
                <a:effectLst/>
                <a:latin typeface="Arial "/>
              </a:rPr>
              <a:t>[key results] </a:t>
            </a:r>
          </a:p>
        </p:txBody>
      </p:sp>
    </p:spTree>
    <p:extLst>
      <p:ext uri="{BB962C8B-B14F-4D97-AF65-F5344CB8AC3E}">
        <p14:creationId xmlns:p14="http://schemas.microsoft.com/office/powerpoint/2010/main" val="1088397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1B1D3-27A9-39B7-8E17-3E621F48B5C4}"/>
            </a:ext>
          </a:extLst>
        </p:cNvPr>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89CD2CAF-4BCA-7967-A617-13A31D4461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sp>
        <p:nvSpPr>
          <p:cNvPr id="42" name="Title 1">
            <a:extLst>
              <a:ext uri="{FF2B5EF4-FFF2-40B4-BE49-F238E27FC236}">
                <a16:creationId xmlns:a16="http://schemas.microsoft.com/office/drawing/2014/main" id="{DB9FDB7F-71A5-9FCA-E28B-CABB6150966A}"/>
              </a:ext>
            </a:extLst>
          </p:cNvPr>
          <p:cNvSpPr txBox="1">
            <a:spLocks/>
          </p:cNvSpPr>
          <p:nvPr/>
        </p:nvSpPr>
        <p:spPr>
          <a:xfrm>
            <a:off x="2364839" y="108306"/>
            <a:ext cx="9507279" cy="865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b="1" dirty="0">
                <a:latin typeface="Raleway" pitchFamily="2" charset="0"/>
                <a:cs typeface="Arial" panose="020B0604020202020204" pitchFamily="34" charset="0"/>
              </a:rPr>
              <a:t>Objectives &amp; Key Results (OKR) - Example	</a:t>
            </a:r>
          </a:p>
        </p:txBody>
      </p:sp>
      <p:cxnSp>
        <p:nvCxnSpPr>
          <p:cNvPr id="44" name="Straight Connector 43">
            <a:extLst>
              <a:ext uri="{FF2B5EF4-FFF2-40B4-BE49-F238E27FC236}">
                <a16:creationId xmlns:a16="http://schemas.microsoft.com/office/drawing/2014/main" id="{27C10F40-DE83-E307-1FD5-8D4BD65575FD}"/>
              </a:ext>
            </a:extLst>
          </p:cNvPr>
          <p:cNvCxnSpPr>
            <a:cxnSpLocks/>
          </p:cNvCxnSpPr>
          <p:nvPr/>
        </p:nvCxnSpPr>
        <p:spPr>
          <a:xfrm>
            <a:off x="2124740" y="223785"/>
            <a:ext cx="0" cy="66192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 name="Date Placeholder 44">
            <a:extLst>
              <a:ext uri="{FF2B5EF4-FFF2-40B4-BE49-F238E27FC236}">
                <a16:creationId xmlns:a16="http://schemas.microsoft.com/office/drawing/2014/main" id="{929A0C67-C5C1-0290-79C7-F5E52C7926AB}"/>
              </a:ext>
            </a:extLst>
          </p:cNvPr>
          <p:cNvSpPr>
            <a:spLocks noGrp="1"/>
          </p:cNvSpPr>
          <p:nvPr>
            <p:ph type="dt" sz="half" idx="10"/>
          </p:nvPr>
        </p:nvSpPr>
        <p:spPr/>
        <p:txBody>
          <a:bodyPr/>
          <a:lstStyle/>
          <a:p>
            <a:r>
              <a:rPr lang="en-US" dirty="0"/>
              <a:t>April 29, 2025</a:t>
            </a:r>
          </a:p>
          <a:p>
            <a:endParaRPr lang="en-US" dirty="0"/>
          </a:p>
        </p:txBody>
      </p:sp>
      <p:sp>
        <p:nvSpPr>
          <p:cNvPr id="47" name="Slide Number Placeholder 46">
            <a:extLst>
              <a:ext uri="{FF2B5EF4-FFF2-40B4-BE49-F238E27FC236}">
                <a16:creationId xmlns:a16="http://schemas.microsoft.com/office/drawing/2014/main" id="{C5324787-E49E-E962-E453-07F2627E2E35}"/>
              </a:ext>
            </a:extLst>
          </p:cNvPr>
          <p:cNvSpPr>
            <a:spLocks noGrp="1"/>
          </p:cNvSpPr>
          <p:nvPr>
            <p:ph type="sldNum" sz="quarter" idx="12"/>
          </p:nvPr>
        </p:nvSpPr>
        <p:spPr/>
        <p:txBody>
          <a:bodyPr/>
          <a:lstStyle/>
          <a:p>
            <a:fld id="{6145A6C7-802C-4219-8E5C-90BE8300A255}" type="slidenum">
              <a:rPr lang="en-CA" smtClean="0"/>
              <a:t>8</a:t>
            </a:fld>
            <a:endParaRPr lang="en-CA"/>
          </a:p>
        </p:txBody>
      </p:sp>
      <p:graphicFrame>
        <p:nvGraphicFramePr>
          <p:cNvPr id="3" name="Table 2">
            <a:extLst>
              <a:ext uri="{FF2B5EF4-FFF2-40B4-BE49-F238E27FC236}">
                <a16:creationId xmlns:a16="http://schemas.microsoft.com/office/drawing/2014/main" id="{AFA48373-01F7-C8C7-1253-5D6B58A1C234}"/>
              </a:ext>
            </a:extLst>
          </p:cNvPr>
          <p:cNvGraphicFramePr>
            <a:graphicFrameLocks noGrp="1"/>
          </p:cNvGraphicFramePr>
          <p:nvPr>
            <p:extLst>
              <p:ext uri="{D42A27DB-BD31-4B8C-83A1-F6EECF244321}">
                <p14:modId xmlns:p14="http://schemas.microsoft.com/office/powerpoint/2010/main" val="1832211709"/>
              </p:ext>
            </p:extLst>
          </p:nvPr>
        </p:nvGraphicFramePr>
        <p:xfrm>
          <a:off x="2710736" y="1464267"/>
          <a:ext cx="6770528" cy="4902874"/>
        </p:xfrm>
        <a:graphic>
          <a:graphicData uri="http://schemas.openxmlformats.org/drawingml/2006/table">
            <a:tbl>
              <a:tblPr firstRow="1" bandRow="1">
                <a:tableStyleId>{5C22544A-7EE6-4342-B048-85BDC9FD1C3A}</a:tableStyleId>
              </a:tblPr>
              <a:tblGrid>
                <a:gridCol w="6770528">
                  <a:extLst>
                    <a:ext uri="{9D8B030D-6E8A-4147-A177-3AD203B41FA5}">
                      <a16:colId xmlns:a16="http://schemas.microsoft.com/office/drawing/2014/main" val="20000"/>
                    </a:ext>
                  </a:extLst>
                </a:gridCol>
              </a:tblGrid>
              <a:tr h="1230079">
                <a:tc>
                  <a:txBody>
                    <a:bodyPr/>
                    <a:lstStyle/>
                    <a:p>
                      <a:pPr algn="ctr">
                        <a:spcAft>
                          <a:spcPts val="600"/>
                        </a:spcAft>
                      </a:pPr>
                      <a:r>
                        <a:rPr lang="en-CA" sz="1800" u="none" cap="all" spc="150" dirty="0">
                          <a:latin typeface="Arial" panose="020B0604020202020204" pitchFamily="34" charset="0"/>
                          <a:cs typeface="Arial" panose="020B0604020202020204" pitchFamily="34" charset="0"/>
                        </a:rPr>
                        <a:t>Priority AREA</a:t>
                      </a:r>
                      <a:endParaRPr lang="en-CA" sz="1600" u="none" cap="all" spc="15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u="none" cap="all" spc="150" dirty="0">
                          <a:latin typeface="Arial" panose="020B0604020202020204" pitchFamily="34" charset="0"/>
                          <a:cs typeface="Arial" panose="020B0604020202020204" pitchFamily="34" charset="0"/>
                        </a:rPr>
                        <a:t>be more active</a:t>
                      </a:r>
                      <a:endParaRPr lang="en-CA" sz="1400" b="0" u="none" cap="all" spc="150" dirty="0">
                        <a:solidFill>
                          <a:schemeClr val="lt1"/>
                        </a:solidFill>
                        <a:latin typeface="Arial" panose="020B0604020202020204" pitchFamily="34" charset="0"/>
                        <a:cs typeface="Arial" panose="020B0604020202020204" pitchFamily="34" charset="0"/>
                      </a:endParaRPr>
                    </a:p>
                  </a:txBody>
                  <a:tcPr marL="111905" marR="111905" marT="111905" marB="111905" anchor="ctr"/>
                </a:tc>
                <a:extLst>
                  <a:ext uri="{0D108BD9-81ED-4DB2-BD59-A6C34878D82A}">
                    <a16:rowId xmlns:a16="http://schemas.microsoft.com/office/drawing/2014/main" val="2342369364"/>
                  </a:ext>
                </a:extLst>
              </a:tr>
              <a:tr h="847735">
                <a:tc>
                  <a:txBody>
                    <a:bodyPr/>
                    <a:lstStyle/>
                    <a:p>
                      <a:pPr algn="ctr">
                        <a:spcAft>
                          <a:spcPts val="600"/>
                        </a:spcAft>
                      </a:pPr>
                      <a:r>
                        <a:rPr lang="en-CA" sz="1800" b="1" cap="all" spc="150" dirty="0">
                          <a:latin typeface="Arial" panose="020B0604020202020204" pitchFamily="34" charset="0"/>
                          <a:cs typeface="Arial" panose="020B0604020202020204" pitchFamily="34" charset="0"/>
                        </a:rPr>
                        <a:t>Objective</a:t>
                      </a:r>
                      <a:endParaRPr lang="en-CA" sz="1800" b="1" u="sng" cap="all" spc="150" dirty="0">
                        <a:latin typeface="Arial" panose="020B0604020202020204" pitchFamily="34" charset="0"/>
                        <a:cs typeface="Arial" panose="020B0604020202020204" pitchFamily="34" charset="0"/>
                      </a:endParaRPr>
                    </a:p>
                    <a:p>
                      <a:pPr algn="ctr"/>
                      <a:r>
                        <a:rPr lang="en-CA" sz="1400" u="none" cap="all" spc="150" dirty="0">
                          <a:latin typeface="Arial" panose="020B0604020202020204" pitchFamily="34" charset="0"/>
                          <a:cs typeface="Arial" panose="020B0604020202020204" pitchFamily="34" charset="0"/>
                        </a:rPr>
                        <a:t>Run the Southlake 5k</a:t>
                      </a:r>
                      <a:endParaRPr lang="en-CA" sz="1400" u="none" cap="all" spc="150" baseline="0" dirty="0">
                        <a:latin typeface="Arial" panose="020B0604020202020204" pitchFamily="34" charset="0"/>
                        <a:cs typeface="Arial" panose="020B0604020202020204" pitchFamily="34" charset="0"/>
                      </a:endParaRPr>
                    </a:p>
                  </a:txBody>
                  <a:tcPr marL="111905" marR="111905" marT="111905" marB="111905" anchor="ctr">
                    <a:solidFill>
                      <a:schemeClr val="accent6">
                        <a:lumMod val="20000"/>
                        <a:lumOff val="80000"/>
                      </a:schemeClr>
                    </a:solidFill>
                  </a:tcPr>
                </a:tc>
                <a:extLst>
                  <a:ext uri="{0D108BD9-81ED-4DB2-BD59-A6C34878D82A}">
                    <a16:rowId xmlns:a16="http://schemas.microsoft.com/office/drawing/2014/main" val="10000"/>
                  </a:ext>
                </a:extLst>
              </a:tr>
              <a:tr h="847735">
                <a:tc>
                  <a:txBody>
                    <a:bodyPr/>
                    <a:lstStyle/>
                    <a:p>
                      <a:pPr algn="ctr">
                        <a:spcAft>
                          <a:spcPts val="600"/>
                        </a:spcAft>
                      </a:pPr>
                      <a:r>
                        <a:rPr lang="en-CA" sz="1800" b="1" cap="all" spc="150" dirty="0">
                          <a:latin typeface="Arial" panose="020B0604020202020204" pitchFamily="34" charset="0"/>
                          <a:cs typeface="Arial" panose="020B0604020202020204" pitchFamily="34" charset="0"/>
                        </a:rPr>
                        <a:t>KEY RESULTS</a:t>
                      </a:r>
                      <a:endParaRPr lang="en-CA" sz="1800" cap="all" spc="150" dirty="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CA" sz="1400" cap="all" spc="150" baseline="0" dirty="0">
                          <a:latin typeface="Arial" panose="020B0604020202020204" pitchFamily="34" charset="0"/>
                          <a:cs typeface="Arial" panose="020B0604020202020204" pitchFamily="34" charset="0"/>
                        </a:rPr>
                        <a:t> Run 2 KM a day for 2 months</a:t>
                      </a:r>
                    </a:p>
                    <a:p>
                      <a:pPr marL="0" indent="0" algn="ctr">
                        <a:buFont typeface="Arial" panose="020B0604020202020204" pitchFamily="34" charset="0"/>
                        <a:buNone/>
                      </a:pPr>
                      <a:r>
                        <a:rPr lang="en-CA" sz="1400" cap="all" spc="150" baseline="0" dirty="0">
                          <a:latin typeface="Arial" panose="020B0604020202020204" pitchFamily="34" charset="0"/>
                          <a:cs typeface="Arial" panose="020B0604020202020204" pitchFamily="34" charset="0"/>
                        </a:rPr>
                        <a:t>WALK 5 km a week for 2 months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cap="all" spc="150" baseline="0" dirty="0">
                          <a:latin typeface="Arial" panose="020B0604020202020204" pitchFamily="34" charset="0"/>
                          <a:cs typeface="Arial" panose="020B0604020202020204" pitchFamily="34" charset="0"/>
                        </a:rPr>
                        <a:t>LIFT WEIGHTS 2X a WEEK for 2 months</a:t>
                      </a:r>
                    </a:p>
                  </a:txBody>
                  <a:tcPr marL="111905" marR="111905" marT="111905" marB="111905" anchor="ctr">
                    <a:solidFill>
                      <a:schemeClr val="tx2">
                        <a:lumMod val="10000"/>
                        <a:lumOff val="90000"/>
                      </a:schemeClr>
                    </a:solidFill>
                  </a:tcPr>
                </a:tc>
                <a:extLst>
                  <a:ext uri="{0D108BD9-81ED-4DB2-BD59-A6C34878D82A}">
                    <a16:rowId xmlns:a16="http://schemas.microsoft.com/office/drawing/2014/main" val="406971562"/>
                  </a:ext>
                </a:extLst>
              </a:tr>
              <a:tr h="1185324">
                <a:tc>
                  <a:txBody>
                    <a:bodyPr/>
                    <a:lstStyle/>
                    <a:p>
                      <a:pPr algn="ctr">
                        <a:spcBef>
                          <a:spcPts val="0"/>
                        </a:spcBef>
                        <a:spcAft>
                          <a:spcPts val="600"/>
                        </a:spcAft>
                      </a:pPr>
                      <a:r>
                        <a:rPr lang="en-CA" sz="1600" b="1" cap="all" spc="150" dirty="0">
                          <a:latin typeface="Arial" panose="020B0604020202020204" pitchFamily="34" charset="0"/>
                          <a:cs typeface="Arial" panose="020B0604020202020204" pitchFamily="34" charset="0"/>
                        </a:rPr>
                        <a:t>ACTIONS </a:t>
                      </a:r>
                      <a:endParaRPr lang="en-CA" sz="1400" cap="all" spc="150" dirty="0">
                        <a:latin typeface="Arial" panose="020B0604020202020204" pitchFamily="34" charset="0"/>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1" cap="all" spc="150" dirty="0">
                          <a:solidFill>
                            <a:schemeClr val="lt1"/>
                          </a:solidFill>
                          <a:latin typeface="Arial" panose="020B0604020202020204" pitchFamily="34" charset="0"/>
                          <a:cs typeface="Arial" panose="020B0604020202020204" pitchFamily="34" charset="0"/>
                        </a:rPr>
                        <a:t>Plan a 2km &amp; 5km route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1" cap="all" spc="150" dirty="0">
                          <a:solidFill>
                            <a:schemeClr val="lt1"/>
                          </a:solidFill>
                          <a:latin typeface="Arial" panose="020B0604020202020204" pitchFamily="34" charset="0"/>
                          <a:cs typeface="Arial" panose="020B0604020202020204" pitchFamily="34" charset="0"/>
                        </a:rPr>
                        <a:t>CREATE A WEIGHT ROUTINE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1" cap="all" spc="150" dirty="0">
                          <a:solidFill>
                            <a:schemeClr val="lt1"/>
                          </a:solidFill>
                          <a:latin typeface="Arial" panose="020B0604020202020204" pitchFamily="34" charset="0"/>
                          <a:cs typeface="Arial" panose="020B0604020202020204" pitchFamily="34" charset="0"/>
                        </a:rPr>
                        <a:t>Create a weekly training schedule</a:t>
                      </a:r>
                    </a:p>
                    <a:p>
                      <a:pPr marL="285750" indent="-285750" algn="ctr">
                        <a:buFont typeface="Arial" panose="020B0604020202020204" pitchFamily="34" charset="0"/>
                        <a:buChar char="•"/>
                      </a:pPr>
                      <a:r>
                        <a:rPr lang="en-CA" sz="1400" b="0" i="1" cap="all" spc="150" dirty="0">
                          <a:solidFill>
                            <a:schemeClr val="lt1"/>
                          </a:solidFill>
                          <a:latin typeface="Arial" panose="020B0604020202020204" pitchFamily="34" charset="0"/>
                          <a:cs typeface="Arial" panose="020B0604020202020204" pitchFamily="34" charset="0"/>
                        </a:rPr>
                        <a:t>Block time OFF in calendar EACH DAY</a:t>
                      </a:r>
                    </a:p>
                    <a:p>
                      <a:pPr marL="285750" indent="-285750" algn="ctr">
                        <a:buFont typeface="Arial" panose="020B0604020202020204" pitchFamily="34" charset="0"/>
                        <a:buChar char="•"/>
                      </a:pPr>
                      <a:r>
                        <a:rPr lang="en-CA" sz="1400" b="0" i="1" cap="all" spc="150" dirty="0">
                          <a:solidFill>
                            <a:schemeClr val="lt1"/>
                          </a:solidFill>
                          <a:latin typeface="Arial" panose="020B0604020202020204" pitchFamily="34" charset="0"/>
                          <a:cs typeface="Arial" panose="020B0604020202020204" pitchFamily="34" charset="0"/>
                        </a:rPr>
                        <a:t>SET TRAINING ALARMS</a:t>
                      </a:r>
                    </a:p>
                  </a:txBody>
                  <a:tcPr marL="111905" marR="111905" marT="111905" marB="111905" anchor="ctr"/>
                </a:tc>
                <a:extLst>
                  <a:ext uri="{0D108BD9-81ED-4DB2-BD59-A6C34878D82A}">
                    <a16:rowId xmlns:a16="http://schemas.microsoft.com/office/drawing/2014/main" val="1857605345"/>
                  </a:ext>
                </a:extLst>
              </a:tr>
            </a:tbl>
          </a:graphicData>
        </a:graphic>
      </p:graphicFrame>
      <p:sp>
        <p:nvSpPr>
          <p:cNvPr id="19" name="Arrow: Curved Right 18">
            <a:extLst>
              <a:ext uri="{FF2B5EF4-FFF2-40B4-BE49-F238E27FC236}">
                <a16:creationId xmlns:a16="http://schemas.microsoft.com/office/drawing/2014/main" id="{9636CE26-0FBD-56E4-385B-C04039ED0A65}"/>
              </a:ext>
            </a:extLst>
          </p:cNvPr>
          <p:cNvSpPr/>
          <p:nvPr/>
        </p:nvSpPr>
        <p:spPr>
          <a:xfrm>
            <a:off x="908182" y="1865376"/>
            <a:ext cx="1456644" cy="382828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Arrow: Curved Right 20">
            <a:extLst>
              <a:ext uri="{FF2B5EF4-FFF2-40B4-BE49-F238E27FC236}">
                <a16:creationId xmlns:a16="http://schemas.microsoft.com/office/drawing/2014/main" id="{8505A8C3-5A44-82DE-C5F5-521A66E32483}"/>
              </a:ext>
            </a:extLst>
          </p:cNvPr>
          <p:cNvSpPr/>
          <p:nvPr/>
        </p:nvSpPr>
        <p:spPr>
          <a:xfrm rot="10800000">
            <a:off x="9827174" y="1750797"/>
            <a:ext cx="1456644" cy="3828287"/>
          </a:xfrm>
          <a:prstGeom prst="curved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50000"/>
                  <a:lumOff val="50000"/>
                </a:schemeClr>
              </a:solidFill>
            </a:endParaRPr>
          </a:p>
        </p:txBody>
      </p:sp>
      <p:sp>
        <p:nvSpPr>
          <p:cNvPr id="22" name="TextBox 21">
            <a:extLst>
              <a:ext uri="{FF2B5EF4-FFF2-40B4-BE49-F238E27FC236}">
                <a16:creationId xmlns:a16="http://schemas.microsoft.com/office/drawing/2014/main" id="{2BCB871F-48C2-E817-E376-82CF9BE742A3}"/>
              </a:ext>
            </a:extLst>
          </p:cNvPr>
          <p:cNvSpPr txBox="1"/>
          <p:nvPr/>
        </p:nvSpPr>
        <p:spPr>
          <a:xfrm>
            <a:off x="908182" y="3372864"/>
            <a:ext cx="1861965" cy="369332"/>
          </a:xfrm>
          <a:prstGeom prst="rect">
            <a:avLst/>
          </a:prstGeom>
          <a:noFill/>
        </p:spPr>
        <p:txBody>
          <a:bodyPr wrap="square" rtlCol="0">
            <a:spAutoFit/>
          </a:bodyPr>
          <a:lstStyle/>
          <a:p>
            <a:pPr algn="ctr"/>
            <a:r>
              <a:rPr lang="en-CA" b="1" dirty="0">
                <a:solidFill>
                  <a:schemeClr val="accent1"/>
                </a:solidFill>
                <a:latin typeface="Arial "/>
              </a:rPr>
              <a:t>DEVELOPING</a:t>
            </a:r>
          </a:p>
        </p:txBody>
      </p:sp>
      <p:sp>
        <p:nvSpPr>
          <p:cNvPr id="23" name="TextBox 22">
            <a:extLst>
              <a:ext uri="{FF2B5EF4-FFF2-40B4-BE49-F238E27FC236}">
                <a16:creationId xmlns:a16="http://schemas.microsoft.com/office/drawing/2014/main" id="{E3A3B3D6-605B-AC56-9D0A-062CC806B0A4}"/>
              </a:ext>
            </a:extLst>
          </p:cNvPr>
          <p:cNvSpPr txBox="1"/>
          <p:nvPr/>
        </p:nvSpPr>
        <p:spPr>
          <a:xfrm>
            <a:off x="9311604" y="3456353"/>
            <a:ext cx="2042196" cy="369332"/>
          </a:xfrm>
          <a:prstGeom prst="rect">
            <a:avLst/>
          </a:prstGeom>
          <a:noFill/>
        </p:spPr>
        <p:txBody>
          <a:bodyPr wrap="square" rtlCol="0">
            <a:spAutoFit/>
          </a:bodyPr>
          <a:lstStyle/>
          <a:p>
            <a:pPr algn="ctr"/>
            <a:r>
              <a:rPr lang="en-CA" b="1" dirty="0">
                <a:solidFill>
                  <a:schemeClr val="tx1">
                    <a:lumMod val="50000"/>
                    <a:lumOff val="50000"/>
                  </a:schemeClr>
                </a:solidFill>
                <a:latin typeface="Arial "/>
              </a:rPr>
              <a:t>REPORTING </a:t>
            </a:r>
          </a:p>
        </p:txBody>
      </p:sp>
    </p:spTree>
    <p:extLst>
      <p:ext uri="{BB962C8B-B14F-4D97-AF65-F5344CB8AC3E}">
        <p14:creationId xmlns:p14="http://schemas.microsoft.com/office/powerpoint/2010/main" val="2549768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3333-61AD-7EA0-B711-6D91A9513DD7}"/>
              </a:ext>
            </a:extLst>
          </p:cNvPr>
          <p:cNvSpPr>
            <a:spLocks noGrp="1"/>
          </p:cNvSpPr>
          <p:nvPr>
            <p:ph type="title"/>
          </p:nvPr>
        </p:nvSpPr>
        <p:spPr>
          <a:xfrm>
            <a:off x="2364839" y="108306"/>
            <a:ext cx="9507279" cy="865225"/>
          </a:xfrm>
        </p:spPr>
        <p:txBody>
          <a:bodyPr>
            <a:noAutofit/>
          </a:bodyPr>
          <a:lstStyle/>
          <a:p>
            <a:r>
              <a:rPr lang="en-CA" sz="3200" b="1" dirty="0">
                <a:latin typeface="Raleway" pitchFamily="2" charset="0"/>
                <a:cs typeface="Arial" panose="020B0604020202020204" pitchFamily="34" charset="0"/>
              </a:rPr>
              <a:t>Objectives &amp; Key Results (OKR)</a:t>
            </a:r>
          </a:p>
        </p:txBody>
      </p:sp>
      <p:sp>
        <p:nvSpPr>
          <p:cNvPr id="13" name="Date Placeholder 12">
            <a:extLst>
              <a:ext uri="{FF2B5EF4-FFF2-40B4-BE49-F238E27FC236}">
                <a16:creationId xmlns:a16="http://schemas.microsoft.com/office/drawing/2014/main" id="{CC8B6743-1EA4-A8DE-A58B-126DBAF8F174}"/>
              </a:ext>
            </a:extLst>
          </p:cNvPr>
          <p:cNvSpPr>
            <a:spLocks noGrp="1"/>
          </p:cNvSpPr>
          <p:nvPr>
            <p:ph type="dt" sz="half" idx="10"/>
          </p:nvPr>
        </p:nvSpPr>
        <p:spPr>
          <a:xfrm>
            <a:off x="164345" y="6492875"/>
            <a:ext cx="2743200" cy="365125"/>
          </a:xfrm>
        </p:spPr>
        <p:txBody>
          <a:bodyPr/>
          <a:lstStyle/>
          <a:p>
            <a:endParaRPr lang="en-US" dirty="0"/>
          </a:p>
          <a:p>
            <a:r>
              <a:rPr lang="en-US" dirty="0"/>
              <a:t>April 29, 2025</a:t>
            </a:r>
          </a:p>
          <a:p>
            <a:endParaRPr lang="en-CA" dirty="0"/>
          </a:p>
        </p:txBody>
      </p:sp>
      <p:sp>
        <p:nvSpPr>
          <p:cNvPr id="14" name="Footer Placeholder 13">
            <a:extLst>
              <a:ext uri="{FF2B5EF4-FFF2-40B4-BE49-F238E27FC236}">
                <a16:creationId xmlns:a16="http://schemas.microsoft.com/office/drawing/2014/main" id="{D7119A92-4530-4627-798F-AF964FB753A4}"/>
              </a:ext>
            </a:extLst>
          </p:cNvPr>
          <p:cNvSpPr>
            <a:spLocks noGrp="1"/>
          </p:cNvSpPr>
          <p:nvPr>
            <p:ph type="ftr" sz="quarter" idx="11"/>
          </p:nvPr>
        </p:nvSpPr>
        <p:spPr>
          <a:xfrm>
            <a:off x="4064413" y="5851976"/>
            <a:ext cx="4114800" cy="365125"/>
          </a:xfrm>
        </p:spPr>
        <p:txBody>
          <a:bodyPr/>
          <a:lstStyle/>
          <a:p>
            <a:r>
              <a:rPr lang="en-US"/>
              <a:t>The Corporation of the Township of King</a:t>
            </a:r>
            <a:endParaRPr lang="en-CA"/>
          </a:p>
        </p:txBody>
      </p:sp>
      <p:sp>
        <p:nvSpPr>
          <p:cNvPr id="15" name="Slide Number Placeholder 14">
            <a:extLst>
              <a:ext uri="{FF2B5EF4-FFF2-40B4-BE49-F238E27FC236}">
                <a16:creationId xmlns:a16="http://schemas.microsoft.com/office/drawing/2014/main" id="{4293D958-8DF4-4B48-ABB9-E17E4BA5131B}"/>
              </a:ext>
            </a:extLst>
          </p:cNvPr>
          <p:cNvSpPr>
            <a:spLocks noGrp="1"/>
          </p:cNvSpPr>
          <p:nvPr>
            <p:ph type="sldNum" sz="quarter" idx="12"/>
          </p:nvPr>
        </p:nvSpPr>
        <p:spPr>
          <a:xfrm>
            <a:off x="8636413" y="5851976"/>
            <a:ext cx="2743200" cy="365125"/>
          </a:xfrm>
        </p:spPr>
        <p:txBody>
          <a:bodyPr/>
          <a:lstStyle/>
          <a:p>
            <a:fld id="{6145A6C7-802C-4219-8E5C-90BE8300A255}" type="slidenum">
              <a:rPr lang="en-CA" smtClean="0"/>
              <a:t>9</a:t>
            </a:fld>
            <a:endParaRPr lang="en-CA"/>
          </a:p>
        </p:txBody>
      </p:sp>
      <p:pic>
        <p:nvPicPr>
          <p:cNvPr id="6" name="Picture 5" descr="A picture containing drawing&#10;&#10;Description automatically generated">
            <a:extLst>
              <a:ext uri="{FF2B5EF4-FFF2-40B4-BE49-F238E27FC236}">
                <a16:creationId xmlns:a16="http://schemas.microsoft.com/office/drawing/2014/main" id="{1EA20500-BCC3-F0E1-300B-DE2975E77EC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599" b="70180" l="6019" r="97674">
                        <a14:foregroundMark x1="57592" y1="6427" x2="57592" y2="6427"/>
                        <a14:foregroundMark x1="69220" y1="5398" x2="69220" y2="5398"/>
                        <a14:foregroundMark x1="50889" y1="4627" x2="50889" y2="4627"/>
                        <a14:foregroundMark x1="66758" y1="3856" x2="66758" y2="3856"/>
                        <a14:foregroundMark x1="82763" y1="14139" x2="82763" y2="14139"/>
                        <a14:foregroundMark x1="94391" y1="17481" x2="94391" y2="17481"/>
                        <a14:foregroundMark x1="97811" y1="22108" x2="97811" y2="22108"/>
                        <a14:foregroundMark x1="39535" y1="16195" x2="39535" y2="16195"/>
                        <a14:foregroundMark x1="24487" y1="15424" x2="24487" y2="15424"/>
                        <a14:foregroundMark x1="17921" y1="34190" x2="17921" y2="34190"/>
                        <a14:foregroundMark x1="33516" y1="3856" x2="33516" y2="3856"/>
                        <a14:foregroundMark x1="24624" y1="53470" x2="24624" y2="53470"/>
                        <a14:foregroundMark x1="13133" y1="49871" x2="13133" y2="49871"/>
                        <a14:foregroundMark x1="6019" y1="7712" x2="6019" y2="7712"/>
                      </a14:backgroundRemoval>
                    </a14:imgEffect>
                  </a14:imgLayer>
                </a14:imgProps>
              </a:ext>
              <a:ext uri="{28A0092B-C50C-407E-A947-70E740481C1C}">
                <a14:useLocalDpi xmlns:a14="http://schemas.microsoft.com/office/drawing/2010/main" val="0"/>
              </a:ext>
            </a:extLst>
          </a:blip>
          <a:srcRect r="-186" b="21048"/>
          <a:stretch/>
        </p:blipFill>
        <p:spPr>
          <a:xfrm>
            <a:off x="245058" y="223785"/>
            <a:ext cx="1639584" cy="687568"/>
          </a:xfrm>
          <a:prstGeom prst="rect">
            <a:avLst/>
          </a:prstGeom>
        </p:spPr>
      </p:pic>
      <p:cxnSp>
        <p:nvCxnSpPr>
          <p:cNvPr id="9" name="Straight Connector 8">
            <a:extLst>
              <a:ext uri="{FF2B5EF4-FFF2-40B4-BE49-F238E27FC236}">
                <a16:creationId xmlns:a16="http://schemas.microsoft.com/office/drawing/2014/main" id="{4257DAF4-64A5-A98C-9020-2DE26EAE66CF}"/>
              </a:ext>
            </a:extLst>
          </p:cNvPr>
          <p:cNvCxnSpPr>
            <a:cxnSpLocks/>
          </p:cNvCxnSpPr>
          <p:nvPr/>
        </p:nvCxnSpPr>
        <p:spPr>
          <a:xfrm>
            <a:off x="2124740" y="223785"/>
            <a:ext cx="0" cy="66192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9712D74E-F570-F2BA-4FCA-7FDE9AD54BCD}"/>
              </a:ext>
            </a:extLst>
          </p:cNvPr>
          <p:cNvSpPr/>
          <p:nvPr/>
        </p:nvSpPr>
        <p:spPr>
          <a:xfrm>
            <a:off x="3741863" y="1901212"/>
            <a:ext cx="1955516" cy="1086400"/>
          </a:xfrm>
          <a:custGeom>
            <a:avLst/>
            <a:gdLst>
              <a:gd name="connsiteX0" fmla="*/ 0 w 1955516"/>
              <a:gd name="connsiteY0" fmla="*/ 153492 h 1534918"/>
              <a:gd name="connsiteX1" fmla="*/ 153492 w 1955516"/>
              <a:gd name="connsiteY1" fmla="*/ 0 h 1534918"/>
              <a:gd name="connsiteX2" fmla="*/ 1802024 w 1955516"/>
              <a:gd name="connsiteY2" fmla="*/ 0 h 1534918"/>
              <a:gd name="connsiteX3" fmla="*/ 1955516 w 1955516"/>
              <a:gd name="connsiteY3" fmla="*/ 153492 h 1534918"/>
              <a:gd name="connsiteX4" fmla="*/ 1955516 w 1955516"/>
              <a:gd name="connsiteY4" fmla="*/ 1381426 h 1534918"/>
              <a:gd name="connsiteX5" fmla="*/ 1802024 w 1955516"/>
              <a:gd name="connsiteY5" fmla="*/ 1534918 h 1534918"/>
              <a:gd name="connsiteX6" fmla="*/ 153492 w 1955516"/>
              <a:gd name="connsiteY6" fmla="*/ 1534918 h 1534918"/>
              <a:gd name="connsiteX7" fmla="*/ 0 w 1955516"/>
              <a:gd name="connsiteY7" fmla="*/ 1381426 h 1534918"/>
              <a:gd name="connsiteX8" fmla="*/ 0 w 1955516"/>
              <a:gd name="connsiteY8" fmla="*/ 153492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516" h="1534918">
                <a:moveTo>
                  <a:pt x="0" y="153492"/>
                </a:moveTo>
                <a:cubicBezTo>
                  <a:pt x="0" y="68721"/>
                  <a:pt x="68721" y="0"/>
                  <a:pt x="153492" y="0"/>
                </a:cubicBezTo>
                <a:lnTo>
                  <a:pt x="1802024" y="0"/>
                </a:lnTo>
                <a:cubicBezTo>
                  <a:pt x="1886795" y="0"/>
                  <a:pt x="1955516" y="68721"/>
                  <a:pt x="1955516" y="153492"/>
                </a:cubicBezTo>
                <a:lnTo>
                  <a:pt x="1955516" y="1381426"/>
                </a:lnTo>
                <a:cubicBezTo>
                  <a:pt x="1955516" y="1466197"/>
                  <a:pt x="1886795" y="1534918"/>
                  <a:pt x="1802024" y="1534918"/>
                </a:cubicBezTo>
                <a:lnTo>
                  <a:pt x="153492" y="1534918"/>
                </a:lnTo>
                <a:cubicBezTo>
                  <a:pt x="68721" y="1534918"/>
                  <a:pt x="0" y="1466197"/>
                  <a:pt x="0" y="1381426"/>
                </a:cubicBezTo>
                <a:lnTo>
                  <a:pt x="0" y="153492"/>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776" tIns="128776" rIns="128776" bIns="128776" numCol="1" spcCol="1270" anchor="ctr" anchorCtr="0">
            <a:noAutofit/>
          </a:bodyPr>
          <a:lstStyle/>
          <a:p>
            <a:pPr marL="0" lvl="0" indent="0" algn="ctr" defTabSz="977900">
              <a:lnSpc>
                <a:spcPct val="90000"/>
              </a:lnSpc>
              <a:spcBef>
                <a:spcPct val="0"/>
              </a:spcBef>
              <a:spcAft>
                <a:spcPct val="35000"/>
              </a:spcAft>
              <a:buNone/>
            </a:pPr>
            <a:r>
              <a:rPr lang="en-CA" sz="2200" kern="1200"/>
              <a:t>A Greener Future</a:t>
            </a:r>
          </a:p>
        </p:txBody>
      </p:sp>
      <p:sp>
        <p:nvSpPr>
          <p:cNvPr id="5" name="Freeform: Shape 4">
            <a:extLst>
              <a:ext uri="{FF2B5EF4-FFF2-40B4-BE49-F238E27FC236}">
                <a16:creationId xmlns:a16="http://schemas.microsoft.com/office/drawing/2014/main" id="{7B8EC5F0-4FBA-D124-103E-7CBAD6B5B965}"/>
              </a:ext>
            </a:extLst>
          </p:cNvPr>
          <p:cNvSpPr/>
          <p:nvPr/>
        </p:nvSpPr>
        <p:spPr>
          <a:xfrm>
            <a:off x="3752879"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Mitigate Climate Change</a:t>
            </a:r>
          </a:p>
        </p:txBody>
      </p:sp>
      <p:sp>
        <p:nvSpPr>
          <p:cNvPr id="7" name="Freeform: Shape 6">
            <a:extLst>
              <a:ext uri="{FF2B5EF4-FFF2-40B4-BE49-F238E27FC236}">
                <a16:creationId xmlns:a16="http://schemas.microsoft.com/office/drawing/2014/main" id="{DAEBD5CD-BF1B-DBD0-9286-B7131BE36B9B}"/>
              </a:ext>
            </a:extLst>
          </p:cNvPr>
          <p:cNvSpPr/>
          <p:nvPr/>
        </p:nvSpPr>
        <p:spPr>
          <a:xfrm>
            <a:off x="375287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8" name="Freeform: Shape 7">
            <a:extLst>
              <a:ext uri="{FF2B5EF4-FFF2-40B4-BE49-F238E27FC236}">
                <a16:creationId xmlns:a16="http://schemas.microsoft.com/office/drawing/2014/main" id="{E66AAFBC-B4C7-D8B5-1BA9-74DD7C8B8F5B}"/>
              </a:ext>
            </a:extLst>
          </p:cNvPr>
          <p:cNvSpPr/>
          <p:nvPr/>
        </p:nvSpPr>
        <p:spPr>
          <a:xfrm>
            <a:off x="399731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10" name="Freeform: Shape 9">
            <a:extLst>
              <a:ext uri="{FF2B5EF4-FFF2-40B4-BE49-F238E27FC236}">
                <a16:creationId xmlns:a16="http://schemas.microsoft.com/office/drawing/2014/main" id="{73E0D340-D3D1-3C40-45CF-BDF9329FD89D}"/>
              </a:ext>
            </a:extLst>
          </p:cNvPr>
          <p:cNvSpPr/>
          <p:nvPr/>
        </p:nvSpPr>
        <p:spPr>
          <a:xfrm>
            <a:off x="424175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11" name="Freeform: Shape 10">
            <a:extLst>
              <a:ext uri="{FF2B5EF4-FFF2-40B4-BE49-F238E27FC236}">
                <a16:creationId xmlns:a16="http://schemas.microsoft.com/office/drawing/2014/main" id="{566CB4B4-A72E-0219-AF02-765D074AD854}"/>
              </a:ext>
            </a:extLst>
          </p:cNvPr>
          <p:cNvSpPr/>
          <p:nvPr/>
        </p:nvSpPr>
        <p:spPr>
          <a:xfrm>
            <a:off x="4486198"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12" name="Freeform: Shape 11">
            <a:extLst>
              <a:ext uri="{FF2B5EF4-FFF2-40B4-BE49-F238E27FC236}">
                <a16:creationId xmlns:a16="http://schemas.microsoft.com/office/drawing/2014/main" id="{6DCBD9C1-6EC3-5B23-B839-1284A64C74AC}"/>
              </a:ext>
            </a:extLst>
          </p:cNvPr>
          <p:cNvSpPr/>
          <p:nvPr/>
        </p:nvSpPr>
        <p:spPr>
          <a:xfrm>
            <a:off x="4740490"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Promote Tree Canopy Growth</a:t>
            </a:r>
          </a:p>
        </p:txBody>
      </p:sp>
      <p:sp>
        <p:nvSpPr>
          <p:cNvPr id="16" name="Freeform: Shape 15">
            <a:extLst>
              <a:ext uri="{FF2B5EF4-FFF2-40B4-BE49-F238E27FC236}">
                <a16:creationId xmlns:a16="http://schemas.microsoft.com/office/drawing/2014/main" id="{80BC0011-D67E-B88C-BE7C-A284C5A82C91}"/>
              </a:ext>
            </a:extLst>
          </p:cNvPr>
          <p:cNvSpPr/>
          <p:nvPr/>
        </p:nvSpPr>
        <p:spPr>
          <a:xfrm>
            <a:off x="4740490"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17" name="Freeform: Shape 16">
            <a:extLst>
              <a:ext uri="{FF2B5EF4-FFF2-40B4-BE49-F238E27FC236}">
                <a16:creationId xmlns:a16="http://schemas.microsoft.com/office/drawing/2014/main" id="{623CA757-3E3D-2DB2-8474-C821E13E9960}"/>
              </a:ext>
            </a:extLst>
          </p:cNvPr>
          <p:cNvSpPr/>
          <p:nvPr/>
        </p:nvSpPr>
        <p:spPr>
          <a:xfrm>
            <a:off x="4984930"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18" name="Freeform: Shape 17">
            <a:extLst>
              <a:ext uri="{FF2B5EF4-FFF2-40B4-BE49-F238E27FC236}">
                <a16:creationId xmlns:a16="http://schemas.microsoft.com/office/drawing/2014/main" id="{416D9974-5C02-0499-321F-E895FED9C8A5}"/>
              </a:ext>
            </a:extLst>
          </p:cNvPr>
          <p:cNvSpPr/>
          <p:nvPr/>
        </p:nvSpPr>
        <p:spPr>
          <a:xfrm>
            <a:off x="522936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19" name="Freeform: Shape 18">
            <a:extLst>
              <a:ext uri="{FF2B5EF4-FFF2-40B4-BE49-F238E27FC236}">
                <a16:creationId xmlns:a16="http://schemas.microsoft.com/office/drawing/2014/main" id="{1BB866A5-BFAA-6261-C8EE-EF94B354A8C1}"/>
              </a:ext>
            </a:extLst>
          </p:cNvPr>
          <p:cNvSpPr/>
          <p:nvPr/>
        </p:nvSpPr>
        <p:spPr>
          <a:xfrm>
            <a:off x="547380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20" name="Freeform: Shape 19">
            <a:extLst>
              <a:ext uri="{FF2B5EF4-FFF2-40B4-BE49-F238E27FC236}">
                <a16:creationId xmlns:a16="http://schemas.microsoft.com/office/drawing/2014/main" id="{2A1315AA-7A33-549B-3FD3-6AC2AFAB8BAB}"/>
              </a:ext>
            </a:extLst>
          </p:cNvPr>
          <p:cNvSpPr/>
          <p:nvPr/>
        </p:nvSpPr>
        <p:spPr>
          <a:xfrm>
            <a:off x="5736790" y="1901212"/>
            <a:ext cx="1955516" cy="1086400"/>
          </a:xfrm>
          <a:custGeom>
            <a:avLst/>
            <a:gdLst>
              <a:gd name="connsiteX0" fmla="*/ 0 w 1955516"/>
              <a:gd name="connsiteY0" fmla="*/ 153492 h 1534918"/>
              <a:gd name="connsiteX1" fmla="*/ 153492 w 1955516"/>
              <a:gd name="connsiteY1" fmla="*/ 0 h 1534918"/>
              <a:gd name="connsiteX2" fmla="*/ 1802024 w 1955516"/>
              <a:gd name="connsiteY2" fmla="*/ 0 h 1534918"/>
              <a:gd name="connsiteX3" fmla="*/ 1955516 w 1955516"/>
              <a:gd name="connsiteY3" fmla="*/ 153492 h 1534918"/>
              <a:gd name="connsiteX4" fmla="*/ 1955516 w 1955516"/>
              <a:gd name="connsiteY4" fmla="*/ 1381426 h 1534918"/>
              <a:gd name="connsiteX5" fmla="*/ 1802024 w 1955516"/>
              <a:gd name="connsiteY5" fmla="*/ 1534918 h 1534918"/>
              <a:gd name="connsiteX6" fmla="*/ 153492 w 1955516"/>
              <a:gd name="connsiteY6" fmla="*/ 1534918 h 1534918"/>
              <a:gd name="connsiteX7" fmla="*/ 0 w 1955516"/>
              <a:gd name="connsiteY7" fmla="*/ 1381426 h 1534918"/>
              <a:gd name="connsiteX8" fmla="*/ 0 w 1955516"/>
              <a:gd name="connsiteY8" fmla="*/ 153492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516" h="1534918">
                <a:moveTo>
                  <a:pt x="0" y="153492"/>
                </a:moveTo>
                <a:cubicBezTo>
                  <a:pt x="0" y="68721"/>
                  <a:pt x="68721" y="0"/>
                  <a:pt x="153492" y="0"/>
                </a:cubicBezTo>
                <a:lnTo>
                  <a:pt x="1802024" y="0"/>
                </a:lnTo>
                <a:cubicBezTo>
                  <a:pt x="1886795" y="0"/>
                  <a:pt x="1955516" y="68721"/>
                  <a:pt x="1955516" y="153492"/>
                </a:cubicBezTo>
                <a:lnTo>
                  <a:pt x="1955516" y="1381426"/>
                </a:lnTo>
                <a:cubicBezTo>
                  <a:pt x="1955516" y="1466197"/>
                  <a:pt x="1886795" y="1534918"/>
                  <a:pt x="1802024" y="1534918"/>
                </a:cubicBezTo>
                <a:lnTo>
                  <a:pt x="153492" y="1534918"/>
                </a:lnTo>
                <a:cubicBezTo>
                  <a:pt x="68721" y="1534918"/>
                  <a:pt x="0" y="1466197"/>
                  <a:pt x="0" y="1381426"/>
                </a:cubicBezTo>
                <a:lnTo>
                  <a:pt x="0" y="15349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776" tIns="128776" rIns="128776" bIns="128776" numCol="1" spcCol="1270" anchor="ctr" anchorCtr="0">
            <a:noAutofit/>
          </a:bodyPr>
          <a:lstStyle/>
          <a:p>
            <a:pPr marL="0" lvl="0" indent="0" algn="ctr" defTabSz="977900">
              <a:lnSpc>
                <a:spcPct val="90000"/>
              </a:lnSpc>
              <a:spcBef>
                <a:spcPct val="0"/>
              </a:spcBef>
              <a:spcAft>
                <a:spcPct val="35000"/>
              </a:spcAft>
              <a:buNone/>
            </a:pPr>
            <a:r>
              <a:rPr lang="en-CA" sz="2200" kern="1200"/>
              <a:t>Sustainable Asset Management</a:t>
            </a:r>
          </a:p>
        </p:txBody>
      </p:sp>
      <p:sp>
        <p:nvSpPr>
          <p:cNvPr id="21" name="Freeform: Shape 20">
            <a:extLst>
              <a:ext uri="{FF2B5EF4-FFF2-40B4-BE49-F238E27FC236}">
                <a16:creationId xmlns:a16="http://schemas.microsoft.com/office/drawing/2014/main" id="{B42936BE-2259-F140-3930-956E65B3E609}"/>
              </a:ext>
            </a:extLst>
          </p:cNvPr>
          <p:cNvSpPr/>
          <p:nvPr/>
        </p:nvSpPr>
        <p:spPr>
          <a:xfrm>
            <a:off x="5747806"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Develop Asset Funding Strategies</a:t>
            </a:r>
          </a:p>
        </p:txBody>
      </p:sp>
      <p:sp>
        <p:nvSpPr>
          <p:cNvPr id="22" name="Freeform: Shape 21">
            <a:extLst>
              <a:ext uri="{FF2B5EF4-FFF2-40B4-BE49-F238E27FC236}">
                <a16:creationId xmlns:a16="http://schemas.microsoft.com/office/drawing/2014/main" id="{8DFD8C70-8A19-A187-BA05-4E00A62E71F8}"/>
              </a:ext>
            </a:extLst>
          </p:cNvPr>
          <p:cNvSpPr/>
          <p:nvPr/>
        </p:nvSpPr>
        <p:spPr>
          <a:xfrm>
            <a:off x="5747806"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23" name="Freeform: Shape 22">
            <a:extLst>
              <a:ext uri="{FF2B5EF4-FFF2-40B4-BE49-F238E27FC236}">
                <a16:creationId xmlns:a16="http://schemas.microsoft.com/office/drawing/2014/main" id="{449B7E29-AF4B-C73B-EAD5-F05E2BEDF535}"/>
              </a:ext>
            </a:extLst>
          </p:cNvPr>
          <p:cNvSpPr/>
          <p:nvPr/>
        </p:nvSpPr>
        <p:spPr>
          <a:xfrm>
            <a:off x="5992246"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24" name="Freeform: Shape 23">
            <a:extLst>
              <a:ext uri="{FF2B5EF4-FFF2-40B4-BE49-F238E27FC236}">
                <a16:creationId xmlns:a16="http://schemas.microsoft.com/office/drawing/2014/main" id="{21F58D0D-B025-0060-55B0-3E44D7187954}"/>
              </a:ext>
            </a:extLst>
          </p:cNvPr>
          <p:cNvSpPr/>
          <p:nvPr/>
        </p:nvSpPr>
        <p:spPr>
          <a:xfrm>
            <a:off x="6236685"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25" name="Freeform: Shape 24">
            <a:extLst>
              <a:ext uri="{FF2B5EF4-FFF2-40B4-BE49-F238E27FC236}">
                <a16:creationId xmlns:a16="http://schemas.microsoft.com/office/drawing/2014/main" id="{3A8DC743-51B3-D1F6-2A03-06CF52A445B4}"/>
              </a:ext>
            </a:extLst>
          </p:cNvPr>
          <p:cNvSpPr/>
          <p:nvPr/>
        </p:nvSpPr>
        <p:spPr>
          <a:xfrm>
            <a:off x="6481125"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26" name="Freeform: Shape 25">
            <a:extLst>
              <a:ext uri="{FF2B5EF4-FFF2-40B4-BE49-F238E27FC236}">
                <a16:creationId xmlns:a16="http://schemas.microsoft.com/office/drawing/2014/main" id="{BA5CDB49-AAB7-B150-D6E6-5B4851A16162}"/>
              </a:ext>
            </a:extLst>
          </p:cNvPr>
          <p:cNvSpPr/>
          <p:nvPr/>
        </p:nvSpPr>
        <p:spPr>
          <a:xfrm>
            <a:off x="6735417"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Improve Capital Assets</a:t>
            </a:r>
          </a:p>
        </p:txBody>
      </p:sp>
      <p:sp>
        <p:nvSpPr>
          <p:cNvPr id="28" name="Freeform: Shape 27">
            <a:extLst>
              <a:ext uri="{FF2B5EF4-FFF2-40B4-BE49-F238E27FC236}">
                <a16:creationId xmlns:a16="http://schemas.microsoft.com/office/drawing/2014/main" id="{A1F6E159-9F21-13F5-A1BE-1D00D1108725}"/>
              </a:ext>
            </a:extLst>
          </p:cNvPr>
          <p:cNvSpPr/>
          <p:nvPr/>
        </p:nvSpPr>
        <p:spPr>
          <a:xfrm>
            <a:off x="6735417"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29" name="Freeform: Shape 28">
            <a:extLst>
              <a:ext uri="{FF2B5EF4-FFF2-40B4-BE49-F238E27FC236}">
                <a16:creationId xmlns:a16="http://schemas.microsoft.com/office/drawing/2014/main" id="{FA1A94EB-5896-D761-F4C7-3067E94C6605}"/>
              </a:ext>
            </a:extLst>
          </p:cNvPr>
          <p:cNvSpPr/>
          <p:nvPr/>
        </p:nvSpPr>
        <p:spPr>
          <a:xfrm>
            <a:off x="6979856"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30" name="Freeform: Shape 29">
            <a:extLst>
              <a:ext uri="{FF2B5EF4-FFF2-40B4-BE49-F238E27FC236}">
                <a16:creationId xmlns:a16="http://schemas.microsoft.com/office/drawing/2014/main" id="{AC195F82-60F0-EC32-6503-228136F277E7}"/>
              </a:ext>
            </a:extLst>
          </p:cNvPr>
          <p:cNvSpPr/>
          <p:nvPr/>
        </p:nvSpPr>
        <p:spPr>
          <a:xfrm>
            <a:off x="7224296"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31" name="Freeform: Shape 30">
            <a:extLst>
              <a:ext uri="{FF2B5EF4-FFF2-40B4-BE49-F238E27FC236}">
                <a16:creationId xmlns:a16="http://schemas.microsoft.com/office/drawing/2014/main" id="{6EC64F1F-49E3-C224-AC60-9BA35E4C0994}"/>
              </a:ext>
            </a:extLst>
          </p:cNvPr>
          <p:cNvSpPr/>
          <p:nvPr/>
        </p:nvSpPr>
        <p:spPr>
          <a:xfrm>
            <a:off x="7468735"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41" name="Freeform: Shape 40">
            <a:extLst>
              <a:ext uri="{FF2B5EF4-FFF2-40B4-BE49-F238E27FC236}">
                <a16:creationId xmlns:a16="http://schemas.microsoft.com/office/drawing/2014/main" id="{716273A9-EA1D-B7CD-8CA7-BDF7C00FD9FF}"/>
              </a:ext>
            </a:extLst>
          </p:cNvPr>
          <p:cNvSpPr/>
          <p:nvPr/>
        </p:nvSpPr>
        <p:spPr>
          <a:xfrm>
            <a:off x="7731717" y="1901212"/>
            <a:ext cx="1955516" cy="1086400"/>
          </a:xfrm>
          <a:custGeom>
            <a:avLst/>
            <a:gdLst>
              <a:gd name="connsiteX0" fmla="*/ 0 w 1955516"/>
              <a:gd name="connsiteY0" fmla="*/ 153492 h 1534918"/>
              <a:gd name="connsiteX1" fmla="*/ 153492 w 1955516"/>
              <a:gd name="connsiteY1" fmla="*/ 0 h 1534918"/>
              <a:gd name="connsiteX2" fmla="*/ 1802024 w 1955516"/>
              <a:gd name="connsiteY2" fmla="*/ 0 h 1534918"/>
              <a:gd name="connsiteX3" fmla="*/ 1955516 w 1955516"/>
              <a:gd name="connsiteY3" fmla="*/ 153492 h 1534918"/>
              <a:gd name="connsiteX4" fmla="*/ 1955516 w 1955516"/>
              <a:gd name="connsiteY4" fmla="*/ 1381426 h 1534918"/>
              <a:gd name="connsiteX5" fmla="*/ 1802024 w 1955516"/>
              <a:gd name="connsiteY5" fmla="*/ 1534918 h 1534918"/>
              <a:gd name="connsiteX6" fmla="*/ 153492 w 1955516"/>
              <a:gd name="connsiteY6" fmla="*/ 1534918 h 1534918"/>
              <a:gd name="connsiteX7" fmla="*/ 0 w 1955516"/>
              <a:gd name="connsiteY7" fmla="*/ 1381426 h 1534918"/>
              <a:gd name="connsiteX8" fmla="*/ 0 w 1955516"/>
              <a:gd name="connsiteY8" fmla="*/ 153492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516" h="1534918">
                <a:moveTo>
                  <a:pt x="0" y="153492"/>
                </a:moveTo>
                <a:cubicBezTo>
                  <a:pt x="0" y="68721"/>
                  <a:pt x="68721" y="0"/>
                  <a:pt x="153492" y="0"/>
                </a:cubicBezTo>
                <a:lnTo>
                  <a:pt x="1802024" y="0"/>
                </a:lnTo>
                <a:cubicBezTo>
                  <a:pt x="1886795" y="0"/>
                  <a:pt x="1955516" y="68721"/>
                  <a:pt x="1955516" y="153492"/>
                </a:cubicBezTo>
                <a:lnTo>
                  <a:pt x="1955516" y="1381426"/>
                </a:lnTo>
                <a:cubicBezTo>
                  <a:pt x="1955516" y="1466197"/>
                  <a:pt x="1886795" y="1534918"/>
                  <a:pt x="1802024" y="1534918"/>
                </a:cubicBezTo>
                <a:lnTo>
                  <a:pt x="153492" y="1534918"/>
                </a:lnTo>
                <a:cubicBezTo>
                  <a:pt x="68721" y="1534918"/>
                  <a:pt x="0" y="1466197"/>
                  <a:pt x="0" y="1381426"/>
                </a:cubicBezTo>
                <a:lnTo>
                  <a:pt x="0" y="153492"/>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776" tIns="128776" rIns="128776" bIns="128776" numCol="1" spcCol="1270" anchor="ctr" anchorCtr="0">
            <a:noAutofit/>
          </a:bodyPr>
          <a:lstStyle/>
          <a:p>
            <a:pPr marL="0" lvl="0" indent="0" algn="ctr" defTabSz="977900">
              <a:lnSpc>
                <a:spcPct val="90000"/>
              </a:lnSpc>
              <a:spcBef>
                <a:spcPct val="0"/>
              </a:spcBef>
              <a:spcAft>
                <a:spcPct val="35000"/>
              </a:spcAft>
              <a:buNone/>
            </a:pPr>
            <a:r>
              <a:rPr lang="en-CA" sz="2200" kern="1200"/>
              <a:t>Complete Communities</a:t>
            </a:r>
          </a:p>
        </p:txBody>
      </p:sp>
      <p:sp>
        <p:nvSpPr>
          <p:cNvPr id="42" name="Freeform: Shape 41">
            <a:extLst>
              <a:ext uri="{FF2B5EF4-FFF2-40B4-BE49-F238E27FC236}">
                <a16:creationId xmlns:a16="http://schemas.microsoft.com/office/drawing/2014/main" id="{E9A64338-0CBD-6C36-5246-ED7ED2C8A3EB}"/>
              </a:ext>
            </a:extLst>
          </p:cNvPr>
          <p:cNvSpPr/>
          <p:nvPr/>
        </p:nvSpPr>
        <p:spPr>
          <a:xfrm>
            <a:off x="7742733"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Manage Growth to Best Serve King</a:t>
            </a:r>
          </a:p>
        </p:txBody>
      </p:sp>
      <p:sp>
        <p:nvSpPr>
          <p:cNvPr id="43" name="Freeform: Shape 42">
            <a:extLst>
              <a:ext uri="{FF2B5EF4-FFF2-40B4-BE49-F238E27FC236}">
                <a16:creationId xmlns:a16="http://schemas.microsoft.com/office/drawing/2014/main" id="{25121F30-D492-27F9-1573-6B3AAB64844A}"/>
              </a:ext>
            </a:extLst>
          </p:cNvPr>
          <p:cNvSpPr/>
          <p:nvPr/>
        </p:nvSpPr>
        <p:spPr>
          <a:xfrm>
            <a:off x="7742733"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44" name="Freeform: Shape 43">
            <a:extLst>
              <a:ext uri="{FF2B5EF4-FFF2-40B4-BE49-F238E27FC236}">
                <a16:creationId xmlns:a16="http://schemas.microsoft.com/office/drawing/2014/main" id="{DB4316E4-50A3-8755-4F99-054349542085}"/>
              </a:ext>
            </a:extLst>
          </p:cNvPr>
          <p:cNvSpPr/>
          <p:nvPr/>
        </p:nvSpPr>
        <p:spPr>
          <a:xfrm>
            <a:off x="7987172" y="5675994"/>
            <a:ext cx="253127" cy="767460"/>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45" name="Freeform: Shape 44">
            <a:extLst>
              <a:ext uri="{FF2B5EF4-FFF2-40B4-BE49-F238E27FC236}">
                <a16:creationId xmlns:a16="http://schemas.microsoft.com/office/drawing/2014/main" id="{E80F1645-658C-E96A-1A96-2D41ADFAB09C}"/>
              </a:ext>
            </a:extLst>
          </p:cNvPr>
          <p:cNvSpPr/>
          <p:nvPr/>
        </p:nvSpPr>
        <p:spPr>
          <a:xfrm>
            <a:off x="8231612"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46" name="Freeform: Shape 45">
            <a:extLst>
              <a:ext uri="{FF2B5EF4-FFF2-40B4-BE49-F238E27FC236}">
                <a16:creationId xmlns:a16="http://schemas.microsoft.com/office/drawing/2014/main" id="{3A3C6FED-D174-98FA-2A16-35D7ECDDA5BC}"/>
              </a:ext>
            </a:extLst>
          </p:cNvPr>
          <p:cNvSpPr/>
          <p:nvPr/>
        </p:nvSpPr>
        <p:spPr>
          <a:xfrm>
            <a:off x="8476051"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47" name="Freeform: Shape 46">
            <a:extLst>
              <a:ext uri="{FF2B5EF4-FFF2-40B4-BE49-F238E27FC236}">
                <a16:creationId xmlns:a16="http://schemas.microsoft.com/office/drawing/2014/main" id="{8401DD51-1013-2BBC-044B-BA2257193BA3}"/>
              </a:ext>
            </a:extLst>
          </p:cNvPr>
          <p:cNvSpPr/>
          <p:nvPr/>
        </p:nvSpPr>
        <p:spPr>
          <a:xfrm>
            <a:off x="8730343"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Enrich Community Well-Being</a:t>
            </a:r>
          </a:p>
        </p:txBody>
      </p:sp>
      <p:sp>
        <p:nvSpPr>
          <p:cNvPr id="48" name="Freeform: Shape 47">
            <a:extLst>
              <a:ext uri="{FF2B5EF4-FFF2-40B4-BE49-F238E27FC236}">
                <a16:creationId xmlns:a16="http://schemas.microsoft.com/office/drawing/2014/main" id="{000C2A52-47AE-E68E-8959-A444E8F31A42}"/>
              </a:ext>
            </a:extLst>
          </p:cNvPr>
          <p:cNvSpPr/>
          <p:nvPr/>
        </p:nvSpPr>
        <p:spPr>
          <a:xfrm>
            <a:off x="8730343"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49" name="Freeform: Shape 48">
            <a:extLst>
              <a:ext uri="{FF2B5EF4-FFF2-40B4-BE49-F238E27FC236}">
                <a16:creationId xmlns:a16="http://schemas.microsoft.com/office/drawing/2014/main" id="{89DD3A59-D892-B852-5FC2-343FE6FD442F}"/>
              </a:ext>
            </a:extLst>
          </p:cNvPr>
          <p:cNvSpPr/>
          <p:nvPr/>
        </p:nvSpPr>
        <p:spPr>
          <a:xfrm>
            <a:off x="8974783"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50" name="Freeform: Shape 49">
            <a:extLst>
              <a:ext uri="{FF2B5EF4-FFF2-40B4-BE49-F238E27FC236}">
                <a16:creationId xmlns:a16="http://schemas.microsoft.com/office/drawing/2014/main" id="{0188674E-36DA-26E2-505A-4601440C1C71}"/>
              </a:ext>
            </a:extLst>
          </p:cNvPr>
          <p:cNvSpPr/>
          <p:nvPr/>
        </p:nvSpPr>
        <p:spPr>
          <a:xfrm>
            <a:off x="9219222"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51" name="Freeform: Shape 50">
            <a:extLst>
              <a:ext uri="{FF2B5EF4-FFF2-40B4-BE49-F238E27FC236}">
                <a16:creationId xmlns:a16="http://schemas.microsoft.com/office/drawing/2014/main" id="{4DD057A2-E558-C4DA-BA8A-63008EFDDADE}"/>
              </a:ext>
            </a:extLst>
          </p:cNvPr>
          <p:cNvSpPr/>
          <p:nvPr/>
        </p:nvSpPr>
        <p:spPr>
          <a:xfrm>
            <a:off x="9463662"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52" name="Freeform: Shape 51">
            <a:extLst>
              <a:ext uri="{FF2B5EF4-FFF2-40B4-BE49-F238E27FC236}">
                <a16:creationId xmlns:a16="http://schemas.microsoft.com/office/drawing/2014/main" id="{F0D9B4DC-F4FA-ABF4-B924-AD225B601AD8}"/>
              </a:ext>
            </a:extLst>
          </p:cNvPr>
          <p:cNvSpPr/>
          <p:nvPr/>
        </p:nvSpPr>
        <p:spPr>
          <a:xfrm>
            <a:off x="9726643" y="1901212"/>
            <a:ext cx="1955516" cy="1086400"/>
          </a:xfrm>
          <a:custGeom>
            <a:avLst/>
            <a:gdLst>
              <a:gd name="connsiteX0" fmla="*/ 0 w 1955516"/>
              <a:gd name="connsiteY0" fmla="*/ 153492 h 1534918"/>
              <a:gd name="connsiteX1" fmla="*/ 153492 w 1955516"/>
              <a:gd name="connsiteY1" fmla="*/ 0 h 1534918"/>
              <a:gd name="connsiteX2" fmla="*/ 1802024 w 1955516"/>
              <a:gd name="connsiteY2" fmla="*/ 0 h 1534918"/>
              <a:gd name="connsiteX3" fmla="*/ 1955516 w 1955516"/>
              <a:gd name="connsiteY3" fmla="*/ 153492 h 1534918"/>
              <a:gd name="connsiteX4" fmla="*/ 1955516 w 1955516"/>
              <a:gd name="connsiteY4" fmla="*/ 1381426 h 1534918"/>
              <a:gd name="connsiteX5" fmla="*/ 1802024 w 1955516"/>
              <a:gd name="connsiteY5" fmla="*/ 1534918 h 1534918"/>
              <a:gd name="connsiteX6" fmla="*/ 153492 w 1955516"/>
              <a:gd name="connsiteY6" fmla="*/ 1534918 h 1534918"/>
              <a:gd name="connsiteX7" fmla="*/ 0 w 1955516"/>
              <a:gd name="connsiteY7" fmla="*/ 1381426 h 1534918"/>
              <a:gd name="connsiteX8" fmla="*/ 0 w 1955516"/>
              <a:gd name="connsiteY8" fmla="*/ 153492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516" h="1534918">
                <a:moveTo>
                  <a:pt x="0" y="153492"/>
                </a:moveTo>
                <a:cubicBezTo>
                  <a:pt x="0" y="68721"/>
                  <a:pt x="68721" y="0"/>
                  <a:pt x="153492" y="0"/>
                </a:cubicBezTo>
                <a:lnTo>
                  <a:pt x="1802024" y="0"/>
                </a:lnTo>
                <a:cubicBezTo>
                  <a:pt x="1886795" y="0"/>
                  <a:pt x="1955516" y="68721"/>
                  <a:pt x="1955516" y="153492"/>
                </a:cubicBezTo>
                <a:lnTo>
                  <a:pt x="1955516" y="1381426"/>
                </a:lnTo>
                <a:cubicBezTo>
                  <a:pt x="1955516" y="1466197"/>
                  <a:pt x="1886795" y="1534918"/>
                  <a:pt x="1802024" y="1534918"/>
                </a:cubicBezTo>
                <a:lnTo>
                  <a:pt x="153492" y="1534918"/>
                </a:lnTo>
                <a:cubicBezTo>
                  <a:pt x="68721" y="1534918"/>
                  <a:pt x="0" y="1466197"/>
                  <a:pt x="0" y="1381426"/>
                </a:cubicBezTo>
                <a:lnTo>
                  <a:pt x="0" y="153492"/>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776" tIns="128776" rIns="128776" bIns="128776" numCol="1" spcCol="1270" anchor="ctr" anchorCtr="0">
            <a:noAutofit/>
          </a:bodyPr>
          <a:lstStyle/>
          <a:p>
            <a:pPr marL="0" lvl="0" indent="0" algn="ctr" defTabSz="977900">
              <a:lnSpc>
                <a:spcPct val="90000"/>
              </a:lnSpc>
              <a:spcBef>
                <a:spcPct val="0"/>
              </a:spcBef>
              <a:spcAft>
                <a:spcPct val="35000"/>
              </a:spcAft>
              <a:buNone/>
            </a:pPr>
            <a:r>
              <a:rPr lang="en-CA" sz="2200" kern="1200"/>
              <a:t>Service Excellence</a:t>
            </a:r>
          </a:p>
        </p:txBody>
      </p:sp>
      <p:sp>
        <p:nvSpPr>
          <p:cNvPr id="53" name="Freeform: Shape 52">
            <a:extLst>
              <a:ext uri="{FF2B5EF4-FFF2-40B4-BE49-F238E27FC236}">
                <a16:creationId xmlns:a16="http://schemas.microsoft.com/office/drawing/2014/main" id="{342AB242-3843-90B9-939E-9F9B658FBD02}"/>
              </a:ext>
            </a:extLst>
          </p:cNvPr>
          <p:cNvSpPr/>
          <p:nvPr/>
        </p:nvSpPr>
        <p:spPr>
          <a:xfrm>
            <a:off x="9737659"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Increase Data Driven Decision Making</a:t>
            </a:r>
          </a:p>
        </p:txBody>
      </p:sp>
      <p:sp>
        <p:nvSpPr>
          <p:cNvPr id="54" name="Freeform: Shape 53">
            <a:extLst>
              <a:ext uri="{FF2B5EF4-FFF2-40B4-BE49-F238E27FC236}">
                <a16:creationId xmlns:a16="http://schemas.microsoft.com/office/drawing/2014/main" id="{EE4D5646-61F0-08E4-1CD5-290EC3A680FD}"/>
              </a:ext>
            </a:extLst>
          </p:cNvPr>
          <p:cNvSpPr/>
          <p:nvPr/>
        </p:nvSpPr>
        <p:spPr>
          <a:xfrm>
            <a:off x="973765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55" name="Freeform: Shape 54">
            <a:extLst>
              <a:ext uri="{FF2B5EF4-FFF2-40B4-BE49-F238E27FC236}">
                <a16:creationId xmlns:a16="http://schemas.microsoft.com/office/drawing/2014/main" id="{C1936EE8-82CD-5B88-78E7-918012C5F559}"/>
              </a:ext>
            </a:extLst>
          </p:cNvPr>
          <p:cNvSpPr/>
          <p:nvPr/>
        </p:nvSpPr>
        <p:spPr>
          <a:xfrm>
            <a:off x="998209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56" name="Freeform: Shape 55">
            <a:extLst>
              <a:ext uri="{FF2B5EF4-FFF2-40B4-BE49-F238E27FC236}">
                <a16:creationId xmlns:a16="http://schemas.microsoft.com/office/drawing/2014/main" id="{2A3DC019-00D3-3A4A-EC5F-D05221B383A1}"/>
              </a:ext>
            </a:extLst>
          </p:cNvPr>
          <p:cNvSpPr/>
          <p:nvPr/>
        </p:nvSpPr>
        <p:spPr>
          <a:xfrm>
            <a:off x="10226538"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57" name="Freeform: Shape 56">
            <a:extLst>
              <a:ext uri="{FF2B5EF4-FFF2-40B4-BE49-F238E27FC236}">
                <a16:creationId xmlns:a16="http://schemas.microsoft.com/office/drawing/2014/main" id="{7DC6F80A-D388-8A78-F9F7-03B18E985D76}"/>
              </a:ext>
            </a:extLst>
          </p:cNvPr>
          <p:cNvSpPr/>
          <p:nvPr/>
        </p:nvSpPr>
        <p:spPr>
          <a:xfrm>
            <a:off x="10470978"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58" name="Freeform: Shape 57">
            <a:extLst>
              <a:ext uri="{FF2B5EF4-FFF2-40B4-BE49-F238E27FC236}">
                <a16:creationId xmlns:a16="http://schemas.microsoft.com/office/drawing/2014/main" id="{141FF651-5B66-6E20-F7AD-F97029B04001}"/>
              </a:ext>
            </a:extLst>
          </p:cNvPr>
          <p:cNvSpPr/>
          <p:nvPr/>
        </p:nvSpPr>
        <p:spPr>
          <a:xfrm>
            <a:off x="10725270" y="3813950"/>
            <a:ext cx="967905" cy="1077218"/>
          </a:xfrm>
          <a:custGeom>
            <a:avLst/>
            <a:gdLst>
              <a:gd name="connsiteX0" fmla="*/ 0 w 967905"/>
              <a:gd name="connsiteY0" fmla="*/ 96791 h 1534918"/>
              <a:gd name="connsiteX1" fmla="*/ 96791 w 967905"/>
              <a:gd name="connsiteY1" fmla="*/ 0 h 1534918"/>
              <a:gd name="connsiteX2" fmla="*/ 871115 w 967905"/>
              <a:gd name="connsiteY2" fmla="*/ 0 h 1534918"/>
              <a:gd name="connsiteX3" fmla="*/ 967906 w 967905"/>
              <a:gd name="connsiteY3" fmla="*/ 96791 h 1534918"/>
              <a:gd name="connsiteX4" fmla="*/ 967905 w 967905"/>
              <a:gd name="connsiteY4" fmla="*/ 1438128 h 1534918"/>
              <a:gd name="connsiteX5" fmla="*/ 871114 w 967905"/>
              <a:gd name="connsiteY5" fmla="*/ 1534919 h 1534918"/>
              <a:gd name="connsiteX6" fmla="*/ 96791 w 967905"/>
              <a:gd name="connsiteY6" fmla="*/ 1534918 h 1534918"/>
              <a:gd name="connsiteX7" fmla="*/ 0 w 967905"/>
              <a:gd name="connsiteY7" fmla="*/ 1438127 h 1534918"/>
              <a:gd name="connsiteX8" fmla="*/ 0 w 967905"/>
              <a:gd name="connsiteY8" fmla="*/ 96791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05" h="1534918">
                <a:moveTo>
                  <a:pt x="0" y="96791"/>
                </a:moveTo>
                <a:cubicBezTo>
                  <a:pt x="0" y="43335"/>
                  <a:pt x="43335" y="0"/>
                  <a:pt x="96791" y="0"/>
                </a:cubicBezTo>
                <a:lnTo>
                  <a:pt x="871115" y="0"/>
                </a:lnTo>
                <a:cubicBezTo>
                  <a:pt x="924571" y="0"/>
                  <a:pt x="967906" y="43335"/>
                  <a:pt x="967906" y="96791"/>
                </a:cubicBezTo>
                <a:cubicBezTo>
                  <a:pt x="967906" y="543903"/>
                  <a:pt x="967905" y="991016"/>
                  <a:pt x="967905" y="1438128"/>
                </a:cubicBezTo>
                <a:cubicBezTo>
                  <a:pt x="967905" y="1491584"/>
                  <a:pt x="924570" y="1534919"/>
                  <a:pt x="871114" y="1534919"/>
                </a:cubicBezTo>
                <a:lnTo>
                  <a:pt x="96791" y="1534918"/>
                </a:lnTo>
                <a:cubicBezTo>
                  <a:pt x="43335" y="1534918"/>
                  <a:pt x="0" y="1491583"/>
                  <a:pt x="0" y="1438127"/>
                </a:cubicBezTo>
                <a:lnTo>
                  <a:pt x="0" y="9679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069" tIns="74069" rIns="74069" bIns="74069" numCol="1" spcCol="1270" anchor="ctr" anchorCtr="0">
            <a:noAutofit/>
          </a:bodyPr>
          <a:lstStyle/>
          <a:p>
            <a:pPr marL="0" lvl="0" indent="0" algn="ctr" defTabSz="533400">
              <a:lnSpc>
                <a:spcPct val="90000"/>
              </a:lnSpc>
              <a:spcBef>
                <a:spcPct val="0"/>
              </a:spcBef>
              <a:spcAft>
                <a:spcPct val="35000"/>
              </a:spcAft>
              <a:buNone/>
            </a:pPr>
            <a:r>
              <a:rPr lang="en-CA" sz="1200" kern="1200"/>
              <a:t>Enhance Citizen Service Experience </a:t>
            </a:r>
          </a:p>
        </p:txBody>
      </p:sp>
      <p:sp>
        <p:nvSpPr>
          <p:cNvPr id="59" name="Freeform: Shape 58">
            <a:extLst>
              <a:ext uri="{FF2B5EF4-FFF2-40B4-BE49-F238E27FC236}">
                <a16:creationId xmlns:a16="http://schemas.microsoft.com/office/drawing/2014/main" id="{F2678344-B983-B329-92B1-08FBE7A0ECE9}"/>
              </a:ext>
            </a:extLst>
          </p:cNvPr>
          <p:cNvSpPr/>
          <p:nvPr/>
        </p:nvSpPr>
        <p:spPr>
          <a:xfrm>
            <a:off x="10725270"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1</a:t>
            </a:r>
          </a:p>
        </p:txBody>
      </p:sp>
      <p:sp>
        <p:nvSpPr>
          <p:cNvPr id="60" name="Freeform: Shape 59">
            <a:extLst>
              <a:ext uri="{FF2B5EF4-FFF2-40B4-BE49-F238E27FC236}">
                <a16:creationId xmlns:a16="http://schemas.microsoft.com/office/drawing/2014/main" id="{648BC47B-434A-11C4-586A-B1A38109F9E7}"/>
              </a:ext>
            </a:extLst>
          </p:cNvPr>
          <p:cNvSpPr/>
          <p:nvPr/>
        </p:nvSpPr>
        <p:spPr>
          <a:xfrm>
            <a:off x="10969710"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2</a:t>
            </a:r>
          </a:p>
        </p:txBody>
      </p:sp>
      <p:sp>
        <p:nvSpPr>
          <p:cNvPr id="61" name="Freeform: Shape 60">
            <a:extLst>
              <a:ext uri="{FF2B5EF4-FFF2-40B4-BE49-F238E27FC236}">
                <a16:creationId xmlns:a16="http://schemas.microsoft.com/office/drawing/2014/main" id="{E00CAD18-DC08-09F7-CE7F-1137965C4356}"/>
              </a:ext>
            </a:extLst>
          </p:cNvPr>
          <p:cNvSpPr/>
          <p:nvPr/>
        </p:nvSpPr>
        <p:spPr>
          <a:xfrm>
            <a:off x="1121414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3</a:t>
            </a:r>
          </a:p>
        </p:txBody>
      </p:sp>
      <p:sp>
        <p:nvSpPr>
          <p:cNvPr id="62" name="Freeform: Shape 61">
            <a:extLst>
              <a:ext uri="{FF2B5EF4-FFF2-40B4-BE49-F238E27FC236}">
                <a16:creationId xmlns:a16="http://schemas.microsoft.com/office/drawing/2014/main" id="{36CEEB4C-FCD6-F782-E48F-A3E933EF8C34}"/>
              </a:ext>
            </a:extLst>
          </p:cNvPr>
          <p:cNvSpPr/>
          <p:nvPr/>
        </p:nvSpPr>
        <p:spPr>
          <a:xfrm>
            <a:off x="11458589" y="5675994"/>
            <a:ext cx="262981" cy="767459"/>
          </a:xfrm>
          <a:custGeom>
            <a:avLst/>
            <a:gdLst>
              <a:gd name="connsiteX0" fmla="*/ 0 w 234586"/>
              <a:gd name="connsiteY0" fmla="*/ 23459 h 1534918"/>
              <a:gd name="connsiteX1" fmla="*/ 23459 w 234586"/>
              <a:gd name="connsiteY1" fmla="*/ 0 h 1534918"/>
              <a:gd name="connsiteX2" fmla="*/ 211127 w 234586"/>
              <a:gd name="connsiteY2" fmla="*/ 0 h 1534918"/>
              <a:gd name="connsiteX3" fmla="*/ 234586 w 234586"/>
              <a:gd name="connsiteY3" fmla="*/ 23459 h 1534918"/>
              <a:gd name="connsiteX4" fmla="*/ 234586 w 234586"/>
              <a:gd name="connsiteY4" fmla="*/ 1511459 h 1534918"/>
              <a:gd name="connsiteX5" fmla="*/ 211127 w 234586"/>
              <a:gd name="connsiteY5" fmla="*/ 1534918 h 1534918"/>
              <a:gd name="connsiteX6" fmla="*/ 23459 w 234586"/>
              <a:gd name="connsiteY6" fmla="*/ 1534918 h 1534918"/>
              <a:gd name="connsiteX7" fmla="*/ 0 w 234586"/>
              <a:gd name="connsiteY7" fmla="*/ 1511459 h 1534918"/>
              <a:gd name="connsiteX8" fmla="*/ 0 w 234586"/>
              <a:gd name="connsiteY8" fmla="*/ 23459 h 153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6" h="1534918">
                <a:moveTo>
                  <a:pt x="0" y="23459"/>
                </a:moveTo>
                <a:cubicBezTo>
                  <a:pt x="0" y="10503"/>
                  <a:pt x="10503" y="0"/>
                  <a:pt x="23459" y="0"/>
                </a:cubicBezTo>
                <a:lnTo>
                  <a:pt x="211127" y="0"/>
                </a:lnTo>
                <a:cubicBezTo>
                  <a:pt x="224083" y="0"/>
                  <a:pt x="234586" y="10503"/>
                  <a:pt x="234586" y="23459"/>
                </a:cubicBezTo>
                <a:lnTo>
                  <a:pt x="234586" y="1511459"/>
                </a:lnTo>
                <a:cubicBezTo>
                  <a:pt x="234586" y="1524415"/>
                  <a:pt x="224083" y="1534918"/>
                  <a:pt x="211127" y="1534918"/>
                </a:cubicBezTo>
                <a:lnTo>
                  <a:pt x="23459" y="1534918"/>
                </a:lnTo>
                <a:cubicBezTo>
                  <a:pt x="10503" y="1534918"/>
                  <a:pt x="0" y="1524415"/>
                  <a:pt x="0" y="1511459"/>
                </a:cubicBezTo>
                <a:lnTo>
                  <a:pt x="0" y="2345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161" tIns="41161" rIns="41161" bIns="41161" numCol="1" spcCol="1270" anchor="ctr" anchorCtr="0">
            <a:noAutofit/>
          </a:bodyPr>
          <a:lstStyle/>
          <a:p>
            <a:pPr marL="0" lvl="0" indent="0" algn="ctr" defTabSz="400050">
              <a:lnSpc>
                <a:spcPct val="90000"/>
              </a:lnSpc>
              <a:spcBef>
                <a:spcPct val="0"/>
              </a:spcBef>
              <a:spcAft>
                <a:spcPct val="35000"/>
              </a:spcAft>
              <a:buNone/>
            </a:pPr>
            <a:r>
              <a:rPr lang="en-CA" sz="900" kern="1200"/>
              <a:t>KR 4</a:t>
            </a:r>
          </a:p>
        </p:txBody>
      </p:sp>
      <p:sp>
        <p:nvSpPr>
          <p:cNvPr id="38" name="TextBox 37">
            <a:extLst>
              <a:ext uri="{FF2B5EF4-FFF2-40B4-BE49-F238E27FC236}">
                <a16:creationId xmlns:a16="http://schemas.microsoft.com/office/drawing/2014/main" id="{5D85BB62-3EA0-ED3F-8795-28B32AA0298A}"/>
              </a:ext>
            </a:extLst>
          </p:cNvPr>
          <p:cNvSpPr txBox="1"/>
          <p:nvPr/>
        </p:nvSpPr>
        <p:spPr>
          <a:xfrm>
            <a:off x="224438" y="3596084"/>
            <a:ext cx="2720303" cy="830997"/>
          </a:xfrm>
          <a:prstGeom prst="rect">
            <a:avLst/>
          </a:prstGeom>
          <a:noFill/>
        </p:spPr>
        <p:txBody>
          <a:bodyPr wrap="square" rtlCol="0">
            <a:spAutoFit/>
          </a:bodyPr>
          <a:lstStyle/>
          <a:p>
            <a:pPr algn="ctr"/>
            <a:r>
              <a:rPr lang="en-CA" sz="1600" b="1" i="1">
                <a:latin typeface="Arial "/>
              </a:rPr>
              <a:t>THE GOALS WE WANT TO ACHIEVE RELATED TO EACH PRIOIRTY</a:t>
            </a:r>
          </a:p>
        </p:txBody>
      </p:sp>
      <p:sp>
        <p:nvSpPr>
          <p:cNvPr id="39" name="TextBox 38">
            <a:extLst>
              <a:ext uri="{FF2B5EF4-FFF2-40B4-BE49-F238E27FC236}">
                <a16:creationId xmlns:a16="http://schemas.microsoft.com/office/drawing/2014/main" id="{AE00F120-CC1E-A613-9D64-EE06147FED84}"/>
              </a:ext>
            </a:extLst>
          </p:cNvPr>
          <p:cNvSpPr txBox="1"/>
          <p:nvPr/>
        </p:nvSpPr>
        <p:spPr>
          <a:xfrm>
            <a:off x="-37102" y="5231659"/>
            <a:ext cx="3229855" cy="1077218"/>
          </a:xfrm>
          <a:prstGeom prst="rect">
            <a:avLst/>
          </a:prstGeom>
          <a:noFill/>
        </p:spPr>
        <p:txBody>
          <a:bodyPr wrap="square" rtlCol="0">
            <a:spAutoFit/>
          </a:bodyPr>
          <a:lstStyle/>
          <a:p>
            <a:pPr algn="ctr"/>
            <a:r>
              <a:rPr lang="en-CA" sz="1600" b="1" i="1">
                <a:latin typeface="Arial "/>
              </a:rPr>
              <a:t>A RESULT THAT </a:t>
            </a:r>
          </a:p>
          <a:p>
            <a:pPr algn="ctr"/>
            <a:r>
              <a:rPr lang="en-CA" sz="1600" b="1" i="1">
                <a:latin typeface="Arial "/>
              </a:rPr>
              <a:t>MEASURES THE </a:t>
            </a:r>
          </a:p>
          <a:p>
            <a:pPr algn="ctr"/>
            <a:r>
              <a:rPr lang="en-CA" sz="1600" b="1" i="1">
                <a:latin typeface="Arial "/>
              </a:rPr>
              <a:t>PROGRESS OF </a:t>
            </a:r>
          </a:p>
          <a:p>
            <a:pPr algn="ctr"/>
            <a:r>
              <a:rPr lang="en-CA" sz="1600" b="1" i="1">
                <a:latin typeface="Arial "/>
              </a:rPr>
              <a:t>EACH  GOAL</a:t>
            </a:r>
          </a:p>
        </p:txBody>
      </p:sp>
      <p:sp>
        <p:nvSpPr>
          <p:cNvPr id="40" name="TextBox 39">
            <a:extLst>
              <a:ext uri="{FF2B5EF4-FFF2-40B4-BE49-F238E27FC236}">
                <a16:creationId xmlns:a16="http://schemas.microsoft.com/office/drawing/2014/main" id="{B7FD140B-8520-EE9E-3F5A-1C0B27799140}"/>
              </a:ext>
            </a:extLst>
          </p:cNvPr>
          <p:cNvSpPr txBox="1"/>
          <p:nvPr/>
        </p:nvSpPr>
        <p:spPr>
          <a:xfrm>
            <a:off x="212889" y="1714989"/>
            <a:ext cx="2720303" cy="830997"/>
          </a:xfrm>
          <a:prstGeom prst="rect">
            <a:avLst/>
          </a:prstGeom>
          <a:noFill/>
        </p:spPr>
        <p:txBody>
          <a:bodyPr wrap="square" rtlCol="0">
            <a:spAutoFit/>
          </a:bodyPr>
          <a:lstStyle/>
          <a:p>
            <a:pPr algn="ctr"/>
            <a:r>
              <a:rPr lang="en-CA" sz="1600" b="1" i="1">
                <a:latin typeface="Arial "/>
              </a:rPr>
              <a:t>THE TOP STRATEGIC PRIOIRTIES IDENITIFED BY COUNCIL</a:t>
            </a:r>
          </a:p>
        </p:txBody>
      </p:sp>
      <p:sp>
        <p:nvSpPr>
          <p:cNvPr id="64" name="Callout: Down Arrow 63">
            <a:extLst>
              <a:ext uri="{FF2B5EF4-FFF2-40B4-BE49-F238E27FC236}">
                <a16:creationId xmlns:a16="http://schemas.microsoft.com/office/drawing/2014/main" id="{A53E694E-4DEB-0558-5970-40C04B9F929E}"/>
              </a:ext>
            </a:extLst>
          </p:cNvPr>
          <p:cNvSpPr/>
          <p:nvPr/>
        </p:nvSpPr>
        <p:spPr>
          <a:xfrm>
            <a:off x="3778093" y="5095732"/>
            <a:ext cx="7929280" cy="529891"/>
          </a:xfrm>
          <a:prstGeom prst="downArrowCallout">
            <a:avLst>
              <a:gd name="adj1" fmla="val 25000"/>
              <a:gd name="adj2" fmla="val 25000"/>
              <a:gd name="adj3" fmla="val 18097"/>
              <a:gd name="adj4" fmla="val 6497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a:t>KEY RESULTS </a:t>
            </a:r>
          </a:p>
        </p:txBody>
      </p:sp>
      <p:sp>
        <p:nvSpPr>
          <p:cNvPr id="65" name="Callout: Down Arrow 64">
            <a:extLst>
              <a:ext uri="{FF2B5EF4-FFF2-40B4-BE49-F238E27FC236}">
                <a16:creationId xmlns:a16="http://schemas.microsoft.com/office/drawing/2014/main" id="{F2EFC620-5601-E087-D5C9-B6081F52B7EC}"/>
              </a:ext>
            </a:extLst>
          </p:cNvPr>
          <p:cNvSpPr/>
          <p:nvPr/>
        </p:nvSpPr>
        <p:spPr>
          <a:xfrm>
            <a:off x="3763895" y="3185692"/>
            <a:ext cx="7929280" cy="529891"/>
          </a:xfrm>
          <a:prstGeom prst="downArrowCallout">
            <a:avLst>
              <a:gd name="adj1" fmla="val 25000"/>
              <a:gd name="adj2" fmla="val 25000"/>
              <a:gd name="adj3" fmla="val 18097"/>
              <a:gd name="adj4" fmla="val 6497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a:t>OBJECTIVES</a:t>
            </a:r>
          </a:p>
        </p:txBody>
      </p:sp>
      <p:sp>
        <p:nvSpPr>
          <p:cNvPr id="66" name="Callout: Down Arrow 65">
            <a:extLst>
              <a:ext uri="{FF2B5EF4-FFF2-40B4-BE49-F238E27FC236}">
                <a16:creationId xmlns:a16="http://schemas.microsoft.com/office/drawing/2014/main" id="{9237F94F-4B88-2F4E-42F2-DC57708DA116}"/>
              </a:ext>
            </a:extLst>
          </p:cNvPr>
          <p:cNvSpPr/>
          <p:nvPr/>
        </p:nvSpPr>
        <p:spPr>
          <a:xfrm>
            <a:off x="3752879" y="1295197"/>
            <a:ext cx="7929280" cy="529891"/>
          </a:xfrm>
          <a:prstGeom prst="downArrowCallout">
            <a:avLst>
              <a:gd name="adj1" fmla="val 25000"/>
              <a:gd name="adj2" fmla="val 25000"/>
              <a:gd name="adj3" fmla="val 18097"/>
              <a:gd name="adj4" fmla="val 6497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a:t>PRIORITY AREAS </a:t>
            </a:r>
          </a:p>
        </p:txBody>
      </p:sp>
      <p:sp>
        <p:nvSpPr>
          <p:cNvPr id="67" name="Right Brace 66">
            <a:extLst>
              <a:ext uri="{FF2B5EF4-FFF2-40B4-BE49-F238E27FC236}">
                <a16:creationId xmlns:a16="http://schemas.microsoft.com/office/drawing/2014/main" id="{FDBD53E3-2D3B-3D56-8781-F20482A72F42}"/>
              </a:ext>
            </a:extLst>
          </p:cNvPr>
          <p:cNvSpPr/>
          <p:nvPr/>
        </p:nvSpPr>
        <p:spPr>
          <a:xfrm rot="10800000">
            <a:off x="2959007" y="1273364"/>
            <a:ext cx="648206" cy="1714247"/>
          </a:xfrm>
          <a:prstGeom prst="rightBrace">
            <a:avLst>
              <a:gd name="adj1" fmla="val 22222"/>
              <a:gd name="adj2" fmla="val 49393"/>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8" name="Right Brace 67">
            <a:extLst>
              <a:ext uri="{FF2B5EF4-FFF2-40B4-BE49-F238E27FC236}">
                <a16:creationId xmlns:a16="http://schemas.microsoft.com/office/drawing/2014/main" id="{266D288A-AD21-75DA-2D05-CAD47BFCEEB2}"/>
              </a:ext>
            </a:extLst>
          </p:cNvPr>
          <p:cNvSpPr/>
          <p:nvPr/>
        </p:nvSpPr>
        <p:spPr>
          <a:xfrm rot="10800000">
            <a:off x="2959007" y="3176921"/>
            <a:ext cx="648206" cy="1714247"/>
          </a:xfrm>
          <a:prstGeom prst="rightBrace">
            <a:avLst>
              <a:gd name="adj1" fmla="val 22222"/>
              <a:gd name="adj2" fmla="val 49393"/>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9" name="Right Brace 68">
            <a:extLst>
              <a:ext uri="{FF2B5EF4-FFF2-40B4-BE49-F238E27FC236}">
                <a16:creationId xmlns:a16="http://schemas.microsoft.com/office/drawing/2014/main" id="{A0D72D6B-420B-1CE7-CFEF-2E824499A988}"/>
              </a:ext>
            </a:extLst>
          </p:cNvPr>
          <p:cNvSpPr/>
          <p:nvPr/>
        </p:nvSpPr>
        <p:spPr>
          <a:xfrm rot="10800000">
            <a:off x="2907545" y="5076562"/>
            <a:ext cx="727458" cy="1387411"/>
          </a:xfrm>
          <a:prstGeom prst="rightBrace">
            <a:avLst>
              <a:gd name="adj1" fmla="val 22222"/>
              <a:gd name="adj2" fmla="val 49393"/>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749622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57D0622E5DB34D83D9BA1FC49C04F5" ma:contentTypeVersion="14" ma:contentTypeDescription="Create a new document." ma:contentTypeScope="" ma:versionID="fd509556dc4cf042798c7758110f8e2c">
  <xsd:schema xmlns:xsd="http://www.w3.org/2001/XMLSchema" xmlns:xs="http://www.w3.org/2001/XMLSchema" xmlns:p="http://schemas.microsoft.com/office/2006/metadata/properties" xmlns:ns3="2682fed7-d12b-49a1-b40f-fe6513030f35" xmlns:ns4="3961b3fa-3679-44d0-ad50-8ea96fa83bc0" targetNamespace="http://schemas.microsoft.com/office/2006/metadata/properties" ma:root="true" ma:fieldsID="59574600b2dba5e523a4944c29ad9558" ns3:_="" ns4:_="">
    <xsd:import namespace="2682fed7-d12b-49a1-b40f-fe6513030f35"/>
    <xsd:import namespace="3961b3fa-3679-44d0-ad50-8ea96fa83bc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82fed7-d12b-49a1-b40f-fe6513030f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61b3fa-3679-44d0-ad50-8ea96fa83bc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961b3fa-3679-44d0-ad50-8ea96fa83bc0" xsi:nil="true"/>
  </documentManagement>
</p:properties>
</file>

<file path=customXml/itemProps1.xml><?xml version="1.0" encoding="utf-8"?>
<ds:datastoreItem xmlns:ds="http://schemas.openxmlformats.org/officeDocument/2006/customXml" ds:itemID="{E31AA72B-38D4-4AC4-B871-B1C90B0702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82fed7-d12b-49a1-b40f-fe6513030f35"/>
    <ds:schemaRef ds:uri="3961b3fa-3679-44d0-ad50-8ea96fa83b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DF2F55-6F3E-4502-9096-B94915156D66}">
  <ds:schemaRefs>
    <ds:schemaRef ds:uri="http://schemas.microsoft.com/sharepoint/v3/contenttype/forms"/>
  </ds:schemaRefs>
</ds:datastoreItem>
</file>

<file path=customXml/itemProps3.xml><?xml version="1.0" encoding="utf-8"?>
<ds:datastoreItem xmlns:ds="http://schemas.openxmlformats.org/officeDocument/2006/customXml" ds:itemID="{EF54AD2E-EBA5-4CC5-A830-CD35FFFB1A35}">
  <ds:schemaRefs>
    <ds:schemaRef ds:uri="http://schemas.microsoft.com/office/2006/documentManagement/types"/>
    <ds:schemaRef ds:uri="http://schemas.openxmlformats.org/package/2006/metadata/core-properties"/>
    <ds:schemaRef ds:uri="http://purl.org/dc/elements/1.1/"/>
    <ds:schemaRef ds:uri="http://purl.org/dc/dcmitype/"/>
    <ds:schemaRef ds:uri="http://schemas.microsoft.com/office/2006/metadata/properties"/>
    <ds:schemaRef ds:uri="2682fed7-d12b-49a1-b40f-fe6513030f35"/>
    <ds:schemaRef ds:uri="http://schemas.microsoft.com/office/infopath/2007/PartnerControls"/>
    <ds:schemaRef ds:uri="3961b3fa-3679-44d0-ad50-8ea96fa83bc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32876</TotalTime>
  <Words>6373</Words>
  <Application>Microsoft Office PowerPoint</Application>
  <PresentationFormat>Widescreen</PresentationFormat>
  <Paragraphs>792</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Aptos</vt:lpstr>
      <vt:lpstr>Aptos Display</vt:lpstr>
      <vt:lpstr>Arial</vt:lpstr>
      <vt:lpstr>Arial </vt:lpstr>
      <vt:lpstr>Calibri</vt:lpstr>
      <vt:lpstr>Courier New</vt:lpstr>
      <vt:lpstr>Raleway</vt:lpstr>
      <vt:lpstr>Symbol</vt:lpstr>
      <vt:lpstr>Times New Roman</vt:lpstr>
      <vt:lpstr>Office Theme</vt:lpstr>
      <vt:lpstr>2023-2026 Corporate Strategic Plan  Year 2 (2024) Annual Progress Report  </vt:lpstr>
      <vt:lpstr>Agenda  </vt:lpstr>
      <vt:lpstr>Governance Framework</vt:lpstr>
      <vt:lpstr>PowerPoint Presentation</vt:lpstr>
      <vt:lpstr>PowerPoint Presentation</vt:lpstr>
      <vt:lpstr>Objectives &amp; Key Results (OKR) </vt:lpstr>
      <vt:lpstr>PowerPoint Presentation</vt:lpstr>
      <vt:lpstr>PowerPoint Presentation</vt:lpstr>
      <vt:lpstr>Objectives &amp; Key Results (OKR)</vt:lpstr>
      <vt:lpstr>PowerPoint Presentation</vt:lpstr>
      <vt:lpstr>Strategic Performance Report Summary</vt:lpstr>
      <vt:lpstr>Strategic Performance Report Summary</vt:lpstr>
      <vt:lpstr>Highlights by Priority Area</vt:lpstr>
      <vt:lpstr>A GREENER FUTURE</vt:lpstr>
      <vt:lpstr>PowerPoint Presentation</vt:lpstr>
      <vt:lpstr>PowerPoint Presentation</vt:lpstr>
      <vt:lpstr>SUSTAINABLE ASSET MANAGEMENT</vt:lpstr>
      <vt:lpstr>PowerPoint Presentation</vt:lpstr>
      <vt:lpstr>PowerPoint Presentation</vt:lpstr>
      <vt:lpstr>COMPLETE COMMUNITIES</vt:lpstr>
      <vt:lpstr>PowerPoint Presentation</vt:lpstr>
      <vt:lpstr>PowerPoint Presentation</vt:lpstr>
      <vt:lpstr>SERVICE EXCELLENCE </vt:lpstr>
      <vt:lpstr>PowerPoint Presentation</vt:lpstr>
      <vt:lpstr>PowerPoint Presentation</vt:lpstr>
      <vt:lpstr>PowerPoint Presentation</vt:lpstr>
      <vt:lpstr>PowerPoint Presentation</vt:lpstr>
      <vt:lpstr>2024 (Year 2) Annual Progress Report  Online GIS Dashboard</vt:lpstr>
      <vt:lpstr>Online GIS Progress Dashboard</vt:lpstr>
      <vt:lpstr>Online GIS Progress Dashboard</vt:lpstr>
      <vt:lpstr>Online GIS Progress Dashboard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Ally Bakhmatch</dc:creator>
  <cp:lastModifiedBy>Cara Santoro</cp:lastModifiedBy>
  <cp:revision>5</cp:revision>
  <dcterms:created xsi:type="dcterms:W3CDTF">2025-01-20T14:32:57Z</dcterms:created>
  <dcterms:modified xsi:type="dcterms:W3CDTF">2025-04-30T13:32:33Z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0x0101003357D0622E5DB34D83D9BA1FC49C04F5</vt:lpwstr>
  </property>
</Properties>
</file>